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1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 id="276" r:id="rId23"/>
    <p:sldId id="278" r:id="rId24"/>
    <p:sldId id="279" r:id="rId25"/>
    <p:sldId id="280" r:id="rId26"/>
    <p:sldId id="413" r:id="rId27"/>
    <p:sldId id="414" r:id="rId28"/>
    <p:sldId id="415" r:id="rId29"/>
    <p:sldId id="416" r:id="rId30"/>
    <p:sldId id="417" r:id="rId31"/>
    <p:sldId id="405" r:id="rId32"/>
    <p:sldId id="406" r:id="rId33"/>
    <p:sldId id="407" r:id="rId34"/>
    <p:sldId id="408" r:id="rId35"/>
    <p:sldId id="409" r:id="rId36"/>
    <p:sldId id="410" r:id="rId37"/>
    <p:sldId id="411" r:id="rId38"/>
    <p:sldId id="412" r:id="rId39"/>
    <p:sldId id="419" r:id="rId40"/>
    <p:sldId id="420" r:id="rId41"/>
    <p:sldId id="421" r:id="rId42"/>
    <p:sldId id="422" r:id="rId43"/>
    <p:sldId id="423" r:id="rId44"/>
    <p:sldId id="424" r:id="rId45"/>
    <p:sldId id="425" r:id="rId46"/>
    <p:sldId id="426" r:id="rId47"/>
    <p:sldId id="368" r:id="rId48"/>
    <p:sldId id="369" r:id="rId49"/>
    <p:sldId id="370" r:id="rId50"/>
    <p:sldId id="371" r:id="rId51"/>
    <p:sldId id="372" r:id="rId52"/>
    <p:sldId id="373" r:id="rId53"/>
    <p:sldId id="374" r:id="rId54"/>
    <p:sldId id="375" r:id="rId55"/>
    <p:sldId id="376" r:id="rId56"/>
    <p:sldId id="377" r:id="rId57"/>
    <p:sldId id="378" r:id="rId58"/>
    <p:sldId id="379" r:id="rId59"/>
    <p:sldId id="380" r:id="rId60"/>
    <p:sldId id="381" r:id="rId61"/>
    <p:sldId id="382" r:id="rId62"/>
    <p:sldId id="383" r:id="rId63"/>
    <p:sldId id="384" r:id="rId64"/>
    <p:sldId id="385" r:id="rId65"/>
    <p:sldId id="386" r:id="rId66"/>
    <p:sldId id="387" r:id="rId67"/>
    <p:sldId id="388" r:id="rId68"/>
    <p:sldId id="389" r:id="rId69"/>
    <p:sldId id="390" r:id="rId70"/>
    <p:sldId id="391" r:id="rId71"/>
    <p:sldId id="392" r:id="rId72"/>
    <p:sldId id="393" r:id="rId73"/>
    <p:sldId id="394" r:id="rId74"/>
    <p:sldId id="458" r:id="rId75"/>
    <p:sldId id="459" r:id="rId76"/>
    <p:sldId id="462" r:id="rId77"/>
    <p:sldId id="395" r:id="rId78"/>
    <p:sldId id="396" r:id="rId79"/>
    <p:sldId id="398" r:id="rId80"/>
    <p:sldId id="399" r:id="rId81"/>
    <p:sldId id="397" r:id="rId82"/>
    <p:sldId id="463" r:id="rId83"/>
    <p:sldId id="400" r:id="rId84"/>
    <p:sldId id="403" r:id="rId85"/>
    <p:sldId id="401" r:id="rId86"/>
    <p:sldId id="402" r:id="rId87"/>
    <p:sldId id="404" r:id="rId88"/>
    <p:sldId id="460" r:id="rId89"/>
    <p:sldId id="464" r:id="rId90"/>
    <p:sldId id="281" r:id="rId91"/>
    <p:sldId id="282" r:id="rId92"/>
    <p:sldId id="283" r:id="rId93"/>
    <p:sldId id="284" r:id="rId94"/>
    <p:sldId id="285" r:id="rId95"/>
    <p:sldId id="286" r:id="rId96"/>
    <p:sldId id="287" r:id="rId97"/>
    <p:sldId id="288" r:id="rId98"/>
    <p:sldId id="289" r:id="rId99"/>
    <p:sldId id="290" r:id="rId100"/>
    <p:sldId id="291" r:id="rId101"/>
    <p:sldId id="292" r:id="rId102"/>
    <p:sldId id="293" r:id="rId103"/>
    <p:sldId id="294" r:id="rId104"/>
    <p:sldId id="418" r:id="rId105"/>
    <p:sldId id="295" r:id="rId106"/>
    <p:sldId id="296" r:id="rId107"/>
    <p:sldId id="297" r:id="rId108"/>
    <p:sldId id="298" r:id="rId109"/>
    <p:sldId id="299" r:id="rId110"/>
    <p:sldId id="300" r:id="rId111"/>
    <p:sldId id="301" r:id="rId112"/>
    <p:sldId id="302" r:id="rId113"/>
    <p:sldId id="303" r:id="rId114"/>
    <p:sldId id="304" r:id="rId115"/>
    <p:sldId id="305" r:id="rId116"/>
    <p:sldId id="306" r:id="rId117"/>
    <p:sldId id="307" r:id="rId118"/>
    <p:sldId id="308" r:id="rId119"/>
    <p:sldId id="309" r:id="rId120"/>
    <p:sldId id="310" r:id="rId121"/>
    <p:sldId id="311" r:id="rId122"/>
    <p:sldId id="312" r:id="rId123"/>
    <p:sldId id="313" r:id="rId124"/>
    <p:sldId id="314" r:id="rId125"/>
    <p:sldId id="315" r:id="rId126"/>
    <p:sldId id="316" r:id="rId127"/>
    <p:sldId id="317" r:id="rId128"/>
    <p:sldId id="318" r:id="rId129"/>
    <p:sldId id="319" r:id="rId130"/>
    <p:sldId id="320" r:id="rId131"/>
    <p:sldId id="321" r:id="rId132"/>
    <p:sldId id="322" r:id="rId133"/>
    <p:sldId id="323" r:id="rId134"/>
    <p:sldId id="324" r:id="rId135"/>
    <p:sldId id="325" r:id="rId136"/>
    <p:sldId id="326" r:id="rId137"/>
    <p:sldId id="327" r:id="rId138"/>
    <p:sldId id="328" r:id="rId139"/>
    <p:sldId id="329" r:id="rId140"/>
    <p:sldId id="330" r:id="rId141"/>
    <p:sldId id="331" r:id="rId142"/>
    <p:sldId id="332" r:id="rId143"/>
    <p:sldId id="333" r:id="rId144"/>
    <p:sldId id="334" r:id="rId145"/>
    <p:sldId id="335" r:id="rId146"/>
    <p:sldId id="336" r:id="rId147"/>
    <p:sldId id="337" r:id="rId148"/>
    <p:sldId id="338" r:id="rId149"/>
    <p:sldId id="339" r:id="rId150"/>
    <p:sldId id="340" r:id="rId151"/>
    <p:sldId id="341" r:id="rId152"/>
    <p:sldId id="342" r:id="rId153"/>
    <p:sldId id="343" r:id="rId154"/>
    <p:sldId id="344" r:id="rId155"/>
    <p:sldId id="345" r:id="rId156"/>
    <p:sldId id="346" r:id="rId157"/>
    <p:sldId id="347" r:id="rId158"/>
    <p:sldId id="348" r:id="rId159"/>
    <p:sldId id="349" r:id="rId160"/>
    <p:sldId id="350" r:id="rId161"/>
    <p:sldId id="351" r:id="rId162"/>
    <p:sldId id="352" r:id="rId163"/>
    <p:sldId id="353" r:id="rId164"/>
    <p:sldId id="354" r:id="rId165"/>
    <p:sldId id="355" r:id="rId166"/>
    <p:sldId id="356" r:id="rId167"/>
    <p:sldId id="357" r:id="rId168"/>
    <p:sldId id="358" r:id="rId169"/>
    <p:sldId id="359" r:id="rId170"/>
    <p:sldId id="360" r:id="rId171"/>
    <p:sldId id="361" r:id="rId172"/>
    <p:sldId id="362" r:id="rId173"/>
    <p:sldId id="363" r:id="rId174"/>
    <p:sldId id="364" r:id="rId175"/>
    <p:sldId id="365" r:id="rId176"/>
    <p:sldId id="366" r:id="rId177"/>
    <p:sldId id="433" r:id="rId178"/>
    <p:sldId id="367" r:id="rId179"/>
    <p:sldId id="427" r:id="rId180"/>
    <p:sldId id="428" r:id="rId181"/>
    <p:sldId id="429" r:id="rId182"/>
    <p:sldId id="430" r:id="rId183"/>
    <p:sldId id="431" r:id="rId184"/>
    <p:sldId id="432" r:id="rId185"/>
    <p:sldId id="434" r:id="rId186"/>
    <p:sldId id="435" r:id="rId187"/>
    <p:sldId id="436" r:id="rId188"/>
    <p:sldId id="449" r:id="rId189"/>
    <p:sldId id="450" r:id="rId190"/>
    <p:sldId id="451" r:id="rId191"/>
    <p:sldId id="452" r:id="rId192"/>
    <p:sldId id="453" r:id="rId193"/>
    <p:sldId id="454" r:id="rId194"/>
    <p:sldId id="455" r:id="rId195"/>
    <p:sldId id="456" r:id="rId196"/>
    <p:sldId id="457" r:id="rId197"/>
    <p:sldId id="437" r:id="rId198"/>
    <p:sldId id="438" r:id="rId199"/>
    <p:sldId id="439" r:id="rId200"/>
    <p:sldId id="440" r:id="rId201"/>
    <p:sldId id="441" r:id="rId202"/>
    <p:sldId id="442" r:id="rId203"/>
    <p:sldId id="443" r:id="rId204"/>
    <p:sldId id="444" r:id="rId205"/>
    <p:sldId id="445" r:id="rId206"/>
    <p:sldId id="446" r:id="rId207"/>
    <p:sldId id="447" r:id="rId208"/>
    <p:sldId id="448" r:id="rId209"/>
  </p:sldIdLst>
  <p:sldSz cx="9144000" cy="5143500" type="screen16x9"/>
  <p:notesSz cx="6858000" cy="9144000"/>
  <p:embeddedFontLst>
    <p:embeddedFont>
      <p:font typeface="Caveat" pitchFamily="2" charset="0"/>
      <p:regular r:id="rId211"/>
      <p:bold r:id="rId212"/>
    </p:embeddedFont>
    <p:embeddedFont>
      <p:font typeface="Open Sans" panose="02000000000000000000" pitchFamily="2" charset="0"/>
      <p:regular r:id="rId213"/>
      <p:bold r:id="rId214"/>
      <p:italic r:id="rId215"/>
      <p:boldItalic r:id="rId216"/>
    </p:embeddedFont>
    <p:embeddedFont>
      <p:font typeface="Roboto" panose="02000000000000000000" pitchFamily="2" charset="0"/>
      <p:regular r:id="rId217"/>
      <p:bold r:id="rId218"/>
      <p:italic r:id="rId219"/>
      <p:boldItalic r:id="rId220"/>
    </p:embeddedFont>
    <p:embeddedFont>
      <p:font typeface="Roboto Black" panose="02000000000000000000" pitchFamily="2" charset="0"/>
      <p:bold r:id="rId221"/>
      <p:boldItalic r:id="rId2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E5FC52F4-3F80-43C3-8F7D-A9925B450120}">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7"/>
            <p14:sldId id="276"/>
            <p14:sldId id="278"/>
            <p14:sldId id="279"/>
            <p14:sldId id="280"/>
            <p14:sldId id="413"/>
            <p14:sldId id="414"/>
            <p14:sldId id="415"/>
            <p14:sldId id="416"/>
            <p14:sldId id="417"/>
            <p14:sldId id="405"/>
            <p14:sldId id="406"/>
            <p14:sldId id="407"/>
            <p14:sldId id="408"/>
            <p14:sldId id="409"/>
            <p14:sldId id="410"/>
            <p14:sldId id="411"/>
            <p14:sldId id="412"/>
            <p14:sldId id="419"/>
            <p14:sldId id="420"/>
            <p14:sldId id="421"/>
            <p14:sldId id="422"/>
            <p14:sldId id="423"/>
            <p14:sldId id="424"/>
            <p14:sldId id="425"/>
            <p14:sldId id="426"/>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390"/>
            <p14:sldId id="391"/>
            <p14:sldId id="392"/>
            <p14:sldId id="393"/>
            <p14:sldId id="394"/>
            <p14:sldId id="458"/>
            <p14:sldId id="459"/>
            <p14:sldId id="462"/>
            <p14:sldId id="395"/>
            <p14:sldId id="396"/>
            <p14:sldId id="398"/>
            <p14:sldId id="399"/>
            <p14:sldId id="397"/>
            <p14:sldId id="463"/>
            <p14:sldId id="400"/>
            <p14:sldId id="403"/>
            <p14:sldId id="401"/>
            <p14:sldId id="402"/>
            <p14:sldId id="404"/>
            <p14:sldId id="460"/>
            <p14:sldId id="464"/>
            <p14:sldId id="281"/>
            <p14:sldId id="282"/>
            <p14:sldId id="283"/>
            <p14:sldId id="284"/>
            <p14:sldId id="285"/>
            <p14:sldId id="286"/>
            <p14:sldId id="287"/>
            <p14:sldId id="288"/>
            <p14:sldId id="289"/>
            <p14:sldId id="290"/>
            <p14:sldId id="291"/>
            <p14:sldId id="292"/>
            <p14:sldId id="293"/>
            <p14:sldId id="294"/>
            <p14:sldId id="418"/>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433"/>
            <p14:sldId id="367"/>
            <p14:sldId id="427"/>
            <p14:sldId id="428"/>
            <p14:sldId id="429"/>
            <p14:sldId id="430"/>
            <p14:sldId id="431"/>
            <p14:sldId id="432"/>
            <p14:sldId id="434"/>
            <p14:sldId id="435"/>
            <p14:sldId id="436"/>
            <p14:sldId id="449"/>
            <p14:sldId id="450"/>
            <p14:sldId id="451"/>
            <p14:sldId id="452"/>
            <p14:sldId id="453"/>
            <p14:sldId id="454"/>
            <p14:sldId id="455"/>
            <p14:sldId id="456"/>
            <p14:sldId id="457"/>
            <p14:sldId id="437"/>
            <p14:sldId id="438"/>
            <p14:sldId id="439"/>
            <p14:sldId id="440"/>
            <p14:sldId id="441"/>
            <p14:sldId id="442"/>
            <p14:sldId id="443"/>
            <p14:sldId id="444"/>
            <p14:sldId id="445"/>
            <p14:sldId id="446"/>
            <p14:sldId id="447"/>
            <p14:sldId id="448"/>
          </p14:sldIdLst>
        </p14:section>
      </p14:sectionLst>
    </p:ex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19613B6-831B-4E86-B0EB-291233EC9A2E}">
  <a:tblStyle styleId="{319613B6-831B-4E86-B0EB-291233EC9A2E}"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87" autoAdjust="0"/>
    <p:restoredTop sz="94660"/>
  </p:normalViewPr>
  <p:slideViewPr>
    <p:cSldViewPr snapToGrid="0">
      <p:cViewPr varScale="1">
        <p:scale>
          <a:sx n="138" d="100"/>
          <a:sy n="138" d="100"/>
        </p:scale>
        <p:origin x="101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 /><Relationship Id="rId21" Type="http://schemas.openxmlformats.org/officeDocument/2006/relationships/slide" Target="slides/slide20.xml" /><Relationship Id="rId42" Type="http://schemas.openxmlformats.org/officeDocument/2006/relationships/slide" Target="slides/slide41.xml" /><Relationship Id="rId63" Type="http://schemas.openxmlformats.org/officeDocument/2006/relationships/slide" Target="slides/slide62.xml" /><Relationship Id="rId84" Type="http://schemas.openxmlformats.org/officeDocument/2006/relationships/slide" Target="slides/slide83.xml" /><Relationship Id="rId138" Type="http://schemas.openxmlformats.org/officeDocument/2006/relationships/slide" Target="slides/slide137.xml" /><Relationship Id="rId159" Type="http://schemas.openxmlformats.org/officeDocument/2006/relationships/slide" Target="slides/slide158.xml" /><Relationship Id="rId170" Type="http://schemas.openxmlformats.org/officeDocument/2006/relationships/slide" Target="slides/slide169.xml" /><Relationship Id="rId191" Type="http://schemas.openxmlformats.org/officeDocument/2006/relationships/slide" Target="slides/slide190.xml" /><Relationship Id="rId205" Type="http://schemas.openxmlformats.org/officeDocument/2006/relationships/slide" Target="slides/slide204.xml" /><Relationship Id="rId226" Type="http://schemas.openxmlformats.org/officeDocument/2006/relationships/tableStyles" Target="tableStyles.xml" /><Relationship Id="rId107" Type="http://schemas.openxmlformats.org/officeDocument/2006/relationships/slide" Target="slides/slide106.xml" /><Relationship Id="rId11" Type="http://schemas.openxmlformats.org/officeDocument/2006/relationships/slide" Target="slides/slide10.xml" /><Relationship Id="rId32" Type="http://schemas.openxmlformats.org/officeDocument/2006/relationships/slide" Target="slides/slide31.xml" /><Relationship Id="rId53" Type="http://schemas.openxmlformats.org/officeDocument/2006/relationships/slide" Target="slides/slide52.xml" /><Relationship Id="rId74" Type="http://schemas.openxmlformats.org/officeDocument/2006/relationships/slide" Target="slides/slide73.xml" /><Relationship Id="rId128" Type="http://schemas.openxmlformats.org/officeDocument/2006/relationships/slide" Target="slides/slide127.xml" /><Relationship Id="rId149" Type="http://schemas.openxmlformats.org/officeDocument/2006/relationships/slide" Target="slides/slide148.xml" /><Relationship Id="rId5" Type="http://schemas.openxmlformats.org/officeDocument/2006/relationships/slide" Target="slides/slide4.xml" /><Relationship Id="rId95" Type="http://schemas.openxmlformats.org/officeDocument/2006/relationships/slide" Target="slides/slide94.xml" /><Relationship Id="rId160" Type="http://schemas.openxmlformats.org/officeDocument/2006/relationships/slide" Target="slides/slide159.xml" /><Relationship Id="rId181" Type="http://schemas.openxmlformats.org/officeDocument/2006/relationships/slide" Target="slides/slide180.xml" /><Relationship Id="rId216" Type="http://schemas.openxmlformats.org/officeDocument/2006/relationships/font" Target="fonts/font6.fntdata" /><Relationship Id="rId211" Type="http://schemas.openxmlformats.org/officeDocument/2006/relationships/font" Target="fonts/font1.fntdata" /><Relationship Id="rId22" Type="http://schemas.openxmlformats.org/officeDocument/2006/relationships/slide" Target="slides/slide21.xml" /><Relationship Id="rId27" Type="http://schemas.openxmlformats.org/officeDocument/2006/relationships/slide" Target="slides/slide26.xml" /><Relationship Id="rId43" Type="http://schemas.openxmlformats.org/officeDocument/2006/relationships/slide" Target="slides/slide42.xml" /><Relationship Id="rId48" Type="http://schemas.openxmlformats.org/officeDocument/2006/relationships/slide" Target="slides/slide47.xml" /><Relationship Id="rId64" Type="http://schemas.openxmlformats.org/officeDocument/2006/relationships/slide" Target="slides/slide63.xml" /><Relationship Id="rId69" Type="http://schemas.openxmlformats.org/officeDocument/2006/relationships/slide" Target="slides/slide68.xml" /><Relationship Id="rId113" Type="http://schemas.openxmlformats.org/officeDocument/2006/relationships/slide" Target="slides/slide112.xml" /><Relationship Id="rId118" Type="http://schemas.openxmlformats.org/officeDocument/2006/relationships/slide" Target="slides/slide117.xml" /><Relationship Id="rId134" Type="http://schemas.openxmlformats.org/officeDocument/2006/relationships/slide" Target="slides/slide133.xml" /><Relationship Id="rId139" Type="http://schemas.openxmlformats.org/officeDocument/2006/relationships/slide" Target="slides/slide138.xml" /><Relationship Id="rId80" Type="http://schemas.openxmlformats.org/officeDocument/2006/relationships/slide" Target="slides/slide79.xml" /><Relationship Id="rId85" Type="http://schemas.openxmlformats.org/officeDocument/2006/relationships/slide" Target="slides/slide84.xml" /><Relationship Id="rId150" Type="http://schemas.openxmlformats.org/officeDocument/2006/relationships/slide" Target="slides/slide149.xml" /><Relationship Id="rId155" Type="http://schemas.openxmlformats.org/officeDocument/2006/relationships/slide" Target="slides/slide154.xml" /><Relationship Id="rId171" Type="http://schemas.openxmlformats.org/officeDocument/2006/relationships/slide" Target="slides/slide170.xml" /><Relationship Id="rId176" Type="http://schemas.openxmlformats.org/officeDocument/2006/relationships/slide" Target="slides/slide175.xml" /><Relationship Id="rId192" Type="http://schemas.openxmlformats.org/officeDocument/2006/relationships/slide" Target="slides/slide191.xml" /><Relationship Id="rId197" Type="http://schemas.openxmlformats.org/officeDocument/2006/relationships/slide" Target="slides/slide196.xml" /><Relationship Id="rId206" Type="http://schemas.openxmlformats.org/officeDocument/2006/relationships/slide" Target="slides/slide205.xml" /><Relationship Id="rId201" Type="http://schemas.openxmlformats.org/officeDocument/2006/relationships/slide" Target="slides/slide200.xml" /><Relationship Id="rId222" Type="http://schemas.openxmlformats.org/officeDocument/2006/relationships/font" Target="fonts/font12.fntdata" /><Relationship Id="rId12" Type="http://schemas.openxmlformats.org/officeDocument/2006/relationships/slide" Target="slides/slide11.xml" /><Relationship Id="rId17" Type="http://schemas.openxmlformats.org/officeDocument/2006/relationships/slide" Target="slides/slide16.xml" /><Relationship Id="rId33" Type="http://schemas.openxmlformats.org/officeDocument/2006/relationships/slide" Target="slides/slide32.xml" /><Relationship Id="rId38" Type="http://schemas.openxmlformats.org/officeDocument/2006/relationships/slide" Target="slides/slide37.xml" /><Relationship Id="rId59" Type="http://schemas.openxmlformats.org/officeDocument/2006/relationships/slide" Target="slides/slide58.xml" /><Relationship Id="rId103" Type="http://schemas.openxmlformats.org/officeDocument/2006/relationships/slide" Target="slides/slide102.xml" /><Relationship Id="rId108" Type="http://schemas.openxmlformats.org/officeDocument/2006/relationships/slide" Target="slides/slide107.xml" /><Relationship Id="rId124" Type="http://schemas.openxmlformats.org/officeDocument/2006/relationships/slide" Target="slides/slide123.xml" /><Relationship Id="rId129" Type="http://schemas.openxmlformats.org/officeDocument/2006/relationships/slide" Target="slides/slide128.xml" /><Relationship Id="rId54" Type="http://schemas.openxmlformats.org/officeDocument/2006/relationships/slide" Target="slides/slide53.xml" /><Relationship Id="rId70" Type="http://schemas.openxmlformats.org/officeDocument/2006/relationships/slide" Target="slides/slide69.xml" /><Relationship Id="rId75" Type="http://schemas.openxmlformats.org/officeDocument/2006/relationships/slide" Target="slides/slide74.xml" /><Relationship Id="rId91" Type="http://schemas.openxmlformats.org/officeDocument/2006/relationships/slide" Target="slides/slide90.xml" /><Relationship Id="rId96" Type="http://schemas.openxmlformats.org/officeDocument/2006/relationships/slide" Target="slides/slide95.xml" /><Relationship Id="rId140" Type="http://schemas.openxmlformats.org/officeDocument/2006/relationships/slide" Target="slides/slide139.xml" /><Relationship Id="rId145" Type="http://schemas.openxmlformats.org/officeDocument/2006/relationships/slide" Target="slides/slide144.xml" /><Relationship Id="rId161" Type="http://schemas.openxmlformats.org/officeDocument/2006/relationships/slide" Target="slides/slide160.xml" /><Relationship Id="rId166" Type="http://schemas.openxmlformats.org/officeDocument/2006/relationships/slide" Target="slides/slide165.xml" /><Relationship Id="rId182" Type="http://schemas.openxmlformats.org/officeDocument/2006/relationships/slide" Target="slides/slide181.xml" /><Relationship Id="rId187" Type="http://schemas.openxmlformats.org/officeDocument/2006/relationships/slide" Target="slides/slide186.xml" /><Relationship Id="rId217" Type="http://schemas.openxmlformats.org/officeDocument/2006/relationships/font" Target="fonts/font7.fntdata" /><Relationship Id="rId1" Type="http://schemas.openxmlformats.org/officeDocument/2006/relationships/slideMaster" Target="slideMasters/slideMaster1.xml" /><Relationship Id="rId6" Type="http://schemas.openxmlformats.org/officeDocument/2006/relationships/slide" Target="slides/slide5.xml" /><Relationship Id="rId212" Type="http://schemas.openxmlformats.org/officeDocument/2006/relationships/font" Target="fonts/font2.fntdata" /><Relationship Id="rId23" Type="http://schemas.openxmlformats.org/officeDocument/2006/relationships/slide" Target="slides/slide22.xml" /><Relationship Id="rId28" Type="http://schemas.openxmlformats.org/officeDocument/2006/relationships/slide" Target="slides/slide27.xml" /><Relationship Id="rId49" Type="http://schemas.openxmlformats.org/officeDocument/2006/relationships/slide" Target="slides/slide48.xml" /><Relationship Id="rId114" Type="http://schemas.openxmlformats.org/officeDocument/2006/relationships/slide" Target="slides/slide113.xml" /><Relationship Id="rId119" Type="http://schemas.openxmlformats.org/officeDocument/2006/relationships/slide" Target="slides/slide118.xml" /><Relationship Id="rId44" Type="http://schemas.openxmlformats.org/officeDocument/2006/relationships/slide" Target="slides/slide43.xml" /><Relationship Id="rId60" Type="http://schemas.openxmlformats.org/officeDocument/2006/relationships/slide" Target="slides/slide59.xml" /><Relationship Id="rId65" Type="http://schemas.openxmlformats.org/officeDocument/2006/relationships/slide" Target="slides/slide64.xml" /><Relationship Id="rId81" Type="http://schemas.openxmlformats.org/officeDocument/2006/relationships/slide" Target="slides/slide80.xml" /><Relationship Id="rId86" Type="http://schemas.openxmlformats.org/officeDocument/2006/relationships/slide" Target="slides/slide85.xml" /><Relationship Id="rId130" Type="http://schemas.openxmlformats.org/officeDocument/2006/relationships/slide" Target="slides/slide129.xml" /><Relationship Id="rId135" Type="http://schemas.openxmlformats.org/officeDocument/2006/relationships/slide" Target="slides/slide134.xml" /><Relationship Id="rId151" Type="http://schemas.openxmlformats.org/officeDocument/2006/relationships/slide" Target="slides/slide150.xml" /><Relationship Id="rId156" Type="http://schemas.openxmlformats.org/officeDocument/2006/relationships/slide" Target="slides/slide155.xml" /><Relationship Id="rId177" Type="http://schemas.openxmlformats.org/officeDocument/2006/relationships/slide" Target="slides/slide176.xml" /><Relationship Id="rId198" Type="http://schemas.openxmlformats.org/officeDocument/2006/relationships/slide" Target="slides/slide197.xml" /><Relationship Id="rId172" Type="http://schemas.openxmlformats.org/officeDocument/2006/relationships/slide" Target="slides/slide171.xml" /><Relationship Id="rId193" Type="http://schemas.openxmlformats.org/officeDocument/2006/relationships/slide" Target="slides/slide192.xml" /><Relationship Id="rId202" Type="http://schemas.openxmlformats.org/officeDocument/2006/relationships/slide" Target="slides/slide201.xml" /><Relationship Id="rId207" Type="http://schemas.openxmlformats.org/officeDocument/2006/relationships/slide" Target="slides/slide206.xml" /><Relationship Id="rId223" Type="http://schemas.openxmlformats.org/officeDocument/2006/relationships/presProps" Target="presProps.xml" /><Relationship Id="rId13" Type="http://schemas.openxmlformats.org/officeDocument/2006/relationships/slide" Target="slides/slide12.xml" /><Relationship Id="rId18" Type="http://schemas.openxmlformats.org/officeDocument/2006/relationships/slide" Target="slides/slide17.xml" /><Relationship Id="rId39" Type="http://schemas.openxmlformats.org/officeDocument/2006/relationships/slide" Target="slides/slide38.xml" /><Relationship Id="rId109" Type="http://schemas.openxmlformats.org/officeDocument/2006/relationships/slide" Target="slides/slide108.xml" /><Relationship Id="rId34" Type="http://schemas.openxmlformats.org/officeDocument/2006/relationships/slide" Target="slides/slide33.xml" /><Relationship Id="rId50" Type="http://schemas.openxmlformats.org/officeDocument/2006/relationships/slide" Target="slides/slide49.xml" /><Relationship Id="rId55" Type="http://schemas.openxmlformats.org/officeDocument/2006/relationships/slide" Target="slides/slide54.xml" /><Relationship Id="rId76" Type="http://schemas.openxmlformats.org/officeDocument/2006/relationships/slide" Target="slides/slide75.xml" /><Relationship Id="rId97" Type="http://schemas.openxmlformats.org/officeDocument/2006/relationships/slide" Target="slides/slide96.xml" /><Relationship Id="rId104" Type="http://schemas.openxmlformats.org/officeDocument/2006/relationships/slide" Target="slides/slide103.xml" /><Relationship Id="rId120" Type="http://schemas.openxmlformats.org/officeDocument/2006/relationships/slide" Target="slides/slide119.xml" /><Relationship Id="rId125" Type="http://schemas.openxmlformats.org/officeDocument/2006/relationships/slide" Target="slides/slide124.xml" /><Relationship Id="rId141" Type="http://schemas.openxmlformats.org/officeDocument/2006/relationships/slide" Target="slides/slide140.xml" /><Relationship Id="rId146" Type="http://schemas.openxmlformats.org/officeDocument/2006/relationships/slide" Target="slides/slide145.xml" /><Relationship Id="rId167" Type="http://schemas.openxmlformats.org/officeDocument/2006/relationships/slide" Target="slides/slide166.xml" /><Relationship Id="rId188" Type="http://schemas.openxmlformats.org/officeDocument/2006/relationships/slide" Target="slides/slide187.xml" /><Relationship Id="rId7" Type="http://schemas.openxmlformats.org/officeDocument/2006/relationships/slide" Target="slides/slide6.xml" /><Relationship Id="rId71" Type="http://schemas.openxmlformats.org/officeDocument/2006/relationships/slide" Target="slides/slide70.xml" /><Relationship Id="rId92" Type="http://schemas.openxmlformats.org/officeDocument/2006/relationships/slide" Target="slides/slide91.xml" /><Relationship Id="rId162" Type="http://schemas.openxmlformats.org/officeDocument/2006/relationships/slide" Target="slides/slide161.xml" /><Relationship Id="rId183" Type="http://schemas.openxmlformats.org/officeDocument/2006/relationships/slide" Target="slides/slide182.xml" /><Relationship Id="rId213" Type="http://schemas.openxmlformats.org/officeDocument/2006/relationships/font" Target="fonts/font3.fntdata" /><Relationship Id="rId218" Type="http://schemas.openxmlformats.org/officeDocument/2006/relationships/font" Target="fonts/font8.fntdata" /><Relationship Id="rId2" Type="http://schemas.openxmlformats.org/officeDocument/2006/relationships/slide" Target="slides/slide1.xml" /><Relationship Id="rId29" Type="http://schemas.openxmlformats.org/officeDocument/2006/relationships/slide" Target="slides/slide28.xml" /><Relationship Id="rId24" Type="http://schemas.openxmlformats.org/officeDocument/2006/relationships/slide" Target="slides/slide23.xml" /><Relationship Id="rId40" Type="http://schemas.openxmlformats.org/officeDocument/2006/relationships/slide" Target="slides/slide39.xml" /><Relationship Id="rId45" Type="http://schemas.openxmlformats.org/officeDocument/2006/relationships/slide" Target="slides/slide44.xml" /><Relationship Id="rId66" Type="http://schemas.openxmlformats.org/officeDocument/2006/relationships/slide" Target="slides/slide65.xml" /><Relationship Id="rId87" Type="http://schemas.openxmlformats.org/officeDocument/2006/relationships/slide" Target="slides/slide86.xml" /><Relationship Id="rId110" Type="http://schemas.openxmlformats.org/officeDocument/2006/relationships/slide" Target="slides/slide109.xml" /><Relationship Id="rId115" Type="http://schemas.openxmlformats.org/officeDocument/2006/relationships/slide" Target="slides/slide114.xml" /><Relationship Id="rId131" Type="http://schemas.openxmlformats.org/officeDocument/2006/relationships/slide" Target="slides/slide130.xml" /><Relationship Id="rId136" Type="http://schemas.openxmlformats.org/officeDocument/2006/relationships/slide" Target="slides/slide135.xml" /><Relationship Id="rId157" Type="http://schemas.openxmlformats.org/officeDocument/2006/relationships/slide" Target="slides/slide156.xml" /><Relationship Id="rId178" Type="http://schemas.openxmlformats.org/officeDocument/2006/relationships/slide" Target="slides/slide177.xml" /><Relationship Id="rId61" Type="http://schemas.openxmlformats.org/officeDocument/2006/relationships/slide" Target="slides/slide60.xml" /><Relationship Id="rId82" Type="http://schemas.openxmlformats.org/officeDocument/2006/relationships/slide" Target="slides/slide81.xml" /><Relationship Id="rId152" Type="http://schemas.openxmlformats.org/officeDocument/2006/relationships/slide" Target="slides/slide151.xml" /><Relationship Id="rId173" Type="http://schemas.openxmlformats.org/officeDocument/2006/relationships/slide" Target="slides/slide172.xml" /><Relationship Id="rId194" Type="http://schemas.openxmlformats.org/officeDocument/2006/relationships/slide" Target="slides/slide193.xml" /><Relationship Id="rId199" Type="http://schemas.openxmlformats.org/officeDocument/2006/relationships/slide" Target="slides/slide198.xml" /><Relationship Id="rId203" Type="http://schemas.openxmlformats.org/officeDocument/2006/relationships/slide" Target="slides/slide202.xml" /><Relationship Id="rId208" Type="http://schemas.openxmlformats.org/officeDocument/2006/relationships/slide" Target="slides/slide207.xml" /><Relationship Id="rId19" Type="http://schemas.openxmlformats.org/officeDocument/2006/relationships/slide" Target="slides/slide18.xml" /><Relationship Id="rId224" Type="http://schemas.openxmlformats.org/officeDocument/2006/relationships/viewProps" Target="viewProps.xml" /><Relationship Id="rId14" Type="http://schemas.openxmlformats.org/officeDocument/2006/relationships/slide" Target="slides/slide13.xml" /><Relationship Id="rId30" Type="http://schemas.openxmlformats.org/officeDocument/2006/relationships/slide" Target="slides/slide29.xml" /><Relationship Id="rId35" Type="http://schemas.openxmlformats.org/officeDocument/2006/relationships/slide" Target="slides/slide34.xml" /><Relationship Id="rId56" Type="http://schemas.openxmlformats.org/officeDocument/2006/relationships/slide" Target="slides/slide55.xml" /><Relationship Id="rId77" Type="http://schemas.openxmlformats.org/officeDocument/2006/relationships/slide" Target="slides/slide76.xml" /><Relationship Id="rId100" Type="http://schemas.openxmlformats.org/officeDocument/2006/relationships/slide" Target="slides/slide99.xml" /><Relationship Id="rId105" Type="http://schemas.openxmlformats.org/officeDocument/2006/relationships/slide" Target="slides/slide104.xml" /><Relationship Id="rId126" Type="http://schemas.openxmlformats.org/officeDocument/2006/relationships/slide" Target="slides/slide125.xml" /><Relationship Id="rId147" Type="http://schemas.openxmlformats.org/officeDocument/2006/relationships/slide" Target="slides/slide146.xml" /><Relationship Id="rId168" Type="http://schemas.openxmlformats.org/officeDocument/2006/relationships/slide" Target="slides/slide167.xml"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slide" Target="slides/slide71.xml" /><Relationship Id="rId93" Type="http://schemas.openxmlformats.org/officeDocument/2006/relationships/slide" Target="slides/slide92.xml" /><Relationship Id="rId98" Type="http://schemas.openxmlformats.org/officeDocument/2006/relationships/slide" Target="slides/slide97.xml" /><Relationship Id="rId121" Type="http://schemas.openxmlformats.org/officeDocument/2006/relationships/slide" Target="slides/slide120.xml" /><Relationship Id="rId142" Type="http://schemas.openxmlformats.org/officeDocument/2006/relationships/slide" Target="slides/slide141.xml" /><Relationship Id="rId163" Type="http://schemas.openxmlformats.org/officeDocument/2006/relationships/slide" Target="slides/slide162.xml" /><Relationship Id="rId184" Type="http://schemas.openxmlformats.org/officeDocument/2006/relationships/slide" Target="slides/slide183.xml" /><Relationship Id="rId189" Type="http://schemas.openxmlformats.org/officeDocument/2006/relationships/slide" Target="slides/slide188.xml" /><Relationship Id="rId219" Type="http://schemas.openxmlformats.org/officeDocument/2006/relationships/font" Target="fonts/font9.fntdata" /><Relationship Id="rId3" Type="http://schemas.openxmlformats.org/officeDocument/2006/relationships/slide" Target="slides/slide2.xml" /><Relationship Id="rId214" Type="http://schemas.openxmlformats.org/officeDocument/2006/relationships/font" Target="fonts/font4.fntdata" /><Relationship Id="rId25" Type="http://schemas.openxmlformats.org/officeDocument/2006/relationships/slide" Target="slides/slide24.xml" /><Relationship Id="rId46" Type="http://schemas.openxmlformats.org/officeDocument/2006/relationships/slide" Target="slides/slide45.xml" /><Relationship Id="rId67" Type="http://schemas.openxmlformats.org/officeDocument/2006/relationships/slide" Target="slides/slide66.xml" /><Relationship Id="rId116" Type="http://schemas.openxmlformats.org/officeDocument/2006/relationships/slide" Target="slides/slide115.xml" /><Relationship Id="rId137" Type="http://schemas.openxmlformats.org/officeDocument/2006/relationships/slide" Target="slides/slide136.xml" /><Relationship Id="rId158" Type="http://schemas.openxmlformats.org/officeDocument/2006/relationships/slide" Target="slides/slide157.xml" /><Relationship Id="rId20" Type="http://schemas.openxmlformats.org/officeDocument/2006/relationships/slide" Target="slides/slide19.xml" /><Relationship Id="rId41" Type="http://schemas.openxmlformats.org/officeDocument/2006/relationships/slide" Target="slides/slide40.xml" /><Relationship Id="rId62" Type="http://schemas.openxmlformats.org/officeDocument/2006/relationships/slide" Target="slides/slide61.xml" /><Relationship Id="rId83" Type="http://schemas.openxmlformats.org/officeDocument/2006/relationships/slide" Target="slides/slide82.xml" /><Relationship Id="rId88" Type="http://schemas.openxmlformats.org/officeDocument/2006/relationships/slide" Target="slides/slide87.xml" /><Relationship Id="rId111" Type="http://schemas.openxmlformats.org/officeDocument/2006/relationships/slide" Target="slides/slide110.xml" /><Relationship Id="rId132" Type="http://schemas.openxmlformats.org/officeDocument/2006/relationships/slide" Target="slides/slide131.xml" /><Relationship Id="rId153" Type="http://schemas.openxmlformats.org/officeDocument/2006/relationships/slide" Target="slides/slide152.xml" /><Relationship Id="rId174" Type="http://schemas.openxmlformats.org/officeDocument/2006/relationships/slide" Target="slides/slide173.xml" /><Relationship Id="rId179" Type="http://schemas.openxmlformats.org/officeDocument/2006/relationships/slide" Target="slides/slide178.xml" /><Relationship Id="rId195" Type="http://schemas.openxmlformats.org/officeDocument/2006/relationships/slide" Target="slides/slide194.xml" /><Relationship Id="rId209" Type="http://schemas.openxmlformats.org/officeDocument/2006/relationships/slide" Target="slides/slide208.xml" /><Relationship Id="rId190" Type="http://schemas.openxmlformats.org/officeDocument/2006/relationships/slide" Target="slides/slide189.xml" /><Relationship Id="rId204" Type="http://schemas.openxmlformats.org/officeDocument/2006/relationships/slide" Target="slides/slide203.xml" /><Relationship Id="rId220" Type="http://schemas.openxmlformats.org/officeDocument/2006/relationships/font" Target="fonts/font10.fntdata" /><Relationship Id="rId225" Type="http://schemas.openxmlformats.org/officeDocument/2006/relationships/theme" Target="theme/theme1.xml" /><Relationship Id="rId15" Type="http://schemas.openxmlformats.org/officeDocument/2006/relationships/slide" Target="slides/slide14.xml" /><Relationship Id="rId36" Type="http://schemas.openxmlformats.org/officeDocument/2006/relationships/slide" Target="slides/slide35.xml" /><Relationship Id="rId57" Type="http://schemas.openxmlformats.org/officeDocument/2006/relationships/slide" Target="slides/slide56.xml" /><Relationship Id="rId106" Type="http://schemas.openxmlformats.org/officeDocument/2006/relationships/slide" Target="slides/slide105.xml" /><Relationship Id="rId127" Type="http://schemas.openxmlformats.org/officeDocument/2006/relationships/slide" Target="slides/slide126.xml" /><Relationship Id="rId10" Type="http://schemas.openxmlformats.org/officeDocument/2006/relationships/slide" Target="slides/slide9.xml" /><Relationship Id="rId31" Type="http://schemas.openxmlformats.org/officeDocument/2006/relationships/slide" Target="slides/slide30.xml" /><Relationship Id="rId52" Type="http://schemas.openxmlformats.org/officeDocument/2006/relationships/slide" Target="slides/slide51.xml" /><Relationship Id="rId73" Type="http://schemas.openxmlformats.org/officeDocument/2006/relationships/slide" Target="slides/slide72.xml" /><Relationship Id="rId78" Type="http://schemas.openxmlformats.org/officeDocument/2006/relationships/slide" Target="slides/slide77.xml" /><Relationship Id="rId94" Type="http://schemas.openxmlformats.org/officeDocument/2006/relationships/slide" Target="slides/slide93.xml" /><Relationship Id="rId99" Type="http://schemas.openxmlformats.org/officeDocument/2006/relationships/slide" Target="slides/slide98.xml" /><Relationship Id="rId101" Type="http://schemas.openxmlformats.org/officeDocument/2006/relationships/slide" Target="slides/slide100.xml" /><Relationship Id="rId122" Type="http://schemas.openxmlformats.org/officeDocument/2006/relationships/slide" Target="slides/slide121.xml" /><Relationship Id="rId143" Type="http://schemas.openxmlformats.org/officeDocument/2006/relationships/slide" Target="slides/slide142.xml" /><Relationship Id="rId148" Type="http://schemas.openxmlformats.org/officeDocument/2006/relationships/slide" Target="slides/slide147.xml" /><Relationship Id="rId164" Type="http://schemas.openxmlformats.org/officeDocument/2006/relationships/slide" Target="slides/slide163.xml" /><Relationship Id="rId169" Type="http://schemas.openxmlformats.org/officeDocument/2006/relationships/slide" Target="slides/slide168.xml" /><Relationship Id="rId185" Type="http://schemas.openxmlformats.org/officeDocument/2006/relationships/slide" Target="slides/slide184.xml" /><Relationship Id="rId4" Type="http://schemas.openxmlformats.org/officeDocument/2006/relationships/slide" Target="slides/slide3.xml" /><Relationship Id="rId9" Type="http://schemas.openxmlformats.org/officeDocument/2006/relationships/slide" Target="slides/slide8.xml" /><Relationship Id="rId180" Type="http://schemas.openxmlformats.org/officeDocument/2006/relationships/slide" Target="slides/slide179.xml" /><Relationship Id="rId210" Type="http://schemas.openxmlformats.org/officeDocument/2006/relationships/notesMaster" Target="notesMasters/notesMaster1.xml" /><Relationship Id="rId215" Type="http://schemas.openxmlformats.org/officeDocument/2006/relationships/font" Target="fonts/font5.fntdata" /><Relationship Id="rId26" Type="http://schemas.openxmlformats.org/officeDocument/2006/relationships/slide" Target="slides/slide25.xml" /><Relationship Id="rId47" Type="http://schemas.openxmlformats.org/officeDocument/2006/relationships/slide" Target="slides/slide46.xml" /><Relationship Id="rId68" Type="http://schemas.openxmlformats.org/officeDocument/2006/relationships/slide" Target="slides/slide67.xml" /><Relationship Id="rId89" Type="http://schemas.openxmlformats.org/officeDocument/2006/relationships/slide" Target="slides/slide88.xml" /><Relationship Id="rId112" Type="http://schemas.openxmlformats.org/officeDocument/2006/relationships/slide" Target="slides/slide111.xml" /><Relationship Id="rId133" Type="http://schemas.openxmlformats.org/officeDocument/2006/relationships/slide" Target="slides/slide132.xml" /><Relationship Id="rId154" Type="http://schemas.openxmlformats.org/officeDocument/2006/relationships/slide" Target="slides/slide153.xml" /><Relationship Id="rId175" Type="http://schemas.openxmlformats.org/officeDocument/2006/relationships/slide" Target="slides/slide174.xml" /><Relationship Id="rId196" Type="http://schemas.openxmlformats.org/officeDocument/2006/relationships/slide" Target="slides/slide195.xml" /><Relationship Id="rId200" Type="http://schemas.openxmlformats.org/officeDocument/2006/relationships/slide" Target="slides/slide199.xml" /><Relationship Id="rId16" Type="http://schemas.openxmlformats.org/officeDocument/2006/relationships/slide" Target="slides/slide15.xml" /><Relationship Id="rId221" Type="http://schemas.openxmlformats.org/officeDocument/2006/relationships/font" Target="fonts/font11.fntdata" /><Relationship Id="rId37" Type="http://schemas.openxmlformats.org/officeDocument/2006/relationships/slide" Target="slides/slide36.xml" /><Relationship Id="rId58" Type="http://schemas.openxmlformats.org/officeDocument/2006/relationships/slide" Target="slides/slide57.xml" /><Relationship Id="rId79" Type="http://schemas.openxmlformats.org/officeDocument/2006/relationships/slide" Target="slides/slide78.xml" /><Relationship Id="rId102" Type="http://schemas.openxmlformats.org/officeDocument/2006/relationships/slide" Target="slides/slide101.xml" /><Relationship Id="rId123" Type="http://schemas.openxmlformats.org/officeDocument/2006/relationships/slide" Target="slides/slide122.xml" /><Relationship Id="rId144" Type="http://schemas.openxmlformats.org/officeDocument/2006/relationships/slide" Target="slides/slide143.xml" /><Relationship Id="rId90" Type="http://schemas.openxmlformats.org/officeDocument/2006/relationships/slide" Target="slides/slide89.xml" /><Relationship Id="rId165" Type="http://schemas.openxmlformats.org/officeDocument/2006/relationships/slide" Target="slides/slide164.xml" /><Relationship Id="rId186" Type="http://schemas.openxmlformats.org/officeDocument/2006/relationships/slide" Target="slides/slide185.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4.xml" /><Relationship Id="rId1" Type="http://schemas.openxmlformats.org/officeDocument/2006/relationships/notesMaster" Target="../notesMasters/notesMaster1.xml" /></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5.xml" /><Relationship Id="rId1" Type="http://schemas.openxmlformats.org/officeDocument/2006/relationships/notesMaster" Target="../notesMasters/notesMaster1.xml" /></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6.xml" /><Relationship Id="rId1" Type="http://schemas.openxmlformats.org/officeDocument/2006/relationships/notesMaster" Target="../notesMasters/notesMaster1.xml" /></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7.xml" /><Relationship Id="rId1" Type="http://schemas.openxmlformats.org/officeDocument/2006/relationships/notesMaster" Target="../notesMasters/notesMaster1.xml" /></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8.xml" /><Relationship Id="rId1" Type="http://schemas.openxmlformats.org/officeDocument/2006/relationships/notesMaster" Target="../notesMasters/notesMaster1.xml" /></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9.xml" /><Relationship Id="rId1" Type="http://schemas.openxmlformats.org/officeDocument/2006/relationships/notesMaster" Target="../notesMasters/notesMaster1.xml" /></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0.xml" /><Relationship Id="rId1" Type="http://schemas.openxmlformats.org/officeDocument/2006/relationships/notesMaster" Target="../notesMasters/notesMaster1.xml" /></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1.xml" /><Relationship Id="rId1" Type="http://schemas.openxmlformats.org/officeDocument/2006/relationships/notesMaster" Target="../notesMasters/notesMaster1.xml" /></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2.xml" /><Relationship Id="rId1" Type="http://schemas.openxmlformats.org/officeDocument/2006/relationships/notesMaster" Target="../notesMasters/notesMaster1.xml" /></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3.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4.xml" /><Relationship Id="rId1" Type="http://schemas.openxmlformats.org/officeDocument/2006/relationships/notesMaster" Target="../notesMasters/notesMaster1.xml" /></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5.xml" /><Relationship Id="rId1" Type="http://schemas.openxmlformats.org/officeDocument/2006/relationships/notesMaster" Target="../notesMasters/notesMaster1.xml" /></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6.xml" /><Relationship Id="rId1" Type="http://schemas.openxmlformats.org/officeDocument/2006/relationships/notesMaster" Target="../notesMasters/notesMaster1.xml" /></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7.xml" /><Relationship Id="rId1" Type="http://schemas.openxmlformats.org/officeDocument/2006/relationships/notesMaster" Target="../notesMasters/notesMaster1.xml" /></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8.xml" /><Relationship Id="rId1" Type="http://schemas.openxmlformats.org/officeDocument/2006/relationships/notesMaster" Target="../notesMasters/notesMaster1.xml" /></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9.xml" /><Relationship Id="rId1" Type="http://schemas.openxmlformats.org/officeDocument/2006/relationships/notesMaster" Target="../notesMasters/notesMaster1.xml" /></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0.xml" /><Relationship Id="rId1" Type="http://schemas.openxmlformats.org/officeDocument/2006/relationships/notesMaster" Target="../notesMasters/notesMaster1.xml" /></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1.xml" /><Relationship Id="rId1" Type="http://schemas.openxmlformats.org/officeDocument/2006/relationships/notesMaster" Target="../notesMasters/notesMaster1.xml" /></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2.xml" /><Relationship Id="rId1" Type="http://schemas.openxmlformats.org/officeDocument/2006/relationships/notesMaster" Target="../notesMasters/notesMaster1.xml" /></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3.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4.xml" /><Relationship Id="rId1" Type="http://schemas.openxmlformats.org/officeDocument/2006/relationships/notesMaster" Target="../notesMasters/notesMaster1.xml" /></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5.xml" /><Relationship Id="rId1" Type="http://schemas.openxmlformats.org/officeDocument/2006/relationships/notesMaster" Target="../notesMasters/notesMaster1.xml" /></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6.xml" /><Relationship Id="rId1" Type="http://schemas.openxmlformats.org/officeDocument/2006/relationships/notesMaster" Target="../notesMasters/notesMaster1.xml" /></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7.xml" /><Relationship Id="rId1" Type="http://schemas.openxmlformats.org/officeDocument/2006/relationships/notesMaster" Target="../notesMasters/notesMaster1.xml" /></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8.xml" /><Relationship Id="rId1" Type="http://schemas.openxmlformats.org/officeDocument/2006/relationships/notesMaster" Target="../notesMasters/notesMaster1.xml" /></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9.xml" /><Relationship Id="rId1" Type="http://schemas.openxmlformats.org/officeDocument/2006/relationships/notesMaster" Target="../notesMasters/notesMaster1.xml" /></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0.xml" /><Relationship Id="rId1" Type="http://schemas.openxmlformats.org/officeDocument/2006/relationships/notesMaster" Target="../notesMasters/notesMaster1.xml" /></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1.xml" /><Relationship Id="rId1" Type="http://schemas.openxmlformats.org/officeDocument/2006/relationships/notesMaster" Target="../notesMasters/notesMaster1.xml" /></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2.xml" /><Relationship Id="rId1" Type="http://schemas.openxmlformats.org/officeDocument/2006/relationships/notesMaster" Target="../notesMasters/notesMaster1.xml" /></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3.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4.xml" /><Relationship Id="rId1" Type="http://schemas.openxmlformats.org/officeDocument/2006/relationships/notesMaster" Target="../notesMasters/notesMaster1.xml" /></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5.xml" /><Relationship Id="rId1" Type="http://schemas.openxmlformats.org/officeDocument/2006/relationships/notesMaster" Target="../notesMasters/notesMaster1.xml" /></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6.xml" /><Relationship Id="rId1" Type="http://schemas.openxmlformats.org/officeDocument/2006/relationships/notesMaster" Target="../notesMasters/notesMaster1.xml" /></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7.xml" /><Relationship Id="rId1" Type="http://schemas.openxmlformats.org/officeDocument/2006/relationships/notesMaster" Target="../notesMasters/notesMaster1.xml" /></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0.xml" /><Relationship Id="rId1" Type="http://schemas.openxmlformats.org/officeDocument/2006/relationships/notesMaster" Target="../notesMasters/notesMaster1.xml" /></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1.xml" /><Relationship Id="rId1" Type="http://schemas.openxmlformats.org/officeDocument/2006/relationships/notesMaster" Target="../notesMasters/notesMaster1.xml" /></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2.xml" /><Relationship Id="rId1" Type="http://schemas.openxmlformats.org/officeDocument/2006/relationships/notesMaster" Target="../notesMasters/notesMaster1.xml" /></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3.xml" /><Relationship Id="rId1" Type="http://schemas.openxmlformats.org/officeDocument/2006/relationships/notesMaster" Target="../notesMasters/notesMaster1.xml" /></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74.xml" /><Relationship Id="rId1" Type="http://schemas.openxmlformats.org/officeDocument/2006/relationships/notesMaster" Target="../notesMasters/notesMaster1.xml" /></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5.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6.xml" /><Relationship Id="rId1" Type="http://schemas.openxmlformats.org/officeDocument/2006/relationships/notesMaster" Target="../notesMasters/notesMaster1.xml" /></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78.xml" /><Relationship Id="rId1" Type="http://schemas.openxmlformats.org/officeDocument/2006/relationships/notesMaster" Target="../notesMasters/notesMaster1.xml" /></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79.xml" /><Relationship Id="rId1" Type="http://schemas.openxmlformats.org/officeDocument/2006/relationships/notesMaster" Target="../notesMasters/notesMaster1.xml" /></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0.xml" /><Relationship Id="rId1" Type="http://schemas.openxmlformats.org/officeDocument/2006/relationships/notesMaster" Target="../notesMasters/notesMaster1.xml" /></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81.xml" /><Relationship Id="rId1" Type="http://schemas.openxmlformats.org/officeDocument/2006/relationships/notesMaster" Target="../notesMasters/notesMaster1.xml" /></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2.xml" /><Relationship Id="rId1" Type="http://schemas.openxmlformats.org/officeDocument/2006/relationships/notesMaster" Target="../notesMasters/notesMaster1.xml" /></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3.xml" /><Relationship Id="rId1" Type="http://schemas.openxmlformats.org/officeDocument/2006/relationships/notesMaster" Target="../notesMasters/notesMaster1.xml" /></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4.xml" /><Relationship Id="rId1" Type="http://schemas.openxmlformats.org/officeDocument/2006/relationships/notesMaster" Target="../notesMasters/notesMaster1.xml" /></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85.xml" /><Relationship Id="rId1" Type="http://schemas.openxmlformats.org/officeDocument/2006/relationships/notesMaster" Target="../notesMasters/notesMaster1.xml" /></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86.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87.xml" /><Relationship Id="rId1" Type="http://schemas.openxmlformats.org/officeDocument/2006/relationships/notesMaster" Target="../notesMasters/notesMaster1.xml" /></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88.xml" /><Relationship Id="rId1" Type="http://schemas.openxmlformats.org/officeDocument/2006/relationships/notesMaster" Target="../notesMasters/notesMaster1.xml" /></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89.xml" /><Relationship Id="rId1" Type="http://schemas.openxmlformats.org/officeDocument/2006/relationships/notesMaster" Target="../notesMasters/notesMaster1.xml" /></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1.xml" /><Relationship Id="rId1" Type="http://schemas.openxmlformats.org/officeDocument/2006/relationships/notesMaster" Target="../notesMasters/notesMaster1.xml" /></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2.xml" /><Relationship Id="rId1" Type="http://schemas.openxmlformats.org/officeDocument/2006/relationships/notesMaster" Target="../notesMasters/notesMaster1.xml" /></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94.xml" /><Relationship Id="rId1" Type="http://schemas.openxmlformats.org/officeDocument/2006/relationships/notesMaster" Target="../notesMasters/notesMaster1.xml" /></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5.xml" /><Relationship Id="rId1" Type="http://schemas.openxmlformats.org/officeDocument/2006/relationships/notesMaster" Target="../notesMasters/notesMaster1.xml" /></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97.xml" /><Relationship Id="rId1" Type="http://schemas.openxmlformats.org/officeDocument/2006/relationships/notesMaster" Target="../notesMasters/notesMaster1.xml" /></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98.xml" /><Relationship Id="rId1" Type="http://schemas.openxmlformats.org/officeDocument/2006/relationships/notesMaster" Target="../notesMasters/notesMaster1.xml" /></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99.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00.xml" /><Relationship Id="rId1" Type="http://schemas.openxmlformats.org/officeDocument/2006/relationships/notesMaster" Target="../notesMasters/notesMaster1.xml" /></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01.xml" /><Relationship Id="rId1" Type="http://schemas.openxmlformats.org/officeDocument/2006/relationships/notesMaster" Target="../notesMasters/notesMaster1.xml" /></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02.xml" /><Relationship Id="rId1" Type="http://schemas.openxmlformats.org/officeDocument/2006/relationships/notesMaster" Target="../notesMasters/notesMaster1.xml" /></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03.xml" /><Relationship Id="rId1" Type="http://schemas.openxmlformats.org/officeDocument/2006/relationships/notesMaster" Target="../notesMasters/notesMaster1.xml" /></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04.xml" /><Relationship Id="rId1" Type="http://schemas.openxmlformats.org/officeDocument/2006/relationships/notesMaster" Target="../notesMasters/notesMaster1.xml" /></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05.xml" /><Relationship Id="rId1" Type="http://schemas.openxmlformats.org/officeDocument/2006/relationships/notesMaster" Target="../notesMasters/notesMaster1.xml" /></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06.xml" /><Relationship Id="rId1" Type="http://schemas.openxmlformats.org/officeDocument/2006/relationships/notesMaster" Target="../notesMasters/notesMaster1.xml" /></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07.xml" /><Relationship Id="rId1" Type="http://schemas.openxmlformats.org/officeDocument/2006/relationships/notesMaster" Target="../notesMasters/notesMaster1.xml" /></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08.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 /><Relationship Id="rId1" Type="http://schemas.openxmlformats.org/officeDocument/2006/relationships/notesMaster" Target="../notesMasters/notesMaster1.xml" /></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 /><Relationship Id="rId1" Type="http://schemas.openxmlformats.org/officeDocument/2006/relationships/notesMaster" Target="../notesMasters/notesMaster1.xml" /></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 /><Relationship Id="rId1" Type="http://schemas.openxmlformats.org/officeDocument/2006/relationships/notesMaster" Target="../notesMasters/notesMaster1.xml" /></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 /><Relationship Id="rId1" Type="http://schemas.openxmlformats.org/officeDocument/2006/relationships/notesMaster" Target="../notesMasters/notesMaster1.xml" /></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 /><Relationship Id="rId1" Type="http://schemas.openxmlformats.org/officeDocument/2006/relationships/notesMaster" Target="../notesMasters/notesMaster1.xml" /></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 /><Relationship Id="rId1" Type="http://schemas.openxmlformats.org/officeDocument/2006/relationships/notesMaster" Target="../notesMasters/notesMaster1.xml" /></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 /><Relationship Id="rId1" Type="http://schemas.openxmlformats.org/officeDocument/2006/relationships/notesMaster" Target="../notesMasters/notesMaster1.xml" /></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 /><Relationship Id="rId1" Type="http://schemas.openxmlformats.org/officeDocument/2006/relationships/notesMaster" Target="../notesMasters/notesMaster1.xml" /></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 /><Relationship Id="rId1" Type="http://schemas.openxmlformats.org/officeDocument/2006/relationships/notesMaster" Target="../notesMasters/notesMaster1.xml" /></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 /><Relationship Id="rId1" Type="http://schemas.openxmlformats.org/officeDocument/2006/relationships/notesMaster" Target="../notesMasters/notesMaster1.xml" /></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 /><Relationship Id="rId1" Type="http://schemas.openxmlformats.org/officeDocument/2006/relationships/notesMaster" Target="../notesMasters/notesMaster1.xml" /></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 /><Relationship Id="rId1" Type="http://schemas.openxmlformats.org/officeDocument/2006/relationships/notesMaster" Target="../notesMasters/notesMaster1.xml" /></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 /><Relationship Id="rId1" Type="http://schemas.openxmlformats.org/officeDocument/2006/relationships/notesMaster" Target="../notesMasters/notesMaster1.xml" /></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 /><Relationship Id="rId1" Type="http://schemas.openxmlformats.org/officeDocument/2006/relationships/notesMaster" Target="../notesMasters/notesMaster1.xml" /></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 /><Relationship Id="rId1" Type="http://schemas.openxmlformats.org/officeDocument/2006/relationships/notesMaster" Target="../notesMasters/notesMaster1.xml" /></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 /><Relationship Id="rId1" Type="http://schemas.openxmlformats.org/officeDocument/2006/relationships/notesMaster" Target="../notesMasters/notesMaster1.xml" /></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 /><Relationship Id="rId1" Type="http://schemas.openxmlformats.org/officeDocument/2006/relationships/notesMaster" Target="../notesMasters/notesMaster1.xml" /></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 /><Relationship Id="rId1" Type="http://schemas.openxmlformats.org/officeDocument/2006/relationships/notesMaster" Target="../notesMasters/notesMaster1.xml" /></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 /><Relationship Id="rId1" Type="http://schemas.openxmlformats.org/officeDocument/2006/relationships/notesMaster" Target="../notesMasters/notesMaster1.xml" /></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 /><Relationship Id="rId1" Type="http://schemas.openxmlformats.org/officeDocument/2006/relationships/notesMaster" Target="../notesMasters/notesMaster1.xml" /></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 /><Relationship Id="rId1" Type="http://schemas.openxmlformats.org/officeDocument/2006/relationships/notesMaster" Target="../notesMasters/notesMaster1.xml" /></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 /><Relationship Id="rId1" Type="http://schemas.openxmlformats.org/officeDocument/2006/relationships/notesMaster" Target="../notesMasters/notesMaster1.xml" /></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 /><Relationship Id="rId1" Type="http://schemas.openxmlformats.org/officeDocument/2006/relationships/notesMaster" Target="../notesMasters/notesMaster1.xml" /></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 /><Relationship Id="rId1" Type="http://schemas.openxmlformats.org/officeDocument/2006/relationships/notesMaster" Target="../notesMasters/notesMaster1.xml" /></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 /><Relationship Id="rId1" Type="http://schemas.openxmlformats.org/officeDocument/2006/relationships/notesMaster" Target="../notesMasters/notesMaster1.xml" /></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 /><Relationship Id="rId1" Type="http://schemas.openxmlformats.org/officeDocument/2006/relationships/notesMaster" Target="../notesMasters/notesMaster1.xml" /></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 /><Relationship Id="rId1" Type="http://schemas.openxmlformats.org/officeDocument/2006/relationships/notesMaster" Target="../notesMasters/notesMaster1.xml" /></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 /><Relationship Id="rId1" Type="http://schemas.openxmlformats.org/officeDocument/2006/relationships/notesMaster" Target="../notesMasters/notesMaster1.xml" /></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5.xml" /><Relationship Id="rId1" Type="http://schemas.openxmlformats.org/officeDocument/2006/relationships/notesMaster" Target="../notesMasters/notesMaster1.xml" /></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6.xml" /><Relationship Id="rId1" Type="http://schemas.openxmlformats.org/officeDocument/2006/relationships/notesMaster" Target="../notesMasters/notesMaster1.xml" /></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7.xml" /><Relationship Id="rId1" Type="http://schemas.openxmlformats.org/officeDocument/2006/relationships/notesMaster" Target="../notesMasters/notesMaster1.xml" /></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8.xml" /><Relationship Id="rId1" Type="http://schemas.openxmlformats.org/officeDocument/2006/relationships/notesMaster" Target="../notesMasters/notesMaster1.xml" /></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0.xml" /><Relationship Id="rId1" Type="http://schemas.openxmlformats.org/officeDocument/2006/relationships/notesMaster" Target="../notesMasters/notesMaster1.xml" /></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2.xml" /><Relationship Id="rId1" Type="http://schemas.openxmlformats.org/officeDocument/2006/relationships/notesMaster" Target="../notesMasters/notesMaster1.xml" /></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5.xml" /><Relationship Id="rId1" Type="http://schemas.openxmlformats.org/officeDocument/2006/relationships/notesMaster" Target="../notesMasters/notesMaster1.xml" /></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7.xml" /><Relationship Id="rId1" Type="http://schemas.openxmlformats.org/officeDocument/2006/relationships/notesMaster" Target="../notesMasters/notesMaster1.xml" /></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9.xml" /><Relationship Id="rId1" Type="http://schemas.openxmlformats.org/officeDocument/2006/relationships/notesMaster" Target="../notesMasters/notesMaster1.xml" /></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0.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3.xml" /><Relationship Id="rId1" Type="http://schemas.openxmlformats.org/officeDocument/2006/relationships/notesMaster" Target="../notesMasters/notesMaster1.xml" /></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7.xml" /><Relationship Id="rId1" Type="http://schemas.openxmlformats.org/officeDocument/2006/relationships/notesMaster" Target="../notesMasters/notesMaster1.xml" /></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2.xml" /><Relationship Id="rId1" Type="http://schemas.openxmlformats.org/officeDocument/2006/relationships/notesMaster" Target="../notesMasters/notesMaster1.xml" /></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5.xml" /><Relationship Id="rId1" Type="http://schemas.openxmlformats.org/officeDocument/2006/relationships/notesMaster" Target="../notesMasters/notesMaster1.xml" /></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8.xml" /><Relationship Id="rId1" Type="http://schemas.openxmlformats.org/officeDocument/2006/relationships/notesMaster" Target="../notesMasters/notesMaster1.xml" /></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9.xml" /><Relationship Id="rId1" Type="http://schemas.openxmlformats.org/officeDocument/2006/relationships/notesMaster" Target="../notesMasters/notesMaster1.xml" /></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0.xml" /><Relationship Id="rId1" Type="http://schemas.openxmlformats.org/officeDocument/2006/relationships/notesMaster" Target="../notesMasters/notesMaster1.xml" /></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1.xml" /><Relationship Id="rId1" Type="http://schemas.openxmlformats.org/officeDocument/2006/relationships/notesMaster" Target="../notesMasters/notesMaster1.xml" /></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2.xml" /><Relationship Id="rId1" Type="http://schemas.openxmlformats.org/officeDocument/2006/relationships/notesMaster" Target="../notesMasters/notesMaster1.xml" /></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3.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1dd5ca32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1dd5ca32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71d5e472ab_0_16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0" name="Google Shape;160;g271d5e472ab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0156672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76e8cb477a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g276e8cb477a_0_2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2207081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76e8cb477a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276e8cb477a_0_3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8639095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76e8cb477a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8" name="Google Shape;258;g276e8cb477a_0_3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2120221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990fab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990fab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3244987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990fab0d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990fab0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8693696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2990fab0d_0_11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2990fab0d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7707354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2cd00f795_0_5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272cd00f79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531397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74191556b0_0_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6" name="Google Shape;136;g274191556b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911251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74191556b0_0_2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9" name="Google Shape;159;g274191556b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52074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74191556b0_0_5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2" name="Google Shape;182;g274191556b0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19842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71d5e472ab_0_18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g271d5e472ab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4448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a5442b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a5442ba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1537576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a5442bab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a5442ba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1243653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ebbdd9b865_0_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ebbdd9b865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3457538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ebbdd9b865_0_2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2ebbdd9b86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9084297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72a5442bab_0_3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6" name="Google Shape;136;g272a5442bab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3997906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ebbdd9b865_0_8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8" name="Google Shape;158;g2ebbdd9b865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4680310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ebbdd9b865_0_5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0" name="Google Shape;180;g2ebbdd9b86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7311113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990fab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990fab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3441140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990fab0d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990fab0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8878822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2cddae0a3_0_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2cddae0a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75562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71d5e472ab_0_34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1" name="Google Shape;211;g271d5e472ab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3230643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e8cc9e382e_0_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7" name="Google Shape;127;g2e8cc9e382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9375945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990fab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990fab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957666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990fab0d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990fab0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3074744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e8bd61af0b_0_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e8bd61af0b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461308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72cddae0a3_0_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2" name="Google Shape;112;g272cddae0a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7406133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76e9327ad5_0_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4" name="Google Shape;134;g276e9327ad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31727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a:extLst>
            <a:ext uri="{FF2B5EF4-FFF2-40B4-BE49-F238E27FC236}">
              <a16:creationId xmlns:a16="http://schemas.microsoft.com/office/drawing/2014/main" id="{0EA144C7-B28E-4227-E230-D4317213D4D9}"/>
            </a:ext>
          </a:extLst>
        </p:cNvPr>
        <p:cNvGrpSpPr/>
        <p:nvPr/>
      </p:nvGrpSpPr>
      <p:grpSpPr>
        <a:xfrm>
          <a:off x="0" y="0"/>
          <a:ext cx="0" cy="0"/>
          <a:chOff x="0" y="0"/>
          <a:chExt cx="0" cy="0"/>
        </a:xfrm>
      </p:grpSpPr>
      <p:sp>
        <p:nvSpPr>
          <p:cNvPr id="111" name="Google Shape;111;g272cddae0a3_0_6:notes">
            <a:extLst>
              <a:ext uri="{FF2B5EF4-FFF2-40B4-BE49-F238E27FC236}">
                <a16:creationId xmlns:a16="http://schemas.microsoft.com/office/drawing/2014/main" id="{752EE2F5-6397-8001-F2BC-2D584A26D86E}"/>
              </a:ext>
            </a:extLst>
          </p:cNvPr>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2" name="Google Shape;112;g272cddae0a3_0_6:notes">
            <a:extLst>
              <a:ext uri="{FF2B5EF4-FFF2-40B4-BE49-F238E27FC236}">
                <a16:creationId xmlns:a16="http://schemas.microsoft.com/office/drawing/2014/main" id="{67A6F576-C9AB-9DF4-5E4A-FD2B023E0A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6410508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990fab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990fab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9024661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990fab0d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990fab0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8703917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2cd00f795_0_5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2cd00f79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22615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71d5e472ab_0_21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3" name="Google Shape;233;g271d5e472ab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6123915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2da0097af_0_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272da0097af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5111897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72d6a7d219_0_7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6" name="Google Shape;136;g272d6a7d219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4257343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e21196a839_0_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9" name="Google Shape;159;g2e21196a83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0544005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dirty="0"/>
          </a:p>
        </p:txBody>
      </p:sp>
    </p:spTree>
    <p:extLst>
      <p:ext uri="{BB962C8B-B14F-4D97-AF65-F5344CB8AC3E}">
        <p14:creationId xmlns:p14="http://schemas.microsoft.com/office/powerpoint/2010/main" val="170207339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a55454c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a55454c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4336784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ec2753e654_0_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ec2753e65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5929784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ec2753e654_0_2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ec2753e65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6348516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2a55454c8_0_3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272a55454c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0615919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a59822e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a59822e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4990541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a59822ef_0_11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a59822ef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77472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71d5e472ab_0_23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8" name="Google Shape;258;g271d5e472ab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0525156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2a59822ef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2a59822ef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8308360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2a59822ef_0_3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272a59822e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504283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a595df7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a595df7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4898880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a595df77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a595df7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1411585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2a595df77_0_11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2a595df77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9341041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2a595df77_0_3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272a595df77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4818216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303D2186-0557-B185-3271-EBCDC81C5AAE}"/>
            </a:ext>
          </a:extLst>
        </p:cNvPr>
        <p:cNvGrpSpPr/>
        <p:nvPr/>
      </p:nvGrpSpPr>
      <p:grpSpPr>
        <a:xfrm>
          <a:off x="0" y="0"/>
          <a:ext cx="0" cy="0"/>
          <a:chOff x="0" y="0"/>
          <a:chExt cx="0" cy="0"/>
        </a:xfrm>
      </p:grpSpPr>
      <p:sp>
        <p:nvSpPr>
          <p:cNvPr id="112" name="Google Shape;112;g272a595df77_0_32:notes">
            <a:extLst>
              <a:ext uri="{FF2B5EF4-FFF2-40B4-BE49-F238E27FC236}">
                <a16:creationId xmlns:a16="http://schemas.microsoft.com/office/drawing/2014/main" id="{AF326764-DCE3-ABD9-CC7A-66993790978D}"/>
              </a:ext>
            </a:extLst>
          </p:cNvPr>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272a595df77_0_32:notes">
            <a:extLst>
              <a:ext uri="{FF2B5EF4-FFF2-40B4-BE49-F238E27FC236}">
                <a16:creationId xmlns:a16="http://schemas.microsoft.com/office/drawing/2014/main" id="{3BC8B59C-876B-D5C6-15D5-B1042C899A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6361562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49DD677B-1E9A-075D-8B16-3EE1E11BAB5D}"/>
            </a:ext>
          </a:extLst>
        </p:cNvPr>
        <p:cNvGrpSpPr/>
        <p:nvPr/>
      </p:nvGrpSpPr>
      <p:grpSpPr>
        <a:xfrm>
          <a:off x="0" y="0"/>
          <a:ext cx="0" cy="0"/>
          <a:chOff x="0" y="0"/>
          <a:chExt cx="0" cy="0"/>
        </a:xfrm>
      </p:grpSpPr>
      <p:sp>
        <p:nvSpPr>
          <p:cNvPr id="112" name="Google Shape;112;g272a595df77_0_32:notes">
            <a:extLst>
              <a:ext uri="{FF2B5EF4-FFF2-40B4-BE49-F238E27FC236}">
                <a16:creationId xmlns:a16="http://schemas.microsoft.com/office/drawing/2014/main" id="{C4FF389C-1F1D-F290-AD1D-F2CEB84C15BC}"/>
              </a:ext>
            </a:extLst>
          </p:cNvPr>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272a595df77_0_32:notes">
            <a:extLst>
              <a:ext uri="{FF2B5EF4-FFF2-40B4-BE49-F238E27FC236}">
                <a16:creationId xmlns:a16="http://schemas.microsoft.com/office/drawing/2014/main" id="{58CA496C-B7CF-DF1F-FEFD-FD234DF09F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4932595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a5cd2d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a5cd2d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8341328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a5cd2d95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a5cd2d9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423472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71d5e472ab_0_26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3" name="Google Shape;283;g271d5e472ab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3782072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72a5cd2d95_0_3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2" name="Google Shape;92;g272a5cd2d95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9509301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7252660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35f17ea29_0_6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35f17ea29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3152054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e4f83b35c5_0_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2" name="Google Shape;92;g2e4f83b35c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7837626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e4f83b35c5_0_3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4" name="Google Shape;114;g2e4f83b35c5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3869050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e4f83b35c5_0_6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1" name="Google Shape;141;g2e4f83b35c5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454853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e4f83b35c5_0_8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4" name="Google Shape;164;g2e4f83b35c5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2372696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9129397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e4f83b35c5_0_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e4f83b35c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186484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e50d107984_0_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9" name="Google Shape;89;g2e50d10798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17016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5ec599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5ec599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852418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e50d107984_0_2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1" name="Google Shape;111;g2e50d107984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8800079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e50d107984_0_4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4" name="Google Shape;134;g2e50d107984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8018907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e50d107984_0_7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g2e50d10798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8369983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e50d107984_0_10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0" name="Google Shape;180;g2e50d107984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5116999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e50d107984_0_14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3" name="Google Shape;203;g2e50d107984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3697815"/>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e50d107984_0_17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6" name="Google Shape;226;g2e50d107984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697390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0425914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e4f83b35c5_0_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e4f83b35c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88338549"/>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e4f83b35c5_0_3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1" name="Google Shape;91;g2e4f83b35c5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169478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5ec59995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5ec5999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57519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25ec59995_0_10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25ec5999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51571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725ec59995_0_13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1" name="Google Shape;111;g2725ec59995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84631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1dd5ca322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67" name="Google Shape;67;g271dd5ca322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725ec59995_0_15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3" name="Google Shape;133;g2725ec59995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978430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5ec599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5ec599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35084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5ec59995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5ec5999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11555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25ec59995_0_10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25ec5999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45295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725ec59995_0_13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1" name="Google Shape;111;g2725ec59995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605361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725e38acc8_0_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3" name="Google Shape;133;g2725e38acc8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403653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4c555c6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4c555c61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15351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c555c61c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g274c555c61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645283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4c5b70c0e_0_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274c5b70c0e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408576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4c555c6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4c555c61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9505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1dd5ca322_0_3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90" name="Google Shape;90;g271dd5ca32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c555c61c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g274c555c61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445969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4c5a31710_0_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274c5a3171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218428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4c5a31710_0_3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g274c5a3171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93702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4c555c6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4c555c61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41745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c555c61c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g274c555c61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367106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dirty="0"/>
          </a:p>
        </p:txBody>
      </p:sp>
    </p:spTree>
    <p:extLst>
      <p:ext uri="{BB962C8B-B14F-4D97-AF65-F5344CB8AC3E}">
        <p14:creationId xmlns:p14="http://schemas.microsoft.com/office/powerpoint/2010/main" val="18921886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550706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a6155f2b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g274a6155f2b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776758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74a6155f2b_2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274a6155f2b_2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472306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74a6155f2b_2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g274a6155f2b_2_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29944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71dd5ca322_0_10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12" name="Google Shape;112;g271dd5ca322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74a6155f2b_2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g274a6155f2b_2_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343748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74a6155f2b_2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g274a6155f2b_2_1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973630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74a6155f2b_2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Google Shape;181;g274a6155f2b_2_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661671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3" name="Google Shape;20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27421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5" name="Google Shape;22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187029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7" name="Google Shape;24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30210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9" name="Google Shape;26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62601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525490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a64ae36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g274a64ae36d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941857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4a64ae36d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g274a64ae36d_1_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27499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1d5e47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1d5e472a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8782975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908365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a62c5dcd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g274a62c5dcd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126790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4a62c5dcd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g274a62c5dcd_0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935795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4a62c5dcd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g274a62c5dcd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395222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74a62c5dcd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274a62c5dcd_0_1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758775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37b9c97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37b9c978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98572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a6417d8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g274a6417d8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799806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74a6417d8b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 name="Google Shape;115;g274a6417d8b_0_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263615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74a6417d8b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g274a6417d8b_0_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167370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A8B43981-9FE2-1D59-28B7-ADD9BBA5D39C}"/>
            </a:ext>
          </a:extLst>
        </p:cNvPr>
        <p:cNvGrpSpPr/>
        <p:nvPr/>
      </p:nvGrpSpPr>
      <p:grpSpPr>
        <a:xfrm>
          <a:off x="0" y="0"/>
          <a:ext cx="0" cy="0"/>
          <a:chOff x="0" y="0"/>
          <a:chExt cx="0" cy="0"/>
        </a:xfrm>
      </p:grpSpPr>
      <p:sp>
        <p:nvSpPr>
          <p:cNvPr id="92" name="Google Shape;92;g274a6417d8b_0_71:notes">
            <a:extLst>
              <a:ext uri="{FF2B5EF4-FFF2-40B4-BE49-F238E27FC236}">
                <a16:creationId xmlns:a16="http://schemas.microsoft.com/office/drawing/2014/main" id="{42D856EC-DED2-5713-2968-991DD35E71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g274a6417d8b_0_71:notes">
            <a:extLst>
              <a:ext uri="{FF2B5EF4-FFF2-40B4-BE49-F238E27FC236}">
                <a16:creationId xmlns:a16="http://schemas.microsoft.com/office/drawing/2014/main" id="{1F4EC989-C1C7-8710-6408-00D3A7BE0CE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86195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1d5e472ab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67" name="Google Shape;67;g271d5e472a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739824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2E945EDA-7D8D-7327-0640-C1365FCC9DBA}"/>
            </a:ext>
          </a:extLst>
        </p:cNvPr>
        <p:cNvGrpSpPr/>
        <p:nvPr/>
      </p:nvGrpSpPr>
      <p:grpSpPr>
        <a:xfrm>
          <a:off x="0" y="0"/>
          <a:ext cx="0" cy="0"/>
          <a:chOff x="0" y="0"/>
          <a:chExt cx="0" cy="0"/>
        </a:xfrm>
      </p:grpSpPr>
      <p:sp>
        <p:nvSpPr>
          <p:cNvPr id="92" name="Google Shape;92;g274a6417d8b_0_71:notes">
            <a:extLst>
              <a:ext uri="{FF2B5EF4-FFF2-40B4-BE49-F238E27FC236}">
                <a16:creationId xmlns:a16="http://schemas.microsoft.com/office/drawing/2014/main" id="{B37CA54B-A4D1-745C-315E-0D1069D2DE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g274a6417d8b_0_71:notes">
            <a:extLst>
              <a:ext uri="{FF2B5EF4-FFF2-40B4-BE49-F238E27FC236}">
                <a16:creationId xmlns:a16="http://schemas.microsoft.com/office/drawing/2014/main" id="{7309357C-7D56-67B5-8EA6-928ED71CDD2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8737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4ACABBB9-2F33-E816-49B2-6505FF66C961}"/>
            </a:ext>
          </a:extLst>
        </p:cNvPr>
        <p:cNvGrpSpPr/>
        <p:nvPr/>
      </p:nvGrpSpPr>
      <p:grpSpPr>
        <a:xfrm>
          <a:off x="0" y="0"/>
          <a:ext cx="0" cy="0"/>
          <a:chOff x="0" y="0"/>
          <a:chExt cx="0" cy="0"/>
        </a:xfrm>
      </p:grpSpPr>
      <p:sp>
        <p:nvSpPr>
          <p:cNvPr id="92" name="Google Shape;92;g274a6417d8b_0_71:notes">
            <a:extLst>
              <a:ext uri="{FF2B5EF4-FFF2-40B4-BE49-F238E27FC236}">
                <a16:creationId xmlns:a16="http://schemas.microsoft.com/office/drawing/2014/main" id="{C327217C-99F7-EE15-3B14-A927DEFBDC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g274a6417d8b_0_71:notes">
            <a:extLst>
              <a:ext uri="{FF2B5EF4-FFF2-40B4-BE49-F238E27FC236}">
                <a16:creationId xmlns:a16="http://schemas.microsoft.com/office/drawing/2014/main" id="{F2951651-5A68-DBDA-56FD-6553E587F78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175119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25244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e7fd6ac6c2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g2e7fd6ac6c2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967314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e7fd6ac6c2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g2e7fd6ac6c2_0_1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776481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e7fd6ac6c2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g2e7fd6ac6c2_0_1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896807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e7fd6ac6c2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g2e7fd6ac6c2_0_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4581099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DCE5A12A-4EF8-6FD5-E899-4AF100BACC63}"/>
            </a:ext>
          </a:extLst>
        </p:cNvPr>
        <p:cNvGrpSpPr/>
        <p:nvPr/>
      </p:nvGrpSpPr>
      <p:grpSpPr>
        <a:xfrm>
          <a:off x="0" y="0"/>
          <a:ext cx="0" cy="0"/>
          <a:chOff x="0" y="0"/>
          <a:chExt cx="0" cy="0"/>
        </a:xfrm>
      </p:grpSpPr>
      <p:sp>
        <p:nvSpPr>
          <p:cNvPr id="138" name="Google Shape;138;g2e7fd6ac6c2_0_138:notes">
            <a:extLst>
              <a:ext uri="{FF2B5EF4-FFF2-40B4-BE49-F238E27FC236}">
                <a16:creationId xmlns:a16="http://schemas.microsoft.com/office/drawing/2014/main" id="{01783B35-5860-F399-985D-A97E9837C9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g2e7fd6ac6c2_0_138:notes">
            <a:extLst>
              <a:ext uri="{FF2B5EF4-FFF2-40B4-BE49-F238E27FC236}">
                <a16:creationId xmlns:a16="http://schemas.microsoft.com/office/drawing/2014/main" id="{8353DE75-7231-CF45-CDB6-52336135CAA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202507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146410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74a404442a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g274a404442a_0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81134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1d5e472ab_0_3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90" name="Google Shape;90;g271d5e472ab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055916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a404442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g274a404442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424289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74a404442a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274a404442a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446411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74a404442a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g274a404442a_0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0267359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a:extLst>
            <a:ext uri="{FF2B5EF4-FFF2-40B4-BE49-F238E27FC236}">
              <a16:creationId xmlns:a16="http://schemas.microsoft.com/office/drawing/2014/main" id="{FF6D871D-65BF-D77C-A27B-3246694F6A67}"/>
            </a:ext>
          </a:extLst>
        </p:cNvPr>
        <p:cNvGrpSpPr/>
        <p:nvPr/>
      </p:nvGrpSpPr>
      <p:grpSpPr>
        <a:xfrm>
          <a:off x="0" y="0"/>
          <a:ext cx="0" cy="0"/>
          <a:chOff x="0" y="0"/>
          <a:chExt cx="0" cy="0"/>
        </a:xfrm>
      </p:grpSpPr>
      <p:sp>
        <p:nvSpPr>
          <p:cNvPr id="136" name="Google Shape;136;g274a404442a_0_113:notes">
            <a:extLst>
              <a:ext uri="{FF2B5EF4-FFF2-40B4-BE49-F238E27FC236}">
                <a16:creationId xmlns:a16="http://schemas.microsoft.com/office/drawing/2014/main" id="{AF44DBA4-9841-B8E1-CBDA-6C8BE7D3FA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g274a404442a_0_113:notes">
            <a:extLst>
              <a:ext uri="{FF2B5EF4-FFF2-40B4-BE49-F238E27FC236}">
                <a16:creationId xmlns:a16="http://schemas.microsoft.com/office/drawing/2014/main" id="{475B81A6-47C3-3276-4A4F-40BA481C18A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0164694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a:extLst>
            <a:ext uri="{FF2B5EF4-FFF2-40B4-BE49-F238E27FC236}">
              <a16:creationId xmlns:a16="http://schemas.microsoft.com/office/drawing/2014/main" id="{71500454-30C8-DC29-0B28-1182929E1DE3}"/>
            </a:ext>
          </a:extLst>
        </p:cNvPr>
        <p:cNvGrpSpPr/>
        <p:nvPr/>
      </p:nvGrpSpPr>
      <p:grpSpPr>
        <a:xfrm>
          <a:off x="0" y="0"/>
          <a:ext cx="0" cy="0"/>
          <a:chOff x="0" y="0"/>
          <a:chExt cx="0" cy="0"/>
        </a:xfrm>
      </p:grpSpPr>
      <p:sp>
        <p:nvSpPr>
          <p:cNvPr id="136" name="Google Shape;136;g274a404442a_0_113:notes">
            <a:extLst>
              <a:ext uri="{FF2B5EF4-FFF2-40B4-BE49-F238E27FC236}">
                <a16:creationId xmlns:a16="http://schemas.microsoft.com/office/drawing/2014/main" id="{141203B0-41B3-CEB6-005F-D07332969F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g274a404442a_0_113:notes">
            <a:extLst>
              <a:ext uri="{FF2B5EF4-FFF2-40B4-BE49-F238E27FC236}">
                <a16:creationId xmlns:a16="http://schemas.microsoft.com/office/drawing/2014/main" id="{388AF7E4-6175-B1C7-0031-248A44D1C66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8552132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fb5f5c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fb5f5c7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586283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fb5f5c7a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fb5f5c7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700970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2fb5f5c7a_0_3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2fb5f5c7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7753009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e2e5908b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e2e5908b7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7645416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e2e5908b7e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e2e5908b7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83614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71d5e472ab_0_11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12" name="Google Shape;112;g271d5e472ab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509464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e2e5908b7e_0_7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e2e5908b7e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7559964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e2e5908b7e_0_9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9" name="Google Shape;89;g2e2e5908b7e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413057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4c596de5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4c596de5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93146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c596de54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g274c596de54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3989786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4c2a4c066_0_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274c2a4c066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3191503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4c2a4c066_0_3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g274c2a4c066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5429622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74c2a4c066_0_5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g274c2a4c066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6221871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74c2a4c066_0_7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g274c2a4c066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7237906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4c596de5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4c596de5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52072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c596de54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g274c596de54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84184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71d5e472ab_0_13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5" name="Google Shape;135;g271d5e472ab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7388125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4c2a4c066_0_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274c2a4c066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319229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4c2a4c119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g274c2a4c119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1050737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74c2a4c119_0_3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g274c2a4c119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9358782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74c2a4c119_0_5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g274c2a4c119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7059934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7444925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a6b38a1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g274a6b38a1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6705814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6e8cb477a_0_3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g276e8cb477a_0_3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281138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6e8cb477a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g276e8cb477a_0_1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1498399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76e8cb477a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g276e8cb477a_0_2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3807591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76e8cb477a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g276e8cb477a_0_2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31113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38150" y="1609089"/>
            <a:ext cx="8267700" cy="1977900"/>
          </a:xfrm>
          <a:prstGeom prst="rect">
            <a:avLst/>
          </a:prstGeom>
          <a:noFill/>
          <a:ln>
            <a:noFill/>
          </a:ln>
        </p:spPr>
        <p:txBody>
          <a:bodyPr spcFirstLastPara="1" wrap="square" lIns="0" tIns="0" rIns="0" bIns="0" anchor="t" anchorCtr="0">
            <a:spAutoFit/>
          </a:bodyPr>
          <a:lstStyle>
            <a:lvl1pPr lvl="0" algn="l" rtl="0">
              <a:lnSpc>
                <a:spcPct val="100000"/>
              </a:lnSpc>
              <a:spcBef>
                <a:spcPts val="0"/>
              </a:spcBef>
              <a:spcAft>
                <a:spcPts val="0"/>
              </a:spcAft>
              <a:buSzPts val="2800"/>
              <a:buNone/>
              <a:defRPr sz="6400" b="1" i="0">
                <a:solidFill>
                  <a:schemeClr val="lt1"/>
                </a:solidFill>
                <a:latin typeface="Roboto"/>
                <a:ea typeface="Roboto"/>
                <a:cs typeface="Roboto"/>
                <a:sym typeface="Roboto"/>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388937" y="1603438"/>
            <a:ext cx="8366100" cy="1763400"/>
          </a:xfrm>
          <a:prstGeom prst="rect">
            <a:avLst/>
          </a:prstGeom>
          <a:noFill/>
          <a:ln>
            <a:noFill/>
          </a:ln>
        </p:spPr>
        <p:txBody>
          <a:bodyPr spcFirstLastPara="1" wrap="square" lIns="0" tIns="0" rIns="0" bIns="0" anchor="t" anchorCtr="0">
            <a:spAutoFit/>
          </a:bodyPr>
          <a:lstStyle>
            <a:lvl1pPr marL="457200" lvl="0" indent="-228600" algn="l" rtl="0">
              <a:lnSpc>
                <a:spcPct val="115000"/>
              </a:lnSpc>
              <a:spcBef>
                <a:spcPts val="0"/>
              </a:spcBef>
              <a:spcAft>
                <a:spcPts val="0"/>
              </a:spcAft>
              <a:buSzPts val="1800"/>
              <a:buNone/>
              <a:defRPr sz="5700" b="1" i="0">
                <a:solidFill>
                  <a:schemeClr val="lt1"/>
                </a:solidFill>
                <a:latin typeface="Roboto"/>
                <a:ea typeface="Roboto"/>
                <a:cs typeface="Roboto"/>
                <a:sym typeface="Roboto"/>
              </a:defRPr>
            </a:lvl1pPr>
            <a:lvl2pPr marL="914400" lvl="1" indent="-228600" algn="l" rtl="0">
              <a:lnSpc>
                <a:spcPct val="115000"/>
              </a:lnSpc>
              <a:spcBef>
                <a:spcPts val="1200"/>
              </a:spcBef>
              <a:spcAft>
                <a:spcPts val="0"/>
              </a:spcAft>
              <a:buSzPts val="1400"/>
              <a:buNone/>
              <a:defRPr/>
            </a:lvl2pPr>
            <a:lvl3pPr marL="1371600" lvl="2" indent="-228600" algn="l" rtl="0">
              <a:lnSpc>
                <a:spcPct val="115000"/>
              </a:lnSpc>
              <a:spcBef>
                <a:spcPts val="1200"/>
              </a:spcBef>
              <a:spcAft>
                <a:spcPts val="0"/>
              </a:spcAft>
              <a:buSzPts val="1400"/>
              <a:buNone/>
              <a:defRPr/>
            </a:lvl3pPr>
            <a:lvl4pPr marL="1828800" lvl="3" indent="-228600" algn="l" rtl="0">
              <a:lnSpc>
                <a:spcPct val="115000"/>
              </a:lnSpc>
              <a:spcBef>
                <a:spcPts val="1200"/>
              </a:spcBef>
              <a:spcAft>
                <a:spcPts val="0"/>
              </a:spcAft>
              <a:buSzPts val="1400"/>
              <a:buNone/>
              <a:defRPr/>
            </a:lvl4pPr>
            <a:lvl5pPr marL="2286000" lvl="4" indent="-228600" algn="l" rtl="0">
              <a:lnSpc>
                <a:spcPct val="115000"/>
              </a:lnSpc>
              <a:spcBef>
                <a:spcPts val="1200"/>
              </a:spcBef>
              <a:spcAft>
                <a:spcPts val="0"/>
              </a:spcAft>
              <a:buSzPts val="1400"/>
              <a:buNone/>
              <a:defRPr/>
            </a:lvl5pPr>
            <a:lvl6pPr marL="2743200" lvl="5" indent="-228600" algn="l" rtl="0">
              <a:lnSpc>
                <a:spcPct val="115000"/>
              </a:lnSpc>
              <a:spcBef>
                <a:spcPts val="1200"/>
              </a:spcBef>
              <a:spcAft>
                <a:spcPts val="0"/>
              </a:spcAft>
              <a:buSzPts val="1400"/>
              <a:buNone/>
              <a:defRPr/>
            </a:lvl6pPr>
            <a:lvl7pPr marL="3200400" lvl="6" indent="-228600" algn="l" rtl="0">
              <a:lnSpc>
                <a:spcPct val="115000"/>
              </a:lnSpc>
              <a:spcBef>
                <a:spcPts val="1200"/>
              </a:spcBef>
              <a:spcAft>
                <a:spcPts val="0"/>
              </a:spcAft>
              <a:buSzPts val="1400"/>
              <a:buNone/>
              <a:defRPr/>
            </a:lvl7pPr>
            <a:lvl8pPr marL="3657600" lvl="7" indent="-228600" algn="l" rtl="0">
              <a:lnSpc>
                <a:spcPct val="115000"/>
              </a:lnSpc>
              <a:spcBef>
                <a:spcPts val="1200"/>
              </a:spcBef>
              <a:spcAft>
                <a:spcPts val="0"/>
              </a:spcAft>
              <a:buSzPts val="1400"/>
              <a:buNone/>
              <a:defRPr/>
            </a:lvl8pPr>
            <a:lvl9pPr marL="4114800" lvl="8" indent="-228600" algn="l" rtl="0">
              <a:lnSpc>
                <a:spcPct val="115000"/>
              </a:lnSpc>
              <a:spcBef>
                <a:spcPts val="1200"/>
              </a:spcBef>
              <a:spcAft>
                <a:spcPts val="1200"/>
              </a:spcAft>
              <a:buSzPts val="1400"/>
              <a:buNone/>
              <a:defRPr/>
            </a:lvl9pPr>
          </a:lstStyle>
          <a:p>
            <a:endParaRPr/>
          </a:p>
        </p:txBody>
      </p:sp>
      <p:sp>
        <p:nvSpPr>
          <p:cNvPr id="53" name="Google Shape;53;p13"/>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13"/>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 name="Google Shape;55;p13"/>
          <p:cNvSpPr txBox="1">
            <a:spLocks noGrp="1"/>
          </p:cNvSpPr>
          <p:nvPr>
            <p:ph type="sldNum" idx="12"/>
          </p:nvPr>
        </p:nvSpPr>
        <p:spPr>
          <a:xfrm>
            <a:off x="6583680" y="4783455"/>
            <a:ext cx="2103000" cy="15390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d"/>
              <a:t>‹#›</a:t>
            </a:fld>
            <a:endParaRPr>
              <a:solidFill>
                <a:schemeClr val="dk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id"/>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xml" /><Relationship Id="rId1" Type="http://schemas.openxmlformats.org/officeDocument/2006/relationships/slideLayout" Target="../slideLayouts/slideLayout12.xml" /></Relationships>
</file>

<file path=ppt/slides/_rels/slide10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4.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01.xml.rels><?xml version="1.0" encoding="UTF-8" standalone="yes"?>
<Relationships xmlns="http://schemas.openxmlformats.org/package/2006/relationships"><Relationship Id="rId2" Type="http://schemas.openxmlformats.org/officeDocument/2006/relationships/image" Target="../media/image28.png" /><Relationship Id="rId1" Type="http://schemas.openxmlformats.org/officeDocument/2006/relationships/slideLayout" Target="../slideLayouts/slideLayout12.xml" /></Relationships>
</file>

<file path=ppt/slides/_rels/slide10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5.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03.xml.rels><?xml version="1.0" encoding="UTF-8" standalone="yes"?>
<Relationships xmlns="http://schemas.openxmlformats.org/package/2006/relationships"><Relationship Id="rId2" Type="http://schemas.openxmlformats.org/officeDocument/2006/relationships/image" Target="../media/image29.png" /><Relationship Id="rId1" Type="http://schemas.openxmlformats.org/officeDocument/2006/relationships/slideLayout" Target="../slideLayouts/slideLayout12.xml" /></Relationships>
</file>

<file path=ppt/slides/_rels/slide104.xml.rels><?xml version="1.0" encoding="UTF-8" standalone="yes"?>
<Relationships xmlns="http://schemas.openxmlformats.org/package/2006/relationships"><Relationship Id="rId2" Type="http://schemas.openxmlformats.org/officeDocument/2006/relationships/image" Target="../media/image30.png" /><Relationship Id="rId1" Type="http://schemas.openxmlformats.org/officeDocument/2006/relationships/slideLayout" Target="../slideLayouts/slideLayout12.xml" /></Relationships>
</file>

<file path=ppt/slides/_rels/slide10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6.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06.xml.rels><?xml version="1.0" encoding="UTF-8" standalone="yes"?>
<Relationships xmlns="http://schemas.openxmlformats.org/package/2006/relationships"><Relationship Id="rId2" Type="http://schemas.openxmlformats.org/officeDocument/2006/relationships/image" Target="../media/image31.png" /><Relationship Id="rId1" Type="http://schemas.openxmlformats.org/officeDocument/2006/relationships/slideLayout" Target="../slideLayouts/slideLayout12.xml" /></Relationships>
</file>

<file path=ppt/slides/_rels/slide10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7.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08.xml.rels><?xml version="1.0" encoding="UTF-8" standalone="yes"?>
<Relationships xmlns="http://schemas.openxmlformats.org/package/2006/relationships"><Relationship Id="rId2" Type="http://schemas.openxmlformats.org/officeDocument/2006/relationships/image" Target="../media/image32.png" /><Relationship Id="rId1" Type="http://schemas.openxmlformats.org/officeDocument/2006/relationships/slideLayout" Target="../slideLayouts/slideLayout12.xml" /></Relationships>
</file>

<file path=ppt/slides/_rels/slide10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88.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xml" /><Relationship Id="rId1" Type="http://schemas.openxmlformats.org/officeDocument/2006/relationships/slideLayout" Target="../slideLayouts/slideLayout12.xml" /></Relationships>
</file>

<file path=ppt/slides/_rels/slide11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9.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1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0.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1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1.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xml" /><Relationship Id="rId1" Type="http://schemas.openxmlformats.org/officeDocument/2006/relationships/slideLayout" Target="../slideLayouts/slideLayout12.xml"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2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2.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2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3.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2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94.xml" /><Relationship Id="rId1" Type="http://schemas.openxmlformats.org/officeDocument/2006/relationships/slideLayout" Target="../slideLayouts/slideLayout1.xml" /></Relationships>
</file>

<file path=ppt/slides/_rels/slide12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5.xml" /><Relationship Id="rId1" Type="http://schemas.openxmlformats.org/officeDocument/2006/relationships/slideLayout" Target="../slideLayouts/slideLayout3.xml" /><Relationship Id="rId4" Type="http://schemas.openxmlformats.org/officeDocument/2006/relationships/image" Target="../media/image33.png" /></Relationships>
</file>

<file path=ppt/slides/_rels/slide1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xml" /><Relationship Id="rId1" Type="http://schemas.openxmlformats.org/officeDocument/2006/relationships/slideLayout" Target="../slideLayouts/slideLayout12.xml" /></Relationships>
</file>

<file path=ppt/slides/_rels/slide130.xml.rels><?xml version="1.0" encoding="UTF-8" standalone="yes"?>
<Relationships xmlns="http://schemas.openxmlformats.org/package/2006/relationships"><Relationship Id="rId3" Type="http://schemas.openxmlformats.org/officeDocument/2006/relationships/image" Target="../media/image34.png" /><Relationship Id="rId2" Type="http://schemas.openxmlformats.org/officeDocument/2006/relationships/notesSlide" Target="../notesSlides/notesSlide96.xml" /><Relationship Id="rId1" Type="http://schemas.openxmlformats.org/officeDocument/2006/relationships/slideLayout" Target="../slideLayouts/slideLayout3.xml" /><Relationship Id="rId4" Type="http://schemas.openxmlformats.org/officeDocument/2006/relationships/image" Target="../media/image2.png" /></Relationships>
</file>

<file path=ppt/slides/_rels/slide13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7.xml" /><Relationship Id="rId1" Type="http://schemas.openxmlformats.org/officeDocument/2006/relationships/slideLayout" Target="../slideLayouts/slideLayout3.xml" /><Relationship Id="rId4" Type="http://schemas.openxmlformats.org/officeDocument/2006/relationships/image" Target="../media/image35.png" /></Relationships>
</file>

<file path=ppt/slides/_rels/slide13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8.xml" /><Relationship Id="rId1" Type="http://schemas.openxmlformats.org/officeDocument/2006/relationships/slideLayout" Target="../slideLayouts/slideLayout3.xml" /><Relationship Id="rId4" Type="http://schemas.openxmlformats.org/officeDocument/2006/relationships/image" Target="../media/image36.png" /></Relationships>
</file>

<file path=ppt/slides/_rels/slide13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9.xml" /><Relationship Id="rId1" Type="http://schemas.openxmlformats.org/officeDocument/2006/relationships/slideLayout" Target="../slideLayouts/slideLayout3.xml" /><Relationship Id="rId4" Type="http://schemas.openxmlformats.org/officeDocument/2006/relationships/image" Target="../media/image37.png" /></Relationships>
</file>

<file path=ppt/slides/_rels/slide13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0.xml" /><Relationship Id="rId1" Type="http://schemas.openxmlformats.org/officeDocument/2006/relationships/slideLayout" Target="../slideLayouts/slideLayout3.xml" /><Relationship Id="rId4" Type="http://schemas.openxmlformats.org/officeDocument/2006/relationships/image" Target="../media/image38.png" /></Relationships>
</file>

<file path=ppt/slides/_rels/slide13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1.xml" /><Relationship Id="rId1" Type="http://schemas.openxmlformats.org/officeDocument/2006/relationships/slideLayout" Target="../slideLayouts/slideLayout3.xml" /><Relationship Id="rId4" Type="http://schemas.openxmlformats.org/officeDocument/2006/relationships/image" Target="../media/image39.png" /></Relationships>
</file>

<file path=ppt/slides/_rels/slide13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2.xml" /><Relationship Id="rId1" Type="http://schemas.openxmlformats.org/officeDocument/2006/relationships/slideLayout" Target="../slideLayouts/slideLayout3.xml" /><Relationship Id="rId5" Type="http://schemas.openxmlformats.org/officeDocument/2006/relationships/image" Target="../media/image41.png" /><Relationship Id="rId4" Type="http://schemas.openxmlformats.org/officeDocument/2006/relationships/image" Target="../media/image40.png" /></Relationships>
</file>

<file path=ppt/slides/_rels/slide13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03.xml" /><Relationship Id="rId1" Type="http://schemas.openxmlformats.org/officeDocument/2006/relationships/slideLayout" Target="../slideLayouts/slideLayout1.xml" /></Relationships>
</file>

<file path=ppt/slides/_rels/slide13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4.xml" /><Relationship Id="rId1" Type="http://schemas.openxmlformats.org/officeDocument/2006/relationships/slideLayout" Target="../slideLayouts/slideLayout12.xml" /><Relationship Id="rId4" Type="http://schemas.openxmlformats.org/officeDocument/2006/relationships/image" Target="../media/image42.png" /></Relationships>
</file>

<file path=ppt/slides/_rels/slide13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5.xml" /><Relationship Id="rId1" Type="http://schemas.openxmlformats.org/officeDocument/2006/relationships/slideLayout" Target="../slideLayouts/slideLayout12.xml" /></Relationships>
</file>

<file path=ppt/slides/_rels/slide1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xml" /><Relationship Id="rId1" Type="http://schemas.openxmlformats.org/officeDocument/2006/relationships/slideLayout" Target="../slideLayouts/slideLayout12.xml" /></Relationships>
</file>

<file path=ppt/slides/_rels/slide14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6.xml" /><Relationship Id="rId1" Type="http://schemas.openxmlformats.org/officeDocument/2006/relationships/slideLayout" Target="../slideLayouts/slideLayout12.xml" /></Relationships>
</file>

<file path=ppt/slides/_rels/slide14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7.xml" /><Relationship Id="rId1" Type="http://schemas.openxmlformats.org/officeDocument/2006/relationships/slideLayout" Target="../slideLayouts/slideLayout12.xml" /></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08.xml" /><Relationship Id="rId1" Type="http://schemas.openxmlformats.org/officeDocument/2006/relationships/slideLayout" Target="../slideLayouts/slideLayout12.xml" /></Relationships>
</file>

<file path=ppt/slides/_rels/slide14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9.xml" /><Relationship Id="rId1" Type="http://schemas.openxmlformats.org/officeDocument/2006/relationships/slideLayout" Target="../slideLayouts/slideLayout12.xml" /></Relationships>
</file>

<file path=ppt/slides/_rels/slide14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10.xml" /><Relationship Id="rId1" Type="http://schemas.openxmlformats.org/officeDocument/2006/relationships/slideLayout" Target="../slideLayouts/slideLayout1.xml" /></Relationships>
</file>

<file path=ppt/slides/_rels/slide14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1.xml" /><Relationship Id="rId1" Type="http://schemas.openxmlformats.org/officeDocument/2006/relationships/slideLayout" Target="../slideLayouts/slideLayout12.xml" /><Relationship Id="rId4" Type="http://schemas.openxmlformats.org/officeDocument/2006/relationships/image" Target="../media/image43.jpg" /></Relationships>
</file>

<file path=ppt/slides/_rels/slide14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2.xml" /><Relationship Id="rId1" Type="http://schemas.openxmlformats.org/officeDocument/2006/relationships/slideLayout" Target="../slideLayouts/slideLayout12.xml" /><Relationship Id="rId4" Type="http://schemas.openxmlformats.org/officeDocument/2006/relationships/image" Target="../media/image43.jpg" /></Relationships>
</file>

<file path=ppt/slides/_rels/slide14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3.xml" /><Relationship Id="rId1" Type="http://schemas.openxmlformats.org/officeDocument/2006/relationships/slideLayout" Target="../slideLayouts/slideLayout12.xml" /><Relationship Id="rId4" Type="http://schemas.openxmlformats.org/officeDocument/2006/relationships/image" Target="../media/image43.jpg" /></Relationships>
</file>

<file path=ppt/slides/_rels/slide14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4.xml" /><Relationship Id="rId1" Type="http://schemas.openxmlformats.org/officeDocument/2006/relationships/slideLayout" Target="../slideLayouts/slideLayout12.xml" /></Relationships>
</file>

<file path=ppt/slides/_rels/slide14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5.xml" /><Relationship Id="rId1" Type="http://schemas.openxmlformats.org/officeDocument/2006/relationships/slideLayout" Target="../slideLayouts/slideLayout12.xml" /></Relationships>
</file>

<file path=ppt/slides/_rels/slide1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xml" /><Relationship Id="rId1" Type="http://schemas.openxmlformats.org/officeDocument/2006/relationships/slideLayout" Target="../slideLayouts/slideLayout12.xml" /></Relationships>
</file>

<file path=ppt/slides/_rels/slide15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6.xml" /><Relationship Id="rId1" Type="http://schemas.openxmlformats.org/officeDocument/2006/relationships/slideLayout" Target="../slideLayouts/slideLayout12.xml" /></Relationships>
</file>

<file path=ppt/slides/_rels/slide15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17.xml" /><Relationship Id="rId1" Type="http://schemas.openxmlformats.org/officeDocument/2006/relationships/slideLayout" Target="../slideLayouts/slideLayout1.xml" /></Relationships>
</file>

<file path=ppt/slides/_rels/slide15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8.xml" /><Relationship Id="rId1" Type="http://schemas.openxmlformats.org/officeDocument/2006/relationships/slideLayout" Target="../slideLayouts/slideLayout12.xml" /><Relationship Id="rId4" Type="http://schemas.openxmlformats.org/officeDocument/2006/relationships/image" Target="../media/image44.png" /></Relationships>
</file>

<file path=ppt/slides/_rels/slide15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9.xml" /><Relationship Id="rId1" Type="http://schemas.openxmlformats.org/officeDocument/2006/relationships/slideLayout" Target="../slideLayouts/slideLayout12.xml" /></Relationships>
</file>

<file path=ppt/slides/_rels/slide15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0.xml" /><Relationship Id="rId1" Type="http://schemas.openxmlformats.org/officeDocument/2006/relationships/slideLayout" Target="../slideLayouts/slideLayout12.xml" /></Relationships>
</file>

<file path=ppt/slides/_rels/slide15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21.xml" /><Relationship Id="rId1" Type="http://schemas.openxmlformats.org/officeDocument/2006/relationships/slideLayout" Target="../slideLayouts/slideLayout1.xml" /></Relationships>
</file>

<file path=ppt/slides/_rels/slide15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2.xml" /><Relationship Id="rId1" Type="http://schemas.openxmlformats.org/officeDocument/2006/relationships/slideLayout" Target="../slideLayouts/slideLayout12.xml" /><Relationship Id="rId4" Type="http://schemas.openxmlformats.org/officeDocument/2006/relationships/image" Target="../media/image45.png" /></Relationships>
</file>

<file path=ppt/slides/_rels/slide15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3.xml" /><Relationship Id="rId1" Type="http://schemas.openxmlformats.org/officeDocument/2006/relationships/slideLayout" Target="../slideLayouts/slideLayout12.xml" /></Relationships>
</file>

<file path=ppt/slides/_rels/slide15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4.xml" /><Relationship Id="rId1" Type="http://schemas.openxmlformats.org/officeDocument/2006/relationships/slideLayout" Target="../slideLayouts/slideLayout12.xml" /><Relationship Id="rId4" Type="http://schemas.openxmlformats.org/officeDocument/2006/relationships/image" Target="../media/image46.png" /></Relationships>
</file>

<file path=ppt/slides/_rels/slide15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5.xml" /><Relationship Id="rId1" Type="http://schemas.openxmlformats.org/officeDocument/2006/relationships/slideLayout" Target="../slideLayouts/slideLayout12.xml" /></Relationships>
</file>

<file path=ppt/slides/_rels/slide1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6.xml" /><Relationship Id="rId1" Type="http://schemas.openxmlformats.org/officeDocument/2006/relationships/slideLayout" Target="../slideLayouts/slideLayout1.xml" /></Relationships>
</file>

<file path=ppt/slides/_rels/slide16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6.xml" /><Relationship Id="rId1" Type="http://schemas.openxmlformats.org/officeDocument/2006/relationships/slideLayout" Target="../slideLayouts/slideLayout12.xml" /></Relationships>
</file>

<file path=ppt/slides/_rels/slide16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27.xml" /><Relationship Id="rId1" Type="http://schemas.openxmlformats.org/officeDocument/2006/relationships/slideLayout" Target="../slideLayouts/slideLayout1.xml" /></Relationships>
</file>

<file path=ppt/slides/_rels/slide16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8.xml" /><Relationship Id="rId1" Type="http://schemas.openxmlformats.org/officeDocument/2006/relationships/slideLayout" Target="../slideLayouts/slideLayout12.xml" /><Relationship Id="rId4" Type="http://schemas.openxmlformats.org/officeDocument/2006/relationships/image" Target="../media/image45.png" /></Relationships>
</file>

<file path=ppt/slides/_rels/slide16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9.xml" /><Relationship Id="rId1" Type="http://schemas.openxmlformats.org/officeDocument/2006/relationships/slideLayout" Target="../slideLayouts/slideLayout12.xml" /><Relationship Id="rId4" Type="http://schemas.openxmlformats.org/officeDocument/2006/relationships/image" Target="../media/image47.png" /></Relationships>
</file>

<file path=ppt/slides/_rels/slide16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0.xml" /><Relationship Id="rId1" Type="http://schemas.openxmlformats.org/officeDocument/2006/relationships/slideLayout" Target="../slideLayouts/slideLayout12.xml" /></Relationships>
</file>

<file path=ppt/slides/_rels/slide16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1.xml" /><Relationship Id="rId1" Type="http://schemas.openxmlformats.org/officeDocument/2006/relationships/slideLayout" Target="../slideLayouts/slideLayout12.xml" /></Relationships>
</file>

<file path=ppt/slides/_rels/slide16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2.xml" /><Relationship Id="rId1" Type="http://schemas.openxmlformats.org/officeDocument/2006/relationships/slideLayout" Target="../slideLayouts/slideLayout12.xml" /></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33.xml" /><Relationship Id="rId1" Type="http://schemas.openxmlformats.org/officeDocument/2006/relationships/slideLayout" Target="../slideLayouts/slideLayout12.xml"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7.xml" /><Relationship Id="rId1" Type="http://schemas.openxmlformats.org/officeDocument/2006/relationships/slideLayout" Target="../slideLayouts/slideLayout12.xml" /><Relationship Id="rId4" Type="http://schemas.openxmlformats.org/officeDocument/2006/relationships/image" Target="../media/image3.png" /></Relationships>
</file>

<file path=ppt/slides/_rels/slide170.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34.xml" /><Relationship Id="rId1" Type="http://schemas.openxmlformats.org/officeDocument/2006/relationships/slideLayout" Target="../slideLayouts/slideLayout1.xml" /></Relationships>
</file>

<file path=ppt/slides/_rels/slide17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5.xml" /><Relationship Id="rId1" Type="http://schemas.openxmlformats.org/officeDocument/2006/relationships/slideLayout" Target="../slideLayouts/slideLayout12.xml" /><Relationship Id="rId4" Type="http://schemas.openxmlformats.org/officeDocument/2006/relationships/image" Target="../media/image48.png" /></Relationships>
</file>

<file path=ppt/slides/_rels/slide17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6.xml" /><Relationship Id="rId1" Type="http://schemas.openxmlformats.org/officeDocument/2006/relationships/slideLayout" Target="../slideLayouts/slideLayout12.xml" /><Relationship Id="rId4" Type="http://schemas.openxmlformats.org/officeDocument/2006/relationships/image" Target="../media/image48.png" /></Relationships>
</file>

<file path=ppt/slides/_rels/slide17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7.xml" /><Relationship Id="rId1" Type="http://schemas.openxmlformats.org/officeDocument/2006/relationships/slideLayout" Target="../slideLayouts/slideLayout12.xml" /></Relationships>
</file>

<file path=ppt/slides/_rels/slide17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38.xml" /><Relationship Id="rId1" Type="http://schemas.openxmlformats.org/officeDocument/2006/relationships/slideLayout" Target="../slideLayouts/slideLayout1.xml" /></Relationships>
</file>

<file path=ppt/slides/_rels/slide17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9.xml" /><Relationship Id="rId1" Type="http://schemas.openxmlformats.org/officeDocument/2006/relationships/slideLayout" Target="../slideLayouts/slideLayout12.xml" /><Relationship Id="rId4" Type="http://schemas.openxmlformats.org/officeDocument/2006/relationships/image" Target="../media/image49.png" /></Relationships>
</file>

<file path=ppt/slides/_rels/slide17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0.xml" /><Relationship Id="rId1" Type="http://schemas.openxmlformats.org/officeDocument/2006/relationships/slideLayout" Target="../slideLayouts/slideLayout12.xml" /><Relationship Id="rId4" Type="http://schemas.openxmlformats.org/officeDocument/2006/relationships/image" Target="../media/image3.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7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1.xml" /><Relationship Id="rId1" Type="http://schemas.openxmlformats.org/officeDocument/2006/relationships/slideLayout" Target="../slideLayouts/slideLayout12.xml" /></Relationships>
</file>

<file path=ppt/slides/_rels/slide17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42.xml" /><Relationship Id="rId1" Type="http://schemas.openxmlformats.org/officeDocument/2006/relationships/slideLayout" Target="../slideLayouts/slideLayout1.xml" /></Relationships>
</file>

<file path=ppt/slides/_rels/slide1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8.xml" /><Relationship Id="rId1" Type="http://schemas.openxmlformats.org/officeDocument/2006/relationships/slideLayout" Target="../slideLayouts/slideLayout12.xml" /></Relationships>
</file>

<file path=ppt/slides/_rels/slide180.xml.rels><?xml version="1.0" encoding="UTF-8" standalone="yes"?>
<Relationships xmlns="http://schemas.openxmlformats.org/package/2006/relationships"><Relationship Id="rId3" Type="http://schemas.openxmlformats.org/officeDocument/2006/relationships/image" Target="../media/image50.png" /><Relationship Id="rId2" Type="http://schemas.openxmlformats.org/officeDocument/2006/relationships/notesSlide" Target="../notesSlides/notesSlide143.xml" /><Relationship Id="rId1" Type="http://schemas.openxmlformats.org/officeDocument/2006/relationships/slideLayout" Target="../slideLayouts/slideLayout12.xml" /><Relationship Id="rId4" Type="http://schemas.openxmlformats.org/officeDocument/2006/relationships/image" Target="../media/image2.png" /></Relationships>
</file>

<file path=ppt/slides/_rels/slide18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4.xml" /><Relationship Id="rId1" Type="http://schemas.openxmlformats.org/officeDocument/2006/relationships/slideLayout" Target="../slideLayouts/slideLayout12.xml" /></Relationships>
</file>

<file path=ppt/slides/_rels/slide18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5.xml" /><Relationship Id="rId1" Type="http://schemas.openxmlformats.org/officeDocument/2006/relationships/slideLayout" Target="../slideLayouts/slideLayout12.xml" /></Relationships>
</file>

<file path=ppt/slides/_rels/slide18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6.xml" /><Relationship Id="rId1" Type="http://schemas.openxmlformats.org/officeDocument/2006/relationships/slideLayout" Target="../slideLayouts/slideLayout12.xml" /></Relationships>
</file>

<file path=ppt/slides/_rels/slide18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7.xml" /><Relationship Id="rId1" Type="http://schemas.openxmlformats.org/officeDocument/2006/relationships/slideLayout" Target="../slideLayouts/slideLayout12.xml" /></Relationships>
</file>

<file path=ppt/slides/_rels/slide18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48.xml" /><Relationship Id="rId1" Type="http://schemas.openxmlformats.org/officeDocument/2006/relationships/slideLayout" Target="../slideLayouts/slideLayout1.xml" /></Relationships>
</file>

<file path=ppt/slides/_rels/slide18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9.xml" /><Relationship Id="rId1" Type="http://schemas.openxmlformats.org/officeDocument/2006/relationships/slideLayout" Target="../slideLayouts/slideLayout12.xml" /><Relationship Id="rId4" Type="http://schemas.openxmlformats.org/officeDocument/2006/relationships/image" Target="../media/image51.png" /></Relationships>
</file>

<file path=ppt/slides/_rels/slide18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0.xml" /><Relationship Id="rId1" Type="http://schemas.openxmlformats.org/officeDocument/2006/relationships/slideLayout" Target="../slideLayouts/slideLayout12.xml" /><Relationship Id="rId4" Type="http://schemas.openxmlformats.org/officeDocument/2006/relationships/image" Target="../media/image52.png" /></Relationships>
</file>

<file path=ppt/slides/_rels/slide18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51.xml" /><Relationship Id="rId1" Type="http://schemas.openxmlformats.org/officeDocument/2006/relationships/slideLayout" Target="../slideLayouts/slideLayout1.xml" /></Relationships>
</file>

<file path=ppt/slides/_rels/slide18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2.xml" /><Relationship Id="rId1" Type="http://schemas.openxmlformats.org/officeDocument/2006/relationships/slideLayout" Target="../slideLayouts/slideLayout12.xml" /><Relationship Id="rId4" Type="http://schemas.openxmlformats.org/officeDocument/2006/relationships/image" Target="../media/image53.png" /></Relationships>
</file>

<file path=ppt/slides/_rels/slide1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9.xml" /><Relationship Id="rId1" Type="http://schemas.openxmlformats.org/officeDocument/2006/relationships/slideLayout" Target="../slideLayouts/slideLayout12.xml" /></Relationships>
</file>

<file path=ppt/slides/_rels/slide190.xml.rels><?xml version="1.0" encoding="UTF-8" standalone="yes"?>
<Relationships xmlns="http://schemas.openxmlformats.org/package/2006/relationships"><Relationship Id="rId2" Type="http://schemas.openxmlformats.org/officeDocument/2006/relationships/image" Target="../media/image54.png" /><Relationship Id="rId1" Type="http://schemas.openxmlformats.org/officeDocument/2006/relationships/slideLayout" Target="../slideLayouts/slideLayout12.xml" /></Relationships>
</file>

<file path=ppt/slides/_rels/slide19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3.xml" /><Relationship Id="rId1" Type="http://schemas.openxmlformats.org/officeDocument/2006/relationships/slideLayout" Target="../slideLayouts/slideLayout12.xml" /></Relationships>
</file>

<file path=ppt/slides/_rels/slide19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4.xml" /><Relationship Id="rId1" Type="http://schemas.openxmlformats.org/officeDocument/2006/relationships/slideLayout" Target="../slideLayouts/slideLayout12.xml" /><Relationship Id="rId4" Type="http://schemas.openxmlformats.org/officeDocument/2006/relationships/image" Target="../media/image53.png" /></Relationships>
</file>

<file path=ppt/slides/_rels/slide193.xml.rels><?xml version="1.0" encoding="UTF-8" standalone="yes"?>
<Relationships xmlns="http://schemas.openxmlformats.org/package/2006/relationships"><Relationship Id="rId2" Type="http://schemas.openxmlformats.org/officeDocument/2006/relationships/image" Target="../media/image55.png" /><Relationship Id="rId1" Type="http://schemas.openxmlformats.org/officeDocument/2006/relationships/slideLayout" Target="../slideLayouts/slideLayout12.xml" /></Relationships>
</file>

<file path=ppt/slides/_rels/slide19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5.xml" /><Relationship Id="rId1" Type="http://schemas.openxmlformats.org/officeDocument/2006/relationships/slideLayout" Target="../slideLayouts/slideLayout12.xml" /><Relationship Id="rId4" Type="http://schemas.openxmlformats.org/officeDocument/2006/relationships/image" Target="../media/image56.png" /></Relationships>
</file>

<file path=ppt/slides/_rels/slide19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6.xml" /><Relationship Id="rId1" Type="http://schemas.openxmlformats.org/officeDocument/2006/relationships/slideLayout" Target="../slideLayouts/slideLayout12.xml" /></Relationships>
</file>

<file path=ppt/slides/_rels/slide196.xml.rels><?xml version="1.0" encoding="UTF-8" standalone="yes"?>
<Relationships xmlns="http://schemas.openxmlformats.org/package/2006/relationships"><Relationship Id="rId2" Type="http://schemas.openxmlformats.org/officeDocument/2006/relationships/image" Target="../media/image57.png" /><Relationship Id="rId1" Type="http://schemas.openxmlformats.org/officeDocument/2006/relationships/slideLayout" Target="../slideLayouts/slideLayout12.xml" /></Relationships>
</file>

<file path=ppt/slides/_rels/slide19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57.xml" /><Relationship Id="rId1" Type="http://schemas.openxmlformats.org/officeDocument/2006/relationships/slideLayout" Target="../slideLayouts/slideLayout1.xml" /></Relationships>
</file>

<file path=ppt/slides/_rels/slide19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8.xml" /><Relationship Id="rId1" Type="http://schemas.openxmlformats.org/officeDocument/2006/relationships/slideLayout" Target="../slideLayouts/slideLayout12.xml" /></Relationships>
</file>

<file path=ppt/slides/_rels/slide19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9.xml" /><Relationship Id="rId1" Type="http://schemas.openxmlformats.org/officeDocument/2006/relationships/slideLayout" Target="../slideLayouts/slideLayout12.xml" /></Relationships>
</file>

<file path=ppt/slides/_rels/slide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xml" /><Relationship Id="rId1" Type="http://schemas.openxmlformats.org/officeDocument/2006/relationships/slideLayout" Target="../slideLayouts/slideLayout12.xml" /><Relationship Id="rId4" Type="http://schemas.openxmlformats.org/officeDocument/2006/relationships/image" Target="../media/image3.png" /></Relationships>
</file>

<file path=ppt/slides/_rels/slide2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0.xml" /><Relationship Id="rId1" Type="http://schemas.openxmlformats.org/officeDocument/2006/relationships/slideLayout" Target="../slideLayouts/slideLayout12.xml" /></Relationships>
</file>

<file path=ppt/slides/_rels/slide20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60.xml" /><Relationship Id="rId1" Type="http://schemas.openxmlformats.org/officeDocument/2006/relationships/slideLayout" Target="../slideLayouts/slideLayout12.xml" /></Relationships>
</file>

<file path=ppt/slides/_rels/slide20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61.xml" /><Relationship Id="rId1" Type="http://schemas.openxmlformats.org/officeDocument/2006/relationships/slideLayout" Target="../slideLayouts/slideLayout12.xml" /></Relationships>
</file>

<file path=ppt/slides/_rels/slide20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62.xml" /><Relationship Id="rId1" Type="http://schemas.openxmlformats.org/officeDocument/2006/relationships/slideLayout" Target="../slideLayouts/slideLayout12.xml" /></Relationships>
</file>

<file path=ppt/slides/_rels/slide20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63.xml" /><Relationship Id="rId1" Type="http://schemas.openxmlformats.org/officeDocument/2006/relationships/slideLayout" Target="../slideLayouts/slideLayout12.xml" /></Relationships>
</file>

<file path=ppt/slides/_rels/slide20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64.xml" /><Relationship Id="rId1" Type="http://schemas.openxmlformats.org/officeDocument/2006/relationships/slideLayout" Target="../slideLayouts/slideLayout12.xml" /></Relationships>
</file>

<file path=ppt/slides/_rels/slide20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65.xml" /><Relationship Id="rId1" Type="http://schemas.openxmlformats.org/officeDocument/2006/relationships/slideLayout" Target="../slideLayouts/slideLayout12.xml" /></Relationships>
</file>

<file path=ppt/slides/_rels/slide20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66.xml" /><Relationship Id="rId1" Type="http://schemas.openxmlformats.org/officeDocument/2006/relationships/slideLayout" Target="../slideLayouts/slideLayout1.xml" /></Relationships>
</file>

<file path=ppt/slides/_rels/slide20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67.xml" /><Relationship Id="rId1" Type="http://schemas.openxmlformats.org/officeDocument/2006/relationships/slideLayout" Target="../slideLayouts/slideLayout12.xml" /></Relationships>
</file>

<file path=ppt/slides/_rels/slide20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68.xml" /><Relationship Id="rId1" Type="http://schemas.openxmlformats.org/officeDocument/2006/relationships/slideLayout" Target="../slideLayouts/slideLayout12.xml" /></Relationships>
</file>

<file path=ppt/slides/_rels/slide2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1.xml" /><Relationship Id="rId1" Type="http://schemas.openxmlformats.org/officeDocument/2006/relationships/slideLayout" Target="../slideLayouts/slideLayout1.xml" /></Relationships>
</file>

<file path=ppt/slides/_rels/slide2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2.xml" /><Relationship Id="rId1" Type="http://schemas.openxmlformats.org/officeDocument/2006/relationships/slideLayout" Target="../slideLayouts/slideLayout12.xml" /><Relationship Id="rId4" Type="http://schemas.openxmlformats.org/officeDocument/2006/relationships/image" Target="../media/image3.png" /></Relationships>
</file>

<file path=ppt/slides/_rels/slide2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3.xml" /><Relationship Id="rId1" Type="http://schemas.openxmlformats.org/officeDocument/2006/relationships/slideLayout" Target="../slideLayouts/slideLayout12.xml" /></Relationships>
</file>

<file path=ppt/slides/_rels/slide2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4.xml" /><Relationship Id="rId1" Type="http://schemas.openxmlformats.org/officeDocument/2006/relationships/slideLayout" Target="../slideLayouts/slideLayout12.xml" /></Relationships>
</file>

<file path=ppt/slides/_rels/slide2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5.xml" /><Relationship Id="rId1" Type="http://schemas.openxmlformats.org/officeDocument/2006/relationships/slideLayout" Target="../slideLayouts/slideLayout12.xml" /></Relationships>
</file>

<file path=ppt/slides/_rels/slide2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6.xml" /><Relationship Id="rId1" Type="http://schemas.openxmlformats.org/officeDocument/2006/relationships/slideLayout" Target="../slideLayouts/slideLayout1.xml" /></Relationships>
</file>

<file path=ppt/slides/_rels/slide2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7.xml" /><Relationship Id="rId1" Type="http://schemas.openxmlformats.org/officeDocument/2006/relationships/slideLayout" Target="../slideLayouts/slideLayout12.xml" /></Relationships>
</file>

<file path=ppt/slides/_rels/slide2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8.xml" /><Relationship Id="rId1" Type="http://schemas.openxmlformats.org/officeDocument/2006/relationships/slideLayout" Target="../slideLayouts/slideLayout12.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xml" /><Relationship Id="rId1" Type="http://schemas.openxmlformats.org/officeDocument/2006/relationships/slideLayout" Target="../slideLayouts/slideLayout12.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3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9.xml" /><Relationship Id="rId1" Type="http://schemas.openxmlformats.org/officeDocument/2006/relationships/slideLayout" Target="../slideLayouts/slideLayout1.xml" /></Relationships>
</file>

<file path=ppt/slides/_rels/slide3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0.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3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1.xml" /><Relationship Id="rId1" Type="http://schemas.openxmlformats.org/officeDocument/2006/relationships/slideLayout" Target="../slideLayouts/slideLayout12.xml" /></Relationships>
</file>

<file path=ppt/slides/_rels/slide3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2.xml" /><Relationship Id="rId1" Type="http://schemas.openxmlformats.org/officeDocument/2006/relationships/slideLayout" Target="../slideLayouts/slideLayout12.xml"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3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3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xml" /><Relationship Id="rId1" Type="http://schemas.openxmlformats.org/officeDocument/2006/relationships/slideLayout" Target="../slideLayouts/slideLayout12.xml" /></Relationships>
</file>

<file path=ppt/slides/_rels/slide4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4.xml" /><Relationship Id="rId1" Type="http://schemas.openxmlformats.org/officeDocument/2006/relationships/slideLayout" Target="../slideLayouts/slideLayout12.xml" /></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 /><Relationship Id="rId1" Type="http://schemas.openxmlformats.org/officeDocument/2006/relationships/slideLayout" Target="../slideLayouts/slideLayout12.xml"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4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36.xml" /><Relationship Id="rId1" Type="http://schemas.openxmlformats.org/officeDocument/2006/relationships/slideLayout" Target="../slideLayouts/slideLayout1.xml" /></Relationships>
</file>

<file path=ppt/slides/_rels/slide4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7.xml" /><Relationship Id="rId1" Type="http://schemas.openxmlformats.org/officeDocument/2006/relationships/slideLayout" Target="../slideLayouts/slideLayout3.xml" /><Relationship Id="rId4" Type="http://schemas.openxmlformats.org/officeDocument/2006/relationships/hyperlink" Target="http://www.idx.co.id/" TargetMode="External" /></Relationships>
</file>

<file path=ppt/slides/_rels/slide4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8.xml" /><Relationship Id="rId1" Type="http://schemas.openxmlformats.org/officeDocument/2006/relationships/slideLayout" Target="../slideLayouts/slideLayout3.xml" /><Relationship Id="rId4" Type="http://schemas.openxmlformats.org/officeDocument/2006/relationships/image" Target="../media/image5.png" /></Relationships>
</file>

<file path=ppt/slides/_rels/slide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5.xml" /><Relationship Id="rId1" Type="http://schemas.openxmlformats.org/officeDocument/2006/relationships/slideLayout" Target="../slideLayouts/slideLayout1.xml" /></Relationships>
</file>

<file path=ppt/slides/_rels/slide5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9.xml" /><Relationship Id="rId1" Type="http://schemas.openxmlformats.org/officeDocument/2006/relationships/slideLayout" Target="../slideLayouts/slideLayout3.xml" /><Relationship Id="rId4" Type="http://schemas.openxmlformats.org/officeDocument/2006/relationships/image" Target="../media/image6.png" /></Relationships>
</file>

<file path=ppt/slides/_rels/slide5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0.xml" /><Relationship Id="rId1" Type="http://schemas.openxmlformats.org/officeDocument/2006/relationships/slideLayout" Target="../slideLayouts/slideLayout3.xml" /><Relationship Id="rId4" Type="http://schemas.openxmlformats.org/officeDocument/2006/relationships/image" Target="../media/image7.png" /></Relationships>
</file>

<file path=ppt/slides/_rels/slide5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1.xml" /><Relationship Id="rId1" Type="http://schemas.openxmlformats.org/officeDocument/2006/relationships/slideLayout" Target="../slideLayouts/slideLayout3.xml" /><Relationship Id="rId4" Type="http://schemas.openxmlformats.org/officeDocument/2006/relationships/image" Target="../media/image8.png" /></Relationships>
</file>

<file path=ppt/slides/_rels/slide5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2.xml" /><Relationship Id="rId1" Type="http://schemas.openxmlformats.org/officeDocument/2006/relationships/slideLayout" Target="../slideLayouts/slideLayout3.xml" /></Relationships>
</file>

<file path=ppt/slides/_rels/slide54.xml.rels><?xml version="1.0" encoding="UTF-8" standalone="yes"?>
<Relationships xmlns="http://schemas.openxmlformats.org/package/2006/relationships"><Relationship Id="rId3" Type="http://schemas.openxmlformats.org/officeDocument/2006/relationships/image" Target="../media/image9.emf" /><Relationship Id="rId2" Type="http://schemas.openxmlformats.org/officeDocument/2006/relationships/package" Target="../embeddings/Microsoft_Excel_Worksheet.xlsx" /><Relationship Id="rId1" Type="http://schemas.openxmlformats.org/officeDocument/2006/relationships/slideLayout" Target="../slideLayouts/slideLayout3.xml" /></Relationships>
</file>

<file path=ppt/slides/_rels/slide5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3.xml" /><Relationship Id="rId1" Type="http://schemas.openxmlformats.org/officeDocument/2006/relationships/slideLayout" Target="../slideLayouts/slideLayout12.xml" /></Relationships>
</file>

<file path=ppt/slides/_rels/slide5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4.xml" /><Relationship Id="rId1" Type="http://schemas.openxmlformats.org/officeDocument/2006/relationships/slideLayout" Target="../slideLayouts/slideLayout12.xml" /></Relationships>
</file>

<file path=ppt/slides/_rels/slide5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5.xml" /><Relationship Id="rId1" Type="http://schemas.openxmlformats.org/officeDocument/2006/relationships/slideLayout" Target="../slideLayouts/slideLayout12.xml" /></Relationships>
</file>

<file path=ppt/slides/_rels/slide5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6.xml" /><Relationship Id="rId1" Type="http://schemas.openxmlformats.org/officeDocument/2006/relationships/slideLayout" Target="../slideLayouts/slideLayout12.xml" /></Relationships>
</file>

<file path=ppt/slides/_rels/slide5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47.xml" /><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xml" /><Relationship Id="rId1" Type="http://schemas.openxmlformats.org/officeDocument/2006/relationships/slideLayout" Target="../slideLayouts/slideLayout12.xml" /><Relationship Id="rId4" Type="http://schemas.openxmlformats.org/officeDocument/2006/relationships/image" Target="../media/image3.png" /></Relationships>
</file>

<file path=ppt/slides/_rels/slide6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8.xml" /><Relationship Id="rId1" Type="http://schemas.openxmlformats.org/officeDocument/2006/relationships/slideLayout" Target="../slideLayouts/slideLayout3.xml"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6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9.xml" /><Relationship Id="rId1" Type="http://schemas.openxmlformats.org/officeDocument/2006/relationships/slideLayout" Target="../slideLayouts/slideLayout3.xml"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6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50.xml" /><Relationship Id="rId1" Type="http://schemas.openxmlformats.org/officeDocument/2006/relationships/slideLayout" Target="../slideLayouts/slideLayout1.xml" /></Relationships>
</file>

<file path=ppt/slides/_rels/slide6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1.xml" /><Relationship Id="rId1" Type="http://schemas.openxmlformats.org/officeDocument/2006/relationships/slideLayout" Target="../slideLayouts/slideLayout3.xml" /><Relationship Id="rId4" Type="http://schemas.openxmlformats.org/officeDocument/2006/relationships/image" Target="../media/image10.png" /></Relationships>
</file>

<file path=ppt/slides/_rels/slide6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2.xml" /><Relationship Id="rId1" Type="http://schemas.openxmlformats.org/officeDocument/2006/relationships/slideLayout" Target="../slideLayouts/slideLayout3.xml" /><Relationship Id="rId4" Type="http://schemas.openxmlformats.org/officeDocument/2006/relationships/image" Target="../media/image11.png" /></Relationships>
</file>

<file path=ppt/slides/_rels/slide6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3.xml" /><Relationship Id="rId1" Type="http://schemas.openxmlformats.org/officeDocument/2006/relationships/slideLayout" Target="../slideLayouts/slideLayout3.xml" /><Relationship Id="rId5" Type="http://schemas.openxmlformats.org/officeDocument/2006/relationships/image" Target="../media/image12.png" /><Relationship Id="rId4" Type="http://schemas.openxmlformats.org/officeDocument/2006/relationships/image" Target="../media/image11.png" /></Relationships>
</file>

<file path=ppt/slides/_rels/slide6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4.xml" /><Relationship Id="rId1" Type="http://schemas.openxmlformats.org/officeDocument/2006/relationships/slideLayout" Target="../slideLayouts/slideLayout3.xml" /><Relationship Id="rId5" Type="http://schemas.openxmlformats.org/officeDocument/2006/relationships/image" Target="../media/image13.png" /><Relationship Id="rId4" Type="http://schemas.openxmlformats.org/officeDocument/2006/relationships/image" Target="../media/image11.png" /></Relationships>
</file>

<file path=ppt/slides/_rels/slide6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55.xml"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xml" /><Relationship Id="rId1" Type="http://schemas.openxmlformats.org/officeDocument/2006/relationships/slideLayout" Target="../slideLayouts/slideLayout12.xml" /></Relationships>
</file>

<file path=ppt/slides/_rels/slide7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6.xml" /><Relationship Id="rId1" Type="http://schemas.openxmlformats.org/officeDocument/2006/relationships/slideLayout" Target="../slideLayouts/slideLayout3.xml" /><Relationship Id="rId6" Type="http://schemas.openxmlformats.org/officeDocument/2006/relationships/image" Target="../media/image16.png" /><Relationship Id="rId5" Type="http://schemas.openxmlformats.org/officeDocument/2006/relationships/image" Target="../media/image15.png" /><Relationship Id="rId4" Type="http://schemas.openxmlformats.org/officeDocument/2006/relationships/image" Target="../media/image14.png" /></Relationships>
</file>

<file path=ppt/slides/_rels/slide7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7.xml" /><Relationship Id="rId1" Type="http://schemas.openxmlformats.org/officeDocument/2006/relationships/slideLayout" Target="../slideLayouts/slideLayout3.xml" /></Relationships>
</file>

<file path=ppt/slides/_rels/slide7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8.xml" /><Relationship Id="rId1" Type="http://schemas.openxmlformats.org/officeDocument/2006/relationships/slideLayout" Target="../slideLayouts/slideLayout3.xml"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7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9.xml" /><Relationship Id="rId1" Type="http://schemas.openxmlformats.org/officeDocument/2006/relationships/slideLayout" Target="../slideLayouts/slideLayout3.xml" /><Relationship Id="rId4" Type="http://schemas.openxmlformats.org/officeDocument/2006/relationships/image" Target="../media/image17.png" /></Relationships>
</file>

<file path=ppt/slides/_rels/slide7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0.xml" /><Relationship Id="rId1" Type="http://schemas.openxmlformats.org/officeDocument/2006/relationships/slideLayout" Target="../slideLayouts/slideLayout3.xml" /></Relationships>
</file>

<file path=ppt/slides/_rels/slide7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1.xml" /><Relationship Id="rId1" Type="http://schemas.openxmlformats.org/officeDocument/2006/relationships/slideLayout" Target="../slideLayouts/slideLayout3.xml" /></Relationships>
</file>

<file path=ppt/slides/_rels/slide7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62.xml" /><Relationship Id="rId1" Type="http://schemas.openxmlformats.org/officeDocument/2006/relationships/slideLayout" Target="../slideLayouts/slideLayout1.xml" /></Relationships>
</file>

<file path=ppt/slides/_rels/slide7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3.xml" /><Relationship Id="rId1" Type="http://schemas.openxmlformats.org/officeDocument/2006/relationships/slideLayout" Target="../slideLayouts/slideLayout3.xml" /><Relationship Id="rId6" Type="http://schemas.openxmlformats.org/officeDocument/2006/relationships/image" Target="../media/image18.png" /><Relationship Id="rId5" Type="http://schemas.openxmlformats.org/officeDocument/2006/relationships/image" Target="../media/image15.png" /><Relationship Id="rId4" Type="http://schemas.openxmlformats.org/officeDocument/2006/relationships/image" Target="../media/image14.png" /></Relationships>
</file>

<file path=ppt/slides/_rels/slide7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4.xml" /><Relationship Id="rId1" Type="http://schemas.openxmlformats.org/officeDocument/2006/relationships/slideLayout" Target="../slideLayouts/slideLayout3.xml" /><Relationship Id="rId4" Type="http://schemas.openxmlformats.org/officeDocument/2006/relationships/image" Target="../media/image19.png" /></Relationships>
</file>

<file path=ppt/slides/_rels/slide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xml" /><Relationship Id="rId1" Type="http://schemas.openxmlformats.org/officeDocument/2006/relationships/slideLayout" Target="../slideLayouts/slideLayout12.xml" /></Relationships>
</file>

<file path=ppt/slides/_rels/slide8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5.xml" /><Relationship Id="rId1" Type="http://schemas.openxmlformats.org/officeDocument/2006/relationships/slideLayout" Target="../slideLayouts/slideLayout3.xml" /><Relationship Id="rId4" Type="http://schemas.openxmlformats.org/officeDocument/2006/relationships/image" Target="../media/image20.png" /></Relationships>
</file>

<file path=ppt/slides/_rels/slide8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6.xml" /><Relationship Id="rId1" Type="http://schemas.openxmlformats.org/officeDocument/2006/relationships/slideLayout" Target="../slideLayouts/slideLayout3.xml" /><Relationship Id="rId4" Type="http://schemas.openxmlformats.org/officeDocument/2006/relationships/image" Target="../media/image21.png" /></Relationships>
</file>

<file path=ppt/slides/_rels/slide8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7.xml" /><Relationship Id="rId1" Type="http://schemas.openxmlformats.org/officeDocument/2006/relationships/slideLayout" Target="../slideLayouts/slideLayout3.xml" /></Relationships>
</file>

<file path=ppt/slides/_rels/slide8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68.xml" /><Relationship Id="rId1" Type="http://schemas.openxmlformats.org/officeDocument/2006/relationships/slideLayout" Target="../slideLayouts/slideLayout1.xml" /></Relationships>
</file>

<file path=ppt/slides/_rels/slide8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9.xml" /><Relationship Id="rId1" Type="http://schemas.openxmlformats.org/officeDocument/2006/relationships/slideLayout" Target="../slideLayouts/slideLayout3.xml" /><Relationship Id="rId6" Type="http://schemas.openxmlformats.org/officeDocument/2006/relationships/image" Target="../media/image15.png" /><Relationship Id="rId5" Type="http://schemas.openxmlformats.org/officeDocument/2006/relationships/image" Target="../media/image22.png" /><Relationship Id="rId4" Type="http://schemas.openxmlformats.org/officeDocument/2006/relationships/image" Target="../media/image14.png" /></Relationships>
</file>

<file path=ppt/slides/_rels/slide8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0.xml" /><Relationship Id="rId1" Type="http://schemas.openxmlformats.org/officeDocument/2006/relationships/slideLayout" Target="../slideLayouts/slideLayout3.xml" /></Relationships>
</file>

<file path=ppt/slides/_rels/slide8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1.xml" /><Relationship Id="rId1" Type="http://schemas.openxmlformats.org/officeDocument/2006/relationships/slideLayout" Target="../slideLayouts/slideLayout3.xml" /><Relationship Id="rId4" Type="http://schemas.openxmlformats.org/officeDocument/2006/relationships/image" Target="../media/image23.png" /></Relationships>
</file>

<file path=ppt/slides/_rels/slide8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2.xml" /><Relationship Id="rId1" Type="http://schemas.openxmlformats.org/officeDocument/2006/relationships/slideLayout" Target="../slideLayouts/slideLayout3.xml" /><Relationship Id="rId4" Type="http://schemas.openxmlformats.org/officeDocument/2006/relationships/image" Target="../media/image24.png" /></Relationships>
</file>

<file path=ppt/slides/_rels/slide8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3.xml" /><Relationship Id="rId1" Type="http://schemas.openxmlformats.org/officeDocument/2006/relationships/slideLayout" Target="../slideLayouts/slideLayout3.xml" /></Relationships>
</file>

<file path=ppt/slides/_rels/slide8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4.xml" /><Relationship Id="rId1" Type="http://schemas.openxmlformats.org/officeDocument/2006/relationships/slideLayout" Target="../slideLayouts/slideLayout3.xml" /></Relationships>
</file>

<file path=ppt/slides/_rels/slide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xml" /><Relationship Id="rId1" Type="http://schemas.openxmlformats.org/officeDocument/2006/relationships/slideLayout" Target="../slideLayouts/slideLayout12.xml" /></Relationships>
</file>

<file path=ppt/slides/_rels/slide90.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75.xml" /><Relationship Id="rId1" Type="http://schemas.openxmlformats.org/officeDocument/2006/relationships/slideLayout" Target="../slideLayouts/slideLayout1.xml" /></Relationships>
</file>

<file path=ppt/slides/_rels/slide9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6.xml" /><Relationship Id="rId1" Type="http://schemas.openxmlformats.org/officeDocument/2006/relationships/slideLayout" Target="../slideLayouts/slideLayout12.xml" /><Relationship Id="rId4" Type="http://schemas.openxmlformats.org/officeDocument/2006/relationships/image" Target="../media/image25.png" /></Relationships>
</file>

<file path=ppt/slides/_rels/slide9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7.xml" /><Relationship Id="rId1" Type="http://schemas.openxmlformats.org/officeDocument/2006/relationships/slideLayout" Target="../slideLayouts/slideLayout12.xml" /></Relationships>
</file>

<file path=ppt/slides/_rels/slide9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78.xml" /><Relationship Id="rId1" Type="http://schemas.openxmlformats.org/officeDocument/2006/relationships/slideLayout" Target="../slideLayouts/slideLayout1.xml" /></Relationships>
</file>

<file path=ppt/slides/_rels/slide9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9.xml" /><Relationship Id="rId1" Type="http://schemas.openxmlformats.org/officeDocument/2006/relationships/slideLayout" Target="../slideLayouts/slideLayout12.xml" /><Relationship Id="rId4" Type="http://schemas.openxmlformats.org/officeDocument/2006/relationships/image" Target="../media/image26.png" /></Relationships>
</file>

<file path=ppt/slides/_rels/slide9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0.xml" /><Relationship Id="rId1" Type="http://schemas.openxmlformats.org/officeDocument/2006/relationships/slideLayout" Target="../slideLayouts/slideLayout12.xml" /></Relationships>
</file>

<file path=ppt/slides/_rels/slide9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1.xml" /><Relationship Id="rId1" Type="http://schemas.openxmlformats.org/officeDocument/2006/relationships/slideLayout" Target="../slideLayouts/slideLayout12.xml" /></Relationships>
</file>

<file path=ppt/slides/_rels/slide9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82.xml" /><Relationship Id="rId1" Type="http://schemas.openxmlformats.org/officeDocument/2006/relationships/slideLayout" Target="../slideLayouts/slideLayout1.xml" /></Relationships>
</file>

<file path=ppt/slides/_rels/slide9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3.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99.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Layout" Target="../slideLayouts/slideLayout1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Case Study - E-Learning</a:t>
            </a:r>
            <a:endParaRPr sz="2300" b="1" i="0" u="none" strike="noStrike" cap="none" dirty="0">
              <a:solidFill>
                <a:srgbClr val="000000"/>
              </a:solidFill>
              <a:latin typeface="Open Sans"/>
              <a:ea typeface="Open Sans"/>
              <a:cs typeface="Open Sans"/>
              <a:sym typeface="Open Sans"/>
            </a:endParaRPr>
          </a:p>
        </p:txBody>
      </p:sp>
      <p:sp>
        <p:nvSpPr>
          <p:cNvPr id="62" name="Google Shape;62;p14"/>
          <p:cNvSpPr txBox="1"/>
          <p:nvPr/>
        </p:nvSpPr>
        <p:spPr>
          <a:xfrm>
            <a:off x="3792125" y="1633400"/>
            <a:ext cx="5115900" cy="1800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id" sz="7900">
                <a:solidFill>
                  <a:srgbClr val="FFFFFF"/>
                </a:solidFill>
                <a:latin typeface="Roboto Black"/>
                <a:ea typeface="Roboto Black"/>
                <a:cs typeface="Roboto Black"/>
                <a:sym typeface="Roboto Black"/>
              </a:rPr>
              <a:t>Jurnal</a:t>
            </a:r>
            <a:endParaRPr sz="7900" b="0" i="0" u="none" strike="noStrike" cap="none" dirty="0">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dirty="0">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dirty="0">
              <a:solidFill>
                <a:srgbClr val="000000"/>
              </a:solidFill>
              <a:highlight>
                <a:srgbClr val="FFF2CC"/>
              </a:highlight>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grpSp>
        <p:nvGrpSpPr>
          <p:cNvPr id="162" name="Google Shape;162;p19"/>
          <p:cNvGrpSpPr/>
          <p:nvPr/>
        </p:nvGrpSpPr>
        <p:grpSpPr>
          <a:xfrm>
            <a:off x="3854590" y="4740703"/>
            <a:ext cx="1434817" cy="389011"/>
            <a:chOff x="3248325" y="4588800"/>
            <a:chExt cx="2045939" cy="554700"/>
          </a:xfrm>
        </p:grpSpPr>
        <p:sp>
          <p:nvSpPr>
            <p:cNvPr id="163" name="Google Shape;163;p1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1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1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6" name="Google Shape;166;p19"/>
          <p:cNvGrpSpPr/>
          <p:nvPr/>
        </p:nvGrpSpPr>
        <p:grpSpPr>
          <a:xfrm>
            <a:off x="8325085" y="65154"/>
            <a:ext cx="763768" cy="752531"/>
            <a:chOff x="695950" y="3458000"/>
            <a:chExt cx="966550" cy="952450"/>
          </a:xfrm>
        </p:grpSpPr>
        <p:sp>
          <p:nvSpPr>
            <p:cNvPr id="167" name="Google Shape;167;p1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1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6" name="Google Shape;176;p1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77" name="Google Shape;177;p19"/>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78" name="Google Shape;178;p19"/>
          <p:cNvSpPr/>
          <p:nvPr/>
        </p:nvSpPr>
        <p:spPr>
          <a:xfrm>
            <a:off x="287034" y="1152525"/>
            <a:ext cx="11007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9" name="Google Shape;179;p19"/>
          <p:cNvSpPr/>
          <p:nvPr/>
        </p:nvSpPr>
        <p:spPr>
          <a:xfrm>
            <a:off x="3736975" y="1090613"/>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180" name="Google Shape;180;p19"/>
          <p:cNvGraphicFramePr/>
          <p:nvPr/>
        </p:nvGraphicFramePr>
        <p:xfrm>
          <a:off x="375608" y="1215210"/>
          <a:ext cx="6580475" cy="134117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Nama : Piutang Usaha</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102</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46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dirty="0">
                          <a:highlight>
                            <a:srgbClr val="FFFFFF"/>
                          </a:highlight>
                        </a:rPr>
                        <a:t> </a:t>
                      </a:r>
                      <a:endParaRPr sz="11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rPr>
                        <a:t> </a:t>
                      </a:r>
                      <a:endParaRPr sz="110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rPr>
                        <a:t> </a:t>
                      </a:r>
                      <a:endParaRPr sz="110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rPr>
                        <a:t> </a:t>
                      </a:r>
                      <a:endParaRPr sz="110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32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1</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Saldo</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en-US" sz="1100" b="0" i="0" u="none" strike="noStrike" cap="none" dirty="0">
                          <a:solidFill>
                            <a:srgbClr val="000000"/>
                          </a:solidFill>
                          <a:highlight>
                            <a:srgbClr val="F3F3F3"/>
                          </a:highlight>
                          <a:latin typeface="Roboto"/>
                          <a:ea typeface="Roboto"/>
                          <a:cs typeface="Roboto"/>
                          <a:sym typeface="Roboto"/>
                        </a:rPr>
                        <a:t>-</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15.000.000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15.000.000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endParaRPr sz="11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sp>
        <p:nvSpPr>
          <p:cNvPr id="181" name="Google Shape;181;p19"/>
          <p:cNvSpPr/>
          <p:nvPr/>
        </p:nvSpPr>
        <p:spPr>
          <a:xfrm>
            <a:off x="2276475" y="1320800"/>
            <a:ext cx="7524900" cy="216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182" name="Google Shape;182;p19"/>
          <p:cNvGraphicFramePr/>
          <p:nvPr/>
        </p:nvGraphicFramePr>
        <p:xfrm>
          <a:off x="377083" y="2717018"/>
          <a:ext cx="6580475" cy="164598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dirty="0">
                          <a:solidFill>
                            <a:srgbClr val="000000"/>
                          </a:solidFill>
                          <a:latin typeface="Roboto"/>
                          <a:ea typeface="Roboto"/>
                          <a:cs typeface="Roboto"/>
                          <a:sym typeface="Roboto"/>
                        </a:rPr>
                        <a:t>Nama : Peralatan</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dirty="0">
                          <a:solidFill>
                            <a:srgbClr val="000000"/>
                          </a:solidFill>
                          <a:latin typeface="Roboto"/>
                          <a:ea typeface="Roboto"/>
                          <a:cs typeface="Roboto"/>
                          <a:sym typeface="Roboto"/>
                        </a:rPr>
                        <a:t>No : 103</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Debit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Kredit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Saldo</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Debit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Kredit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46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32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1</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Saldo</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dirty="0">
                          <a:solidFill>
                            <a:srgbClr val="000000"/>
                          </a:solidFill>
                          <a:highlight>
                            <a:srgbClr val="F3F3F3"/>
                          </a:highlight>
                          <a:latin typeface="Roboto"/>
                          <a:ea typeface="Roboto"/>
                          <a:cs typeface="Roboto"/>
                          <a:sym typeface="Roboto"/>
                        </a:rPr>
                        <a:t>-</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rPr>
                        <a:t>2.000.000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endParaRPr sz="1100" dirty="0">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rPr>
                        <a:t>2.000.000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209325">
                <a:tc>
                  <a:txBody>
                    <a:bodyPr/>
                    <a:lstStyle/>
                    <a:p>
                      <a:pPr marL="0" marR="0" lvl="0" indent="0" algn="ct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5</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Pembelian</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3.000.000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sz="1100" dirty="0">
                          <a:latin typeface="Roboto" panose="02000000000000000000" pitchFamily="2" charset="0"/>
                          <a:ea typeface="Roboto" panose="02000000000000000000" pitchFamily="2" charset="0"/>
                          <a:cs typeface="Roboto" panose="02000000000000000000" pitchFamily="2" charset="0"/>
                        </a:rPr>
                        <a:t>5.000.000</a:t>
                      </a:r>
                      <a:endParaRPr sz="1100" dirty="0">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bl>
          </a:graphicData>
        </a:graphic>
      </p:graphicFrame>
      <p:sp>
        <p:nvSpPr>
          <p:cNvPr id="183" name="Google Shape;183;p19"/>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Buku Besar</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4853226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Hutang Jangka Panjang</a:t>
            </a:r>
            <a:endParaRPr sz="3600" b="1">
              <a:solidFill>
                <a:srgbClr val="17919B"/>
              </a:solidFill>
              <a:latin typeface="Roboto"/>
              <a:ea typeface="Roboto"/>
              <a:cs typeface="Roboto"/>
              <a:sym typeface="Roboto"/>
            </a:endParaRPr>
          </a:p>
        </p:txBody>
      </p:sp>
      <p:sp>
        <p:nvSpPr>
          <p:cNvPr id="109" name="Google Shape;109;p16"/>
          <p:cNvSpPr txBox="1"/>
          <p:nvPr/>
        </p:nvSpPr>
        <p:spPr>
          <a:xfrm>
            <a:off x="3441975" y="12222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latin typeface="Roboto"/>
                <a:ea typeface="Roboto"/>
                <a:cs typeface="Roboto"/>
                <a:sym typeface="Roboto"/>
              </a:rPr>
              <a:t>PT. Sumber Sejahtera menerbitkan obligasi yang akan jatuh tempo 10 tahun, dengan nilai nominal Rp. 200.000.000 tertanggal 1 Januari 2023. bunga ditetapkan sebesar 10 % dengan jatuh tempo bunga setiap 1 Januari dan 1 Juli.</a:t>
            </a:r>
            <a:endParaRPr sz="150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500">
                <a:solidFill>
                  <a:schemeClr val="dk1"/>
                </a:solidFill>
                <a:latin typeface="Roboto"/>
                <a:ea typeface="Roboto"/>
                <a:cs typeface="Roboto"/>
                <a:sym typeface="Roboto"/>
              </a:rPr>
              <a:t>Sebagai akuntan di perusahaan tersebut, kamu ditugaskan untuk :</a:t>
            </a:r>
            <a:endParaRPr sz="1500">
              <a:solidFill>
                <a:schemeClr val="dk1"/>
              </a:solidFill>
              <a:latin typeface="Roboto"/>
              <a:ea typeface="Roboto"/>
              <a:cs typeface="Roboto"/>
              <a:sym typeface="Roboto"/>
            </a:endParaRPr>
          </a:p>
          <a:p>
            <a:pPr marL="179999" lvl="0" indent="-190500" algn="l" rtl="0">
              <a:lnSpc>
                <a:spcPct val="115000"/>
              </a:lnSpc>
              <a:spcBef>
                <a:spcPts val="1000"/>
              </a:spcBef>
              <a:spcAft>
                <a:spcPts val="0"/>
              </a:spcAft>
              <a:buClr>
                <a:schemeClr val="dk1"/>
              </a:buClr>
              <a:buSzPts val="1500"/>
              <a:buFont typeface="Roboto"/>
              <a:buChar char="●"/>
            </a:pPr>
            <a:r>
              <a:rPr lang="id" sz="1500">
                <a:solidFill>
                  <a:schemeClr val="dk1"/>
                </a:solidFill>
                <a:latin typeface="Roboto"/>
                <a:ea typeface="Roboto"/>
                <a:cs typeface="Roboto"/>
                <a:sym typeface="Roboto"/>
              </a:rPr>
              <a:t>Menghitung &amp; membuat jurnal saat penerbitan obligasi</a:t>
            </a:r>
            <a:endParaRPr sz="1500">
              <a:solidFill>
                <a:schemeClr val="dk1"/>
              </a:solidFill>
              <a:latin typeface="Roboto"/>
              <a:ea typeface="Roboto"/>
              <a:cs typeface="Roboto"/>
              <a:sym typeface="Roboto"/>
            </a:endParaRPr>
          </a:p>
          <a:p>
            <a:pPr marL="179999" lvl="0" indent="-190500" algn="l" rtl="0">
              <a:lnSpc>
                <a:spcPct val="115000"/>
              </a:lnSpc>
              <a:spcBef>
                <a:spcPts val="0"/>
              </a:spcBef>
              <a:spcAft>
                <a:spcPts val="0"/>
              </a:spcAft>
              <a:buClr>
                <a:schemeClr val="dk1"/>
              </a:buClr>
              <a:buSzPts val="1500"/>
              <a:buFont typeface="Roboto"/>
              <a:buChar char="●"/>
            </a:pPr>
            <a:r>
              <a:rPr lang="id" sz="1500">
                <a:solidFill>
                  <a:schemeClr val="dk1"/>
                </a:solidFill>
                <a:latin typeface="Roboto"/>
                <a:ea typeface="Roboto"/>
                <a:cs typeface="Roboto"/>
                <a:sym typeface="Roboto"/>
              </a:rPr>
              <a:t>Pembayaran bunga pertama</a:t>
            </a:r>
            <a:endParaRPr sz="1500">
              <a:solidFill>
                <a:schemeClr val="dk1"/>
              </a:solidFill>
              <a:latin typeface="Roboto"/>
              <a:ea typeface="Roboto"/>
              <a:cs typeface="Roboto"/>
              <a:sym typeface="Roboto"/>
            </a:endParaRPr>
          </a:p>
          <a:p>
            <a:pPr marL="179999" lvl="0" indent="-190500" algn="l" rtl="0">
              <a:lnSpc>
                <a:spcPct val="115000"/>
              </a:lnSpc>
              <a:spcBef>
                <a:spcPts val="0"/>
              </a:spcBef>
              <a:spcAft>
                <a:spcPts val="0"/>
              </a:spcAft>
              <a:buClr>
                <a:schemeClr val="dk1"/>
              </a:buClr>
              <a:buSzPts val="1500"/>
              <a:buFont typeface="Roboto"/>
              <a:buChar char="●"/>
            </a:pPr>
            <a:r>
              <a:rPr lang="id" sz="1500">
                <a:solidFill>
                  <a:schemeClr val="dk1"/>
                </a:solidFill>
                <a:latin typeface="Roboto"/>
                <a:ea typeface="Roboto"/>
                <a:cs typeface="Roboto"/>
                <a:sym typeface="Roboto"/>
              </a:rPr>
              <a:t>Jurnal penyesuaian untuk tanggal 31 Desember 2023</a:t>
            </a:r>
            <a:endParaRPr sz="1500">
              <a:solidFill>
                <a:schemeClr val="dk1"/>
              </a:solidFill>
              <a:latin typeface="Roboto"/>
              <a:ea typeface="Roboto"/>
              <a:cs typeface="Roboto"/>
              <a:sym typeface="Roboto"/>
            </a:endParaRPr>
          </a:p>
        </p:txBody>
      </p:sp>
      <p:pic>
        <p:nvPicPr>
          <p:cNvPr id="110" name="Google Shape;110;p16"/>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16149159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43CAC8-5EF1-1B31-6274-4324760C8FE7}"/>
              </a:ext>
            </a:extLst>
          </p:cNvPr>
          <p:cNvPicPr>
            <a:picLocks noChangeAspect="1"/>
          </p:cNvPicPr>
          <p:nvPr/>
        </p:nvPicPr>
        <p:blipFill>
          <a:blip r:embed="rId2"/>
          <a:stretch>
            <a:fillRect/>
          </a:stretch>
        </p:blipFill>
        <p:spPr>
          <a:xfrm>
            <a:off x="1018308" y="1134450"/>
            <a:ext cx="6906491" cy="3582180"/>
          </a:xfrm>
          <a:prstGeom prst="rect">
            <a:avLst/>
          </a:prstGeom>
        </p:spPr>
      </p:pic>
      <p:sp>
        <p:nvSpPr>
          <p:cNvPr id="6" name="TextBox 5">
            <a:extLst>
              <a:ext uri="{FF2B5EF4-FFF2-40B4-BE49-F238E27FC236}">
                <a16:creationId xmlns:a16="http://schemas.microsoft.com/office/drawing/2014/main" id="{DDC6BA7E-21B3-A261-3045-90EE97340075}"/>
              </a:ext>
            </a:extLst>
          </p:cNvPr>
          <p:cNvSpPr txBox="1"/>
          <p:nvPr/>
        </p:nvSpPr>
        <p:spPr>
          <a:xfrm>
            <a:off x="2634499" y="336815"/>
            <a:ext cx="3108543" cy="646331"/>
          </a:xfrm>
          <a:prstGeom prst="rect">
            <a:avLst/>
          </a:prstGeom>
          <a:noFill/>
        </p:spPr>
        <p:txBody>
          <a:bodyPr wrap="none" rtlCol="0">
            <a:spAutoFit/>
          </a:bodyPr>
          <a:lstStyle/>
          <a:p>
            <a:r>
              <a:rPr lang="en-US" sz="3600" b="1" dirty="0" err="1">
                <a:solidFill>
                  <a:schemeClr val="accent5"/>
                </a:solidFill>
              </a:rPr>
              <a:t>Penyelesaian</a:t>
            </a:r>
            <a:endParaRPr lang="en-ID" sz="3600" b="1" dirty="0">
              <a:solidFill>
                <a:schemeClr val="accent5"/>
              </a:solidFill>
            </a:endParaRPr>
          </a:p>
        </p:txBody>
      </p:sp>
    </p:spTree>
    <p:extLst>
      <p:ext uri="{BB962C8B-B14F-4D97-AF65-F5344CB8AC3E}">
        <p14:creationId xmlns:p14="http://schemas.microsoft.com/office/powerpoint/2010/main" val="6873803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Hutang Jangka Panjang</a:t>
            </a:r>
            <a:endParaRPr sz="3600" b="1">
              <a:solidFill>
                <a:srgbClr val="17919B"/>
              </a:solidFill>
              <a:latin typeface="Roboto"/>
              <a:ea typeface="Roboto"/>
              <a:cs typeface="Roboto"/>
              <a:sym typeface="Roboto"/>
            </a:endParaRPr>
          </a:p>
        </p:txBody>
      </p:sp>
      <p:sp>
        <p:nvSpPr>
          <p:cNvPr id="132" name="Google Shape;132;p17"/>
          <p:cNvSpPr txBox="1"/>
          <p:nvPr/>
        </p:nvSpPr>
        <p:spPr>
          <a:xfrm>
            <a:off x="3441975" y="12222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latin typeface="Roboto"/>
                <a:ea typeface="Roboto"/>
                <a:cs typeface="Roboto"/>
                <a:sym typeface="Roboto"/>
              </a:rPr>
              <a:t>PT. Sinar Tani menerbitkan obligasi dengan nilai 98 % atau 103 %, yang akan jatuh tempo 10 tahun, dengan nilai nominal Rp. 200.000.000 tertanggal 1 Januari 2023. bunga ditetapkan sebesar 10 % dengan jatuh tempo bunga setiap 1 Januari dan 1 Juli.</a:t>
            </a:r>
            <a:endParaRPr sz="1500" dirty="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500" dirty="0">
                <a:solidFill>
                  <a:schemeClr val="dk1"/>
                </a:solidFill>
                <a:latin typeface="Roboto"/>
                <a:ea typeface="Roboto"/>
                <a:cs typeface="Roboto"/>
                <a:sym typeface="Roboto"/>
              </a:rPr>
              <a:t>Sebagai akuntan di perusahaan tersebut, kamu ditugaskan untuk :</a:t>
            </a:r>
            <a:endParaRPr sz="1500" dirty="0">
              <a:solidFill>
                <a:schemeClr val="dk1"/>
              </a:solidFill>
              <a:latin typeface="Roboto"/>
              <a:ea typeface="Roboto"/>
              <a:cs typeface="Roboto"/>
              <a:sym typeface="Roboto"/>
            </a:endParaRPr>
          </a:p>
          <a:p>
            <a:pPr marL="179999" lvl="0" indent="-190500" algn="l" rtl="0">
              <a:lnSpc>
                <a:spcPct val="115000"/>
              </a:lnSpc>
              <a:spcBef>
                <a:spcPts val="1000"/>
              </a:spcBef>
              <a:spcAft>
                <a:spcPts val="0"/>
              </a:spcAft>
              <a:buClr>
                <a:schemeClr val="dk1"/>
              </a:buClr>
              <a:buSzPts val="1500"/>
              <a:buFont typeface="Roboto"/>
              <a:buChar char="●"/>
            </a:pPr>
            <a:r>
              <a:rPr lang="id" sz="1500" dirty="0">
                <a:solidFill>
                  <a:schemeClr val="dk1"/>
                </a:solidFill>
                <a:latin typeface="Roboto"/>
                <a:ea typeface="Roboto"/>
                <a:cs typeface="Roboto"/>
                <a:sym typeface="Roboto"/>
              </a:rPr>
              <a:t>Menghitung dan membuat jurnal saat penerbitan obligasi</a:t>
            </a:r>
            <a:endParaRPr sz="1500" dirty="0">
              <a:solidFill>
                <a:schemeClr val="dk1"/>
              </a:solidFill>
              <a:latin typeface="Roboto"/>
              <a:ea typeface="Roboto"/>
              <a:cs typeface="Roboto"/>
              <a:sym typeface="Roboto"/>
            </a:endParaRPr>
          </a:p>
          <a:p>
            <a:pPr marL="179999" lvl="0" indent="-190500" algn="l" rtl="0">
              <a:lnSpc>
                <a:spcPct val="115000"/>
              </a:lnSpc>
              <a:spcBef>
                <a:spcPts val="0"/>
              </a:spcBef>
              <a:spcAft>
                <a:spcPts val="0"/>
              </a:spcAft>
              <a:buClr>
                <a:schemeClr val="dk1"/>
              </a:buClr>
              <a:buSzPts val="1500"/>
              <a:buFont typeface="Roboto"/>
              <a:buChar char="●"/>
            </a:pPr>
            <a:r>
              <a:rPr lang="id" sz="1500" dirty="0">
                <a:solidFill>
                  <a:schemeClr val="dk1"/>
                </a:solidFill>
                <a:latin typeface="Roboto"/>
                <a:ea typeface="Roboto"/>
                <a:cs typeface="Roboto"/>
                <a:sym typeface="Roboto"/>
              </a:rPr>
              <a:t>Pembayaran bunga pertama </a:t>
            </a:r>
            <a:endParaRPr sz="1500" dirty="0">
              <a:solidFill>
                <a:schemeClr val="dk1"/>
              </a:solidFill>
              <a:latin typeface="Roboto"/>
              <a:ea typeface="Roboto"/>
              <a:cs typeface="Roboto"/>
              <a:sym typeface="Roboto"/>
            </a:endParaRPr>
          </a:p>
          <a:p>
            <a:pPr marL="179999" lvl="0" indent="-190500" algn="l" rtl="0">
              <a:lnSpc>
                <a:spcPct val="115000"/>
              </a:lnSpc>
              <a:spcBef>
                <a:spcPts val="0"/>
              </a:spcBef>
              <a:spcAft>
                <a:spcPts val="0"/>
              </a:spcAft>
              <a:buClr>
                <a:schemeClr val="dk1"/>
              </a:buClr>
              <a:buSzPts val="1500"/>
              <a:buFont typeface="Roboto"/>
              <a:buChar char="●"/>
            </a:pPr>
            <a:r>
              <a:rPr lang="id" sz="1500" dirty="0">
                <a:solidFill>
                  <a:schemeClr val="dk1"/>
                </a:solidFill>
                <a:latin typeface="Roboto"/>
                <a:ea typeface="Roboto"/>
                <a:cs typeface="Roboto"/>
                <a:sym typeface="Roboto"/>
              </a:rPr>
              <a:t>Jurnal penyesuaian untuk tanggal 31 Desember 2006</a:t>
            </a:r>
            <a:endParaRPr sz="1500" dirty="0">
              <a:solidFill>
                <a:schemeClr val="dk1"/>
              </a:solidFill>
              <a:latin typeface="Roboto"/>
              <a:ea typeface="Roboto"/>
              <a:cs typeface="Roboto"/>
              <a:sym typeface="Roboto"/>
            </a:endParaRPr>
          </a:p>
        </p:txBody>
      </p:sp>
      <p:pic>
        <p:nvPicPr>
          <p:cNvPr id="133" name="Google Shape;133;p17"/>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15225217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97312DF-07FC-CC3C-C96C-1AC4F872BDD6}"/>
              </a:ext>
            </a:extLst>
          </p:cNvPr>
          <p:cNvSpPr txBox="1"/>
          <p:nvPr/>
        </p:nvSpPr>
        <p:spPr>
          <a:xfrm>
            <a:off x="2826327" y="282970"/>
            <a:ext cx="3108543" cy="646331"/>
          </a:xfrm>
          <a:prstGeom prst="rect">
            <a:avLst/>
          </a:prstGeom>
          <a:noFill/>
        </p:spPr>
        <p:txBody>
          <a:bodyPr wrap="none" rtlCol="0">
            <a:spAutoFit/>
          </a:bodyPr>
          <a:lstStyle/>
          <a:p>
            <a:r>
              <a:rPr lang="en-US" sz="3600" b="1" dirty="0" err="1">
                <a:solidFill>
                  <a:schemeClr val="accent5"/>
                </a:solidFill>
              </a:rPr>
              <a:t>Penyelesaian</a:t>
            </a:r>
            <a:endParaRPr lang="en-ID" sz="3600" b="1" dirty="0">
              <a:solidFill>
                <a:schemeClr val="accent5"/>
              </a:solidFill>
            </a:endParaRPr>
          </a:p>
        </p:txBody>
      </p:sp>
      <p:pic>
        <p:nvPicPr>
          <p:cNvPr id="4" name="Picture 3">
            <a:extLst>
              <a:ext uri="{FF2B5EF4-FFF2-40B4-BE49-F238E27FC236}">
                <a16:creationId xmlns:a16="http://schemas.microsoft.com/office/drawing/2014/main" id="{D57A6B52-5FE1-A2C4-19B5-7B91A972277B}"/>
              </a:ext>
            </a:extLst>
          </p:cNvPr>
          <p:cNvPicPr>
            <a:picLocks noChangeAspect="1"/>
          </p:cNvPicPr>
          <p:nvPr/>
        </p:nvPicPr>
        <p:blipFill>
          <a:blip r:embed="rId2"/>
          <a:stretch>
            <a:fillRect/>
          </a:stretch>
        </p:blipFill>
        <p:spPr>
          <a:xfrm>
            <a:off x="1314854" y="929301"/>
            <a:ext cx="6611273" cy="3724795"/>
          </a:xfrm>
          <a:prstGeom prst="rect">
            <a:avLst/>
          </a:prstGeom>
        </p:spPr>
      </p:pic>
    </p:spTree>
    <p:extLst>
      <p:ext uri="{BB962C8B-B14F-4D97-AF65-F5344CB8AC3E}">
        <p14:creationId xmlns:p14="http://schemas.microsoft.com/office/powerpoint/2010/main" val="39322288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CBE7956-AC5B-6FBE-F20E-BF44A28ECA6D}"/>
              </a:ext>
            </a:extLst>
          </p:cNvPr>
          <p:cNvSpPr txBox="1"/>
          <p:nvPr/>
        </p:nvSpPr>
        <p:spPr>
          <a:xfrm>
            <a:off x="2826327" y="282970"/>
            <a:ext cx="3108543" cy="646331"/>
          </a:xfrm>
          <a:prstGeom prst="rect">
            <a:avLst/>
          </a:prstGeom>
          <a:noFill/>
        </p:spPr>
        <p:txBody>
          <a:bodyPr wrap="none" rtlCol="0">
            <a:spAutoFit/>
          </a:bodyPr>
          <a:lstStyle/>
          <a:p>
            <a:r>
              <a:rPr lang="en-US" sz="3600" b="1" dirty="0" err="1">
                <a:solidFill>
                  <a:schemeClr val="accent5"/>
                </a:solidFill>
              </a:rPr>
              <a:t>Penyelesaian</a:t>
            </a:r>
            <a:endParaRPr lang="en-ID" sz="3600" b="1" dirty="0">
              <a:solidFill>
                <a:schemeClr val="accent5"/>
              </a:solidFill>
            </a:endParaRPr>
          </a:p>
        </p:txBody>
      </p:sp>
      <p:pic>
        <p:nvPicPr>
          <p:cNvPr id="3" name="Picture 2">
            <a:extLst>
              <a:ext uri="{FF2B5EF4-FFF2-40B4-BE49-F238E27FC236}">
                <a16:creationId xmlns:a16="http://schemas.microsoft.com/office/drawing/2014/main" id="{0FCC0A45-95E0-7142-B545-CD5E080532FB}"/>
              </a:ext>
            </a:extLst>
          </p:cNvPr>
          <p:cNvPicPr>
            <a:picLocks noChangeAspect="1"/>
          </p:cNvPicPr>
          <p:nvPr/>
        </p:nvPicPr>
        <p:blipFill>
          <a:blip r:embed="rId2"/>
          <a:stretch>
            <a:fillRect/>
          </a:stretch>
        </p:blipFill>
        <p:spPr>
          <a:xfrm>
            <a:off x="1042495" y="818905"/>
            <a:ext cx="7059010" cy="3505689"/>
          </a:xfrm>
          <a:prstGeom prst="rect">
            <a:avLst/>
          </a:prstGeom>
        </p:spPr>
      </p:pic>
    </p:spTree>
    <p:extLst>
      <p:ext uri="{BB962C8B-B14F-4D97-AF65-F5344CB8AC3E}">
        <p14:creationId xmlns:p14="http://schemas.microsoft.com/office/powerpoint/2010/main" val="19970018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grpSp>
        <p:nvGrpSpPr>
          <p:cNvPr id="138" name="Google Shape;138;p18"/>
          <p:cNvGrpSpPr/>
          <p:nvPr/>
        </p:nvGrpSpPr>
        <p:grpSpPr>
          <a:xfrm>
            <a:off x="3854590" y="4740702"/>
            <a:ext cx="1434817" cy="389011"/>
            <a:chOff x="3248325" y="4588800"/>
            <a:chExt cx="2045939" cy="554700"/>
          </a:xfrm>
        </p:grpSpPr>
        <p:sp>
          <p:nvSpPr>
            <p:cNvPr id="139" name="Google Shape;139;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2" name="Google Shape;142;p18"/>
          <p:cNvGrpSpPr/>
          <p:nvPr/>
        </p:nvGrpSpPr>
        <p:grpSpPr>
          <a:xfrm>
            <a:off x="8325085" y="65155"/>
            <a:ext cx="763768" cy="752531"/>
            <a:chOff x="695950" y="3458000"/>
            <a:chExt cx="966550" cy="952450"/>
          </a:xfrm>
        </p:grpSpPr>
        <p:sp>
          <p:nvSpPr>
            <p:cNvPr id="143" name="Google Shape;143;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2" name="Google Shape;152;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3" name="Google Shape;153;p18"/>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4" name="Google Shape;154;p18"/>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Hutang Jangka Panjang</a:t>
            </a:r>
            <a:endParaRPr sz="3600" b="1">
              <a:solidFill>
                <a:srgbClr val="17919B"/>
              </a:solidFill>
              <a:latin typeface="Roboto"/>
              <a:ea typeface="Roboto"/>
              <a:cs typeface="Roboto"/>
              <a:sym typeface="Roboto"/>
            </a:endParaRPr>
          </a:p>
        </p:txBody>
      </p:sp>
      <p:sp>
        <p:nvSpPr>
          <p:cNvPr id="155" name="Google Shape;155;p18"/>
          <p:cNvSpPr txBox="1"/>
          <p:nvPr/>
        </p:nvSpPr>
        <p:spPr>
          <a:xfrm>
            <a:off x="3441975" y="12222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latin typeface="Roboto"/>
                <a:ea typeface="Roboto"/>
                <a:cs typeface="Roboto"/>
                <a:sym typeface="Roboto"/>
              </a:rPr>
              <a:t>PT. Amar mempunyai sebidang tanah dengan harga jual 350.000.000 atas tanah tersebut, PT. Banua setuju dan menyepakati sebuah surat hutang sebesar Rp. 355.000.000 untuk 5 tahun tanpa bunga. Tingkat diskonto yang berlaku 8 % untuk 5 tahun.</a:t>
            </a:r>
            <a:endParaRPr sz="1500">
              <a:solidFill>
                <a:schemeClr val="dk1"/>
              </a:solidFill>
              <a:latin typeface="Roboto"/>
              <a:ea typeface="Roboto"/>
              <a:cs typeface="Roboto"/>
              <a:sym typeface="Roboto"/>
            </a:endParaRPr>
          </a:p>
          <a:p>
            <a:pPr marL="0" lvl="0" indent="0" algn="l" rtl="0">
              <a:lnSpc>
                <a:spcPct val="115000"/>
              </a:lnSpc>
              <a:spcBef>
                <a:spcPts val="1000"/>
              </a:spcBef>
              <a:spcAft>
                <a:spcPts val="1000"/>
              </a:spcAft>
              <a:buNone/>
            </a:pPr>
            <a:r>
              <a:rPr lang="id" sz="1500">
                <a:solidFill>
                  <a:schemeClr val="dk1"/>
                </a:solidFill>
                <a:latin typeface="Roboto"/>
                <a:ea typeface="Roboto"/>
                <a:cs typeface="Roboto"/>
                <a:sym typeface="Roboto"/>
              </a:rPr>
              <a:t>Sebagai akuntan di perusahaan tersebut, kamu ditugaskan untuk membuat jurnal yang diperlukan untuk PT Amar dan PT Banua.</a:t>
            </a:r>
            <a:endParaRPr sz="1500">
              <a:solidFill>
                <a:schemeClr val="dk1"/>
              </a:solidFill>
              <a:latin typeface="Roboto"/>
              <a:ea typeface="Roboto"/>
              <a:cs typeface="Roboto"/>
              <a:sym typeface="Roboto"/>
            </a:endParaRPr>
          </a:p>
        </p:txBody>
      </p:sp>
      <p:pic>
        <p:nvPicPr>
          <p:cNvPr id="156" name="Google Shape;156;p18"/>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5966944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DA5122-4CA5-B97C-EC4B-927913EE5874}"/>
              </a:ext>
            </a:extLst>
          </p:cNvPr>
          <p:cNvPicPr>
            <a:picLocks noChangeAspect="1"/>
          </p:cNvPicPr>
          <p:nvPr/>
        </p:nvPicPr>
        <p:blipFill>
          <a:blip r:embed="rId2"/>
          <a:srcRect r="32180" b="23228"/>
          <a:stretch/>
        </p:blipFill>
        <p:spPr>
          <a:xfrm>
            <a:off x="1413163" y="1114172"/>
            <a:ext cx="6126271" cy="2915155"/>
          </a:xfrm>
          <a:prstGeom prst="rect">
            <a:avLst/>
          </a:prstGeom>
        </p:spPr>
      </p:pic>
      <p:sp>
        <p:nvSpPr>
          <p:cNvPr id="6" name="TextBox 5">
            <a:extLst>
              <a:ext uri="{FF2B5EF4-FFF2-40B4-BE49-F238E27FC236}">
                <a16:creationId xmlns:a16="http://schemas.microsoft.com/office/drawing/2014/main" id="{B8D6DD13-D411-8277-47B5-91FFDD50CC9F}"/>
              </a:ext>
            </a:extLst>
          </p:cNvPr>
          <p:cNvSpPr txBox="1"/>
          <p:nvPr/>
        </p:nvSpPr>
        <p:spPr>
          <a:xfrm>
            <a:off x="3017728" y="332509"/>
            <a:ext cx="3108543" cy="646331"/>
          </a:xfrm>
          <a:prstGeom prst="rect">
            <a:avLst/>
          </a:prstGeom>
          <a:noFill/>
        </p:spPr>
        <p:txBody>
          <a:bodyPr wrap="none" rtlCol="0">
            <a:spAutoFit/>
          </a:bodyPr>
          <a:lstStyle/>
          <a:p>
            <a:r>
              <a:rPr lang="en-US" sz="3600" b="1" dirty="0" err="1">
                <a:solidFill>
                  <a:schemeClr val="accent5"/>
                </a:solidFill>
              </a:rPr>
              <a:t>Penyelesaian</a:t>
            </a:r>
            <a:endParaRPr lang="en-ID" sz="3600" b="1" dirty="0">
              <a:solidFill>
                <a:schemeClr val="accent5"/>
              </a:solidFill>
            </a:endParaRPr>
          </a:p>
        </p:txBody>
      </p:sp>
    </p:spTree>
    <p:extLst>
      <p:ext uri="{BB962C8B-B14F-4D97-AF65-F5344CB8AC3E}">
        <p14:creationId xmlns:p14="http://schemas.microsoft.com/office/powerpoint/2010/main" val="333720645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grpSp>
        <p:nvGrpSpPr>
          <p:cNvPr id="161" name="Google Shape;161;p19"/>
          <p:cNvGrpSpPr/>
          <p:nvPr/>
        </p:nvGrpSpPr>
        <p:grpSpPr>
          <a:xfrm>
            <a:off x="3854590" y="4740702"/>
            <a:ext cx="1434817" cy="389011"/>
            <a:chOff x="3248325" y="4588800"/>
            <a:chExt cx="2045939" cy="554700"/>
          </a:xfrm>
        </p:grpSpPr>
        <p:sp>
          <p:nvSpPr>
            <p:cNvPr id="162" name="Google Shape;162;p1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1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5" name="Google Shape;165;p19"/>
          <p:cNvGrpSpPr/>
          <p:nvPr/>
        </p:nvGrpSpPr>
        <p:grpSpPr>
          <a:xfrm>
            <a:off x="8325085" y="65155"/>
            <a:ext cx="763768" cy="752531"/>
            <a:chOff x="695950" y="3458000"/>
            <a:chExt cx="966550" cy="952450"/>
          </a:xfrm>
        </p:grpSpPr>
        <p:sp>
          <p:nvSpPr>
            <p:cNvPr id="166" name="Google Shape;166;p1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5" name="Google Shape;175;p1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76" name="Google Shape;176;p19"/>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77" name="Google Shape;177;p19"/>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Hutang Jangka Panjang</a:t>
            </a:r>
            <a:endParaRPr sz="3600" b="1">
              <a:solidFill>
                <a:srgbClr val="17919B"/>
              </a:solidFill>
              <a:latin typeface="Roboto"/>
              <a:ea typeface="Roboto"/>
              <a:cs typeface="Roboto"/>
              <a:sym typeface="Roboto"/>
            </a:endParaRPr>
          </a:p>
        </p:txBody>
      </p:sp>
      <p:sp>
        <p:nvSpPr>
          <p:cNvPr id="178" name="Google Shape;178;p19"/>
          <p:cNvSpPr txBox="1"/>
          <p:nvPr/>
        </p:nvSpPr>
        <p:spPr>
          <a:xfrm>
            <a:off x="3441975" y="12222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latin typeface="Roboto"/>
                <a:ea typeface="Roboto"/>
                <a:cs typeface="Roboto"/>
                <a:sym typeface="Roboto"/>
              </a:rPr>
              <a:t>Diterbitkan Wesel bayar untuk 5 tahun sebesar VAR Value tanpa bunga Rp. 100.000.000 tingkat bunga rata-rata/ bunga efektif ditaksir 10 %. Bagi setiap pembeli wesel bayar tersebut akan diberikan hak istimewa untuk membeli barang ke perusahaan tersebut.</a:t>
            </a:r>
            <a:endParaRPr sz="150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500">
                <a:solidFill>
                  <a:schemeClr val="dk1"/>
                </a:solidFill>
                <a:latin typeface="Roboto"/>
                <a:ea typeface="Roboto"/>
                <a:cs typeface="Roboto"/>
                <a:sym typeface="Roboto"/>
              </a:rPr>
              <a:t>Sebagai akuntan di perusahaan tersebut, kamu ditugaskan untuk :</a:t>
            </a:r>
            <a:endParaRPr sz="1500">
              <a:solidFill>
                <a:schemeClr val="dk1"/>
              </a:solidFill>
              <a:latin typeface="Roboto"/>
              <a:ea typeface="Roboto"/>
              <a:cs typeface="Roboto"/>
              <a:sym typeface="Roboto"/>
            </a:endParaRPr>
          </a:p>
          <a:p>
            <a:pPr marL="179999" lvl="0" indent="-190500" algn="l" rtl="0">
              <a:lnSpc>
                <a:spcPct val="115000"/>
              </a:lnSpc>
              <a:spcBef>
                <a:spcPts val="1000"/>
              </a:spcBef>
              <a:spcAft>
                <a:spcPts val="0"/>
              </a:spcAft>
              <a:buClr>
                <a:schemeClr val="dk1"/>
              </a:buClr>
              <a:buSzPts val="1500"/>
              <a:buFont typeface="Roboto"/>
              <a:buChar char="●"/>
            </a:pPr>
            <a:r>
              <a:rPr lang="id" sz="1500">
                <a:solidFill>
                  <a:schemeClr val="dk1"/>
                </a:solidFill>
                <a:latin typeface="Roboto"/>
                <a:ea typeface="Roboto"/>
                <a:cs typeface="Roboto"/>
                <a:sym typeface="Roboto"/>
              </a:rPr>
              <a:t>Menghitung berapa besar hak istimewa/diskonto</a:t>
            </a:r>
            <a:endParaRPr sz="1500">
              <a:solidFill>
                <a:schemeClr val="dk1"/>
              </a:solidFill>
              <a:latin typeface="Roboto"/>
              <a:ea typeface="Roboto"/>
              <a:cs typeface="Roboto"/>
              <a:sym typeface="Roboto"/>
            </a:endParaRPr>
          </a:p>
          <a:p>
            <a:pPr marL="179999" lvl="0" indent="-190500" algn="l" rtl="0">
              <a:lnSpc>
                <a:spcPct val="115000"/>
              </a:lnSpc>
              <a:spcBef>
                <a:spcPts val="0"/>
              </a:spcBef>
              <a:spcAft>
                <a:spcPts val="0"/>
              </a:spcAft>
              <a:buClr>
                <a:schemeClr val="dk1"/>
              </a:buClr>
              <a:buSzPts val="1500"/>
              <a:buFont typeface="Roboto"/>
              <a:buChar char="●"/>
            </a:pPr>
            <a:r>
              <a:rPr lang="id" sz="1500">
                <a:solidFill>
                  <a:schemeClr val="dk1"/>
                </a:solidFill>
                <a:latin typeface="Roboto"/>
                <a:ea typeface="Roboto"/>
                <a:cs typeface="Roboto"/>
                <a:sym typeface="Roboto"/>
              </a:rPr>
              <a:t>Membuat  jurnal pada saat penerbitan</a:t>
            </a:r>
            <a:endParaRPr sz="1500">
              <a:solidFill>
                <a:schemeClr val="dk1"/>
              </a:solidFill>
              <a:latin typeface="Roboto"/>
              <a:ea typeface="Roboto"/>
              <a:cs typeface="Roboto"/>
              <a:sym typeface="Roboto"/>
            </a:endParaRPr>
          </a:p>
        </p:txBody>
      </p:sp>
      <p:pic>
        <p:nvPicPr>
          <p:cNvPr id="179" name="Google Shape;179;p19"/>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23809866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5EE94B-006A-DB98-43E1-3DF0D12C9A46}"/>
              </a:ext>
            </a:extLst>
          </p:cNvPr>
          <p:cNvPicPr>
            <a:picLocks noChangeAspect="1"/>
          </p:cNvPicPr>
          <p:nvPr/>
        </p:nvPicPr>
        <p:blipFill>
          <a:blip r:embed="rId2"/>
          <a:srcRect b="41574"/>
          <a:stretch/>
        </p:blipFill>
        <p:spPr>
          <a:xfrm>
            <a:off x="123204" y="1150502"/>
            <a:ext cx="8897592" cy="2437825"/>
          </a:xfrm>
          <a:prstGeom prst="rect">
            <a:avLst/>
          </a:prstGeom>
        </p:spPr>
      </p:pic>
      <p:sp>
        <p:nvSpPr>
          <p:cNvPr id="6" name="TextBox 5">
            <a:extLst>
              <a:ext uri="{FF2B5EF4-FFF2-40B4-BE49-F238E27FC236}">
                <a16:creationId xmlns:a16="http://schemas.microsoft.com/office/drawing/2014/main" id="{268B49B6-C428-E9C5-509D-9CC021CCB4BE}"/>
              </a:ext>
            </a:extLst>
          </p:cNvPr>
          <p:cNvSpPr txBox="1"/>
          <p:nvPr/>
        </p:nvSpPr>
        <p:spPr>
          <a:xfrm>
            <a:off x="2888672" y="90629"/>
            <a:ext cx="3108543" cy="646331"/>
          </a:xfrm>
          <a:prstGeom prst="rect">
            <a:avLst/>
          </a:prstGeom>
          <a:noFill/>
        </p:spPr>
        <p:txBody>
          <a:bodyPr wrap="none" rtlCol="0">
            <a:spAutoFit/>
          </a:bodyPr>
          <a:lstStyle/>
          <a:p>
            <a:r>
              <a:rPr lang="en-US" sz="3600" b="1" dirty="0" err="1">
                <a:solidFill>
                  <a:schemeClr val="accent5"/>
                </a:solidFill>
              </a:rPr>
              <a:t>Penyelesaian</a:t>
            </a:r>
            <a:endParaRPr lang="en-ID" sz="3600" b="1" dirty="0">
              <a:solidFill>
                <a:schemeClr val="accent5"/>
              </a:solidFill>
            </a:endParaRPr>
          </a:p>
        </p:txBody>
      </p:sp>
    </p:spTree>
    <p:extLst>
      <p:ext uri="{BB962C8B-B14F-4D97-AF65-F5344CB8AC3E}">
        <p14:creationId xmlns:p14="http://schemas.microsoft.com/office/powerpoint/2010/main" val="32574769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a:solidFill>
                  <a:srgbClr val="FFFFFF"/>
                </a:solidFill>
                <a:latin typeface="Open Sans"/>
                <a:ea typeface="Open Sans"/>
                <a:cs typeface="Open Sans"/>
                <a:sym typeface="Open Sans"/>
              </a:rPr>
              <a:t>Case Study</a:t>
            </a:r>
            <a:r>
              <a:rPr lang="id" sz="2000" b="1" i="0" u="none" strike="noStrike" cap="none">
                <a:solidFill>
                  <a:srgbClr val="FFFFFF"/>
                </a:solidFill>
                <a:latin typeface="Open Sans"/>
                <a:ea typeface="Open Sans"/>
                <a:cs typeface="Open Sans"/>
                <a:sym typeface="Open Sans"/>
              </a:rPr>
              <a:t>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a:t>
            </a:r>
            <a:r>
              <a:rPr lang="en-US" sz="2000" b="0" i="0" u="none" strike="noStrike" cap="none">
                <a:solidFill>
                  <a:srgbClr val="FFFFFF"/>
                </a:solidFill>
                <a:latin typeface="Open Sans"/>
                <a:ea typeface="Open Sans"/>
                <a:cs typeface="Open Sans"/>
                <a:sym typeface="Open Sans"/>
              </a:rPr>
              <a:t>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3" name="Google Shape;63;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
        <p:nvSpPr>
          <p:cNvPr id="64" name="Google Shape;64;p14"/>
          <p:cNvSpPr txBox="1"/>
          <p:nvPr/>
        </p:nvSpPr>
        <p:spPr>
          <a:xfrm>
            <a:off x="3702150" y="1575500"/>
            <a:ext cx="544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3000">
                <a:solidFill>
                  <a:srgbClr val="FFFFFF"/>
                </a:solidFill>
                <a:latin typeface="Roboto Black"/>
                <a:ea typeface="Roboto Black"/>
                <a:cs typeface="Roboto Black"/>
                <a:sym typeface="Roboto Black"/>
              </a:rPr>
              <a:t>Aktiva Tetap (Pertukaran Aktiva, Pengeluaran untuk Penggunaan Aktiva, Disposal)</a:t>
            </a:r>
            <a:endParaRPr sz="3000" b="0" i="0" u="none" strike="noStrike" cap="none">
              <a:solidFill>
                <a:srgbClr val="FFFFFF"/>
              </a:solidFill>
              <a:latin typeface="Roboto Black"/>
              <a:ea typeface="Roboto Black"/>
              <a:cs typeface="Roboto Black"/>
              <a:sym typeface="Roboto Black"/>
            </a:endParaRPr>
          </a:p>
        </p:txBody>
      </p:sp>
    </p:spTree>
    <p:extLst>
      <p:ext uri="{BB962C8B-B14F-4D97-AF65-F5344CB8AC3E}">
        <p14:creationId xmlns:p14="http://schemas.microsoft.com/office/powerpoint/2010/main" val="3633863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grpSp>
        <p:nvGrpSpPr>
          <p:cNvPr id="188" name="Google Shape;188;p20"/>
          <p:cNvGrpSpPr/>
          <p:nvPr/>
        </p:nvGrpSpPr>
        <p:grpSpPr>
          <a:xfrm>
            <a:off x="3854590" y="4740703"/>
            <a:ext cx="1434817" cy="389011"/>
            <a:chOff x="3248325" y="4588800"/>
            <a:chExt cx="2045939" cy="554700"/>
          </a:xfrm>
        </p:grpSpPr>
        <p:sp>
          <p:nvSpPr>
            <p:cNvPr id="189" name="Google Shape;189;p2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2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2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2" name="Google Shape;192;p20"/>
          <p:cNvGrpSpPr/>
          <p:nvPr/>
        </p:nvGrpSpPr>
        <p:grpSpPr>
          <a:xfrm>
            <a:off x="8325085" y="65154"/>
            <a:ext cx="763768" cy="752531"/>
            <a:chOff x="695950" y="3458000"/>
            <a:chExt cx="966550" cy="952450"/>
          </a:xfrm>
        </p:grpSpPr>
        <p:sp>
          <p:nvSpPr>
            <p:cNvPr id="193" name="Google Shape;193;p2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2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2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2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2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2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2" name="Google Shape;202;p2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03" name="Google Shape;203;p20"/>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204" name="Google Shape;204;p20"/>
          <p:cNvSpPr/>
          <p:nvPr/>
        </p:nvSpPr>
        <p:spPr>
          <a:xfrm>
            <a:off x="287034" y="1152525"/>
            <a:ext cx="11007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5" name="Google Shape;205;p20"/>
          <p:cNvSpPr/>
          <p:nvPr/>
        </p:nvSpPr>
        <p:spPr>
          <a:xfrm>
            <a:off x="3736975" y="1090613"/>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206" name="Google Shape;206;p20"/>
          <p:cNvGraphicFramePr/>
          <p:nvPr>
            <p:extLst>
              <p:ext uri="{D42A27DB-BD31-4B8C-83A1-F6EECF244321}">
                <p14:modId xmlns:p14="http://schemas.microsoft.com/office/powerpoint/2010/main" val="3210247825"/>
              </p:ext>
            </p:extLst>
          </p:nvPr>
        </p:nvGraphicFramePr>
        <p:xfrm>
          <a:off x="375608" y="1090635"/>
          <a:ext cx="6599250" cy="269150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329175">
                <a:tc gridSpan="7">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Nama : Persediaan</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104</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32917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32917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387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291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1</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Saldo</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rPr>
                        <a:t>3.000.000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329175">
                <a:tc>
                  <a:txBody>
                    <a:bodyPr/>
                    <a:lstStyle/>
                    <a:p>
                      <a:pPr marL="0" marR="0" lvl="0" indent="0" algn="ct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3</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u="none" strike="noStrike" cap="none" dirty="0">
                          <a:highlight>
                            <a:srgbClr val="F3F3F3"/>
                          </a:highlight>
                          <a:latin typeface="Roboto"/>
                          <a:ea typeface="Roboto"/>
                          <a:cs typeface="Roboto"/>
                          <a:sym typeface="Roboto"/>
                        </a:rPr>
                        <a:t>Pembelian</a:t>
                      </a: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2.000.000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endParaRPr sz="1100" dirty="0">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id-ID" sz="1100" dirty="0">
                          <a:latin typeface="Roboto" panose="02000000000000000000" pitchFamily="2" charset="0"/>
                          <a:ea typeface="Roboto" panose="02000000000000000000" pitchFamily="2" charset="0"/>
                          <a:cs typeface="Roboto" panose="02000000000000000000" pitchFamily="2" charset="0"/>
                        </a:rPr>
                        <a:t>5</a:t>
                      </a:r>
                      <a:r>
                        <a:rPr lang="en-US" sz="1100" dirty="0">
                          <a:latin typeface="Roboto" panose="02000000000000000000" pitchFamily="2" charset="0"/>
                          <a:ea typeface="Roboto" panose="02000000000000000000" pitchFamily="2" charset="0"/>
                          <a:cs typeface="Roboto" panose="02000000000000000000" pitchFamily="2" charset="0"/>
                        </a:rPr>
                        <a:t>.000.000</a:t>
                      </a:r>
                      <a:endParaRPr sz="1100" dirty="0">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r h="329175">
                <a:tc>
                  <a:txBody>
                    <a:bodyPr/>
                    <a:lstStyle/>
                    <a:p>
                      <a:pPr marL="0" marR="0" lvl="0" indent="0" algn="ct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10</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Pembelian</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5.000.000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1</a:t>
                      </a:r>
                      <a:r>
                        <a:rPr lang="id-ID"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0</a:t>
                      </a: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r h="329175">
                <a:tc>
                  <a:txBody>
                    <a:bodyPr/>
                    <a:lstStyle/>
                    <a:p>
                      <a:pPr marL="0" marR="0" lvl="0" indent="0" algn="ct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15</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Penjualan</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2.000.000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id-ID"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8</a:t>
                      </a: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7"/>
                  </a:ext>
                </a:extLst>
              </a:tr>
            </a:tbl>
          </a:graphicData>
        </a:graphic>
      </p:graphicFrame>
      <p:sp>
        <p:nvSpPr>
          <p:cNvPr id="207" name="Google Shape;207;p20"/>
          <p:cNvSpPr/>
          <p:nvPr/>
        </p:nvSpPr>
        <p:spPr>
          <a:xfrm>
            <a:off x="2276475" y="1320800"/>
            <a:ext cx="7524900" cy="216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8" name="Google Shape;208;p20"/>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Buku Besar</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87910369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Pertukaran Aktiva Tetap Tidak Sejenis</a:t>
            </a:r>
            <a:endParaRPr sz="3600" b="1" dirty="0">
              <a:solidFill>
                <a:srgbClr val="17919B"/>
              </a:solidFill>
              <a:latin typeface="Roboto"/>
              <a:ea typeface="Roboto"/>
              <a:cs typeface="Roboto"/>
              <a:sym typeface="Roboto"/>
            </a:endParaRPr>
          </a:p>
        </p:txBody>
      </p:sp>
      <p:pic>
        <p:nvPicPr>
          <p:cNvPr id="86" name="Google Shape;86;p15"/>
          <p:cNvPicPr preferRelativeResize="0"/>
          <p:nvPr/>
        </p:nvPicPr>
        <p:blipFill>
          <a:blip r:embed="rId4">
            <a:alphaModFix/>
          </a:blip>
          <a:stretch>
            <a:fillRect/>
          </a:stretch>
        </p:blipFill>
        <p:spPr>
          <a:xfrm>
            <a:off x="396825" y="1548053"/>
            <a:ext cx="2839750" cy="2839750"/>
          </a:xfrm>
          <a:prstGeom prst="rect">
            <a:avLst/>
          </a:prstGeom>
          <a:noFill/>
          <a:ln>
            <a:noFill/>
          </a:ln>
        </p:spPr>
      </p:pic>
      <p:sp>
        <p:nvSpPr>
          <p:cNvPr id="87" name="Google Shape;87;p15"/>
          <p:cNvSpPr txBox="1"/>
          <p:nvPr/>
        </p:nvSpPr>
        <p:spPr>
          <a:xfrm>
            <a:off x="3441975" y="1111688"/>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300" dirty="0">
                <a:solidFill>
                  <a:schemeClr val="dk1"/>
                </a:solidFill>
                <a:latin typeface="Roboto"/>
                <a:ea typeface="Roboto"/>
                <a:cs typeface="Roboto"/>
                <a:sym typeface="Roboto"/>
              </a:rPr>
              <a:t>PT ABF menukarkan sejumlah mobil bekasnya ditambah kas untuk memperoleh sebidang tanah kosong sebagai tempat pabrik barunya dimasa mendatang. Mobil mempunyai nilai buku gabungan Rp 64.000.000 yang terdiri dari harga perolehan mobil Rp 100.000.000 dan akumulasi penyusutan truk Rp 36.000.000.</a:t>
            </a:r>
            <a:endParaRPr sz="1300" dirty="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300" dirty="0">
                <a:solidFill>
                  <a:schemeClr val="dk1"/>
                </a:solidFill>
                <a:latin typeface="Roboto"/>
                <a:ea typeface="Roboto"/>
                <a:cs typeface="Roboto"/>
                <a:sym typeface="Roboto"/>
              </a:rPr>
              <a:t>Berdasarkan pihak yang ahli dalam mobil bekas menyatakan bahwa nilai wajar (harga pasar) mobil tersebut sebesar Rp 50.000.000 Selain mobil, PT ABF juga harus menyerahkan sejumlah kas senilai Rp 25.000.000 tunai untuk memperoleh tanah tersebut.</a:t>
            </a:r>
            <a:endParaRPr sz="1300" dirty="0">
              <a:solidFill>
                <a:schemeClr val="dk1"/>
              </a:solidFill>
              <a:latin typeface="Roboto"/>
              <a:ea typeface="Roboto"/>
              <a:cs typeface="Roboto"/>
              <a:sym typeface="Roboto"/>
            </a:endParaRPr>
          </a:p>
          <a:p>
            <a:pPr marL="179999" lvl="0" indent="-177800" algn="l" rtl="0">
              <a:lnSpc>
                <a:spcPct val="115000"/>
              </a:lnSpc>
              <a:spcBef>
                <a:spcPts val="1000"/>
              </a:spcBef>
              <a:spcAft>
                <a:spcPts val="0"/>
              </a:spcAft>
              <a:buClr>
                <a:schemeClr val="dk1"/>
              </a:buClr>
              <a:buSzPts val="1300"/>
              <a:buFont typeface="Roboto"/>
              <a:buChar char="●"/>
            </a:pPr>
            <a:r>
              <a:rPr lang="id" sz="1300" dirty="0">
                <a:solidFill>
                  <a:schemeClr val="dk1"/>
                </a:solidFill>
                <a:latin typeface="Roboto"/>
                <a:ea typeface="Roboto"/>
                <a:cs typeface="Roboto"/>
                <a:sym typeface="Roboto"/>
              </a:rPr>
              <a:t>Hitung berapa besar harga perolehan tanah</a:t>
            </a:r>
            <a:endParaRPr sz="1300" dirty="0">
              <a:solidFill>
                <a:schemeClr val="dk1"/>
              </a:solidFill>
              <a:latin typeface="Roboto"/>
              <a:ea typeface="Roboto"/>
              <a:cs typeface="Roboto"/>
              <a:sym typeface="Roboto"/>
            </a:endParaRPr>
          </a:p>
          <a:p>
            <a:pPr marL="179999" lvl="0" indent="-177800" algn="l" rtl="0">
              <a:lnSpc>
                <a:spcPct val="115000"/>
              </a:lnSpc>
              <a:spcBef>
                <a:spcPts val="0"/>
              </a:spcBef>
              <a:spcAft>
                <a:spcPts val="0"/>
              </a:spcAft>
              <a:buClr>
                <a:schemeClr val="dk1"/>
              </a:buClr>
              <a:buSzPts val="1300"/>
              <a:buFont typeface="Roboto"/>
              <a:buChar char="●"/>
            </a:pPr>
            <a:r>
              <a:rPr lang="id" sz="1300" dirty="0">
                <a:solidFill>
                  <a:schemeClr val="dk1"/>
                </a:solidFill>
                <a:latin typeface="Roboto"/>
                <a:ea typeface="Roboto"/>
                <a:cs typeface="Roboto"/>
                <a:sym typeface="Roboto"/>
              </a:rPr>
              <a:t>Hitung berapa besar keuntungan/kerugian yang akan dialami oleh PT ABF dalam transaksi pertukaran tersebut</a:t>
            </a:r>
            <a:endParaRPr sz="1300" dirty="0">
              <a:solidFill>
                <a:schemeClr val="dk1"/>
              </a:solidFill>
              <a:latin typeface="Roboto"/>
              <a:ea typeface="Roboto"/>
              <a:cs typeface="Roboto"/>
              <a:sym typeface="Roboto"/>
            </a:endParaRPr>
          </a:p>
          <a:p>
            <a:pPr marL="179999" lvl="0" indent="-177800" algn="l" rtl="0">
              <a:lnSpc>
                <a:spcPct val="115000"/>
              </a:lnSpc>
              <a:spcBef>
                <a:spcPts val="0"/>
              </a:spcBef>
              <a:spcAft>
                <a:spcPts val="0"/>
              </a:spcAft>
              <a:buClr>
                <a:schemeClr val="dk1"/>
              </a:buClr>
              <a:buSzPts val="1300"/>
              <a:buFont typeface="Roboto"/>
              <a:buChar char="●"/>
            </a:pPr>
            <a:r>
              <a:rPr lang="id" sz="1300" dirty="0">
                <a:solidFill>
                  <a:schemeClr val="dk1"/>
                </a:solidFill>
                <a:latin typeface="Roboto"/>
                <a:ea typeface="Roboto"/>
                <a:cs typeface="Roboto"/>
                <a:sym typeface="Roboto"/>
              </a:rPr>
              <a:t>Buat jurnal pertukaran tersebut.</a:t>
            </a:r>
            <a:endParaRPr sz="1300" dirty="0">
              <a:solidFill>
                <a:schemeClr val="dk1"/>
              </a:solidFill>
              <a:latin typeface="Roboto"/>
              <a:ea typeface="Roboto"/>
              <a:cs typeface="Roboto"/>
              <a:sym typeface="Roboto"/>
            </a:endParaRPr>
          </a:p>
        </p:txBody>
      </p:sp>
    </p:spTree>
    <p:extLst>
      <p:ext uri="{BB962C8B-B14F-4D97-AF65-F5344CB8AC3E}">
        <p14:creationId xmlns:p14="http://schemas.microsoft.com/office/powerpoint/2010/main" val="122915973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949D6-036A-9131-66A7-776D83C12BF8}"/>
              </a:ext>
            </a:extLst>
          </p:cNvPr>
          <p:cNvSpPr>
            <a:spLocks noGrp="1"/>
          </p:cNvSpPr>
          <p:nvPr>
            <p:ph type="title"/>
          </p:nvPr>
        </p:nvSpPr>
        <p:spPr>
          <a:xfrm>
            <a:off x="438150" y="1169957"/>
            <a:ext cx="8267700" cy="3298133"/>
          </a:xfrm>
        </p:spPr>
        <p:txBody>
          <a:bodyPr/>
          <a:lstStyle/>
          <a:p>
            <a:r>
              <a:rPr lang="en-US" sz="1200" dirty="0"/>
              <a:t>n</a:t>
            </a:r>
            <a:endParaRPr lang="en-ID" sz="1200" dirty="0"/>
          </a:p>
        </p:txBody>
      </p:sp>
      <p:sp>
        <p:nvSpPr>
          <p:cNvPr id="4" name="TextBox 3">
            <a:extLst>
              <a:ext uri="{FF2B5EF4-FFF2-40B4-BE49-F238E27FC236}">
                <a16:creationId xmlns:a16="http://schemas.microsoft.com/office/drawing/2014/main" id="{AA61E41E-8DC3-989D-0600-92105423BCCA}"/>
              </a:ext>
            </a:extLst>
          </p:cNvPr>
          <p:cNvSpPr txBox="1"/>
          <p:nvPr/>
        </p:nvSpPr>
        <p:spPr>
          <a:xfrm>
            <a:off x="1184563" y="879768"/>
            <a:ext cx="5952270" cy="3416320"/>
          </a:xfrm>
          <a:prstGeom prst="rect">
            <a:avLst/>
          </a:prstGeom>
          <a:noFill/>
        </p:spPr>
        <p:txBody>
          <a:bodyPr wrap="none" rtlCol="0">
            <a:spAutoFit/>
          </a:bodyPr>
          <a:lstStyle/>
          <a:p>
            <a:pPr>
              <a:lnSpc>
                <a:spcPct val="150000"/>
              </a:lnSpc>
            </a:pPr>
            <a:r>
              <a:rPr lang="en-US" sz="1200" b="1" dirty="0" err="1"/>
              <a:t>Menghitung</a:t>
            </a:r>
            <a:r>
              <a:rPr lang="en-US" sz="1200" b="1" dirty="0"/>
              <a:t> </a:t>
            </a:r>
            <a:r>
              <a:rPr lang="en-US" sz="1200" b="1" dirty="0" err="1"/>
              <a:t>besanya</a:t>
            </a:r>
            <a:r>
              <a:rPr lang="en-US" sz="1200" b="1" dirty="0"/>
              <a:t> </a:t>
            </a:r>
            <a:r>
              <a:rPr lang="en-US" sz="1200" b="1" dirty="0" err="1"/>
              <a:t>harga</a:t>
            </a:r>
            <a:r>
              <a:rPr lang="en-US" sz="1200" b="1" dirty="0"/>
              <a:t> </a:t>
            </a:r>
            <a:r>
              <a:rPr lang="en-US" sz="1200" b="1" dirty="0" err="1"/>
              <a:t>perolehan</a:t>
            </a:r>
            <a:r>
              <a:rPr lang="en-US" sz="1200" b="1" dirty="0"/>
              <a:t> Tanah :</a:t>
            </a:r>
          </a:p>
          <a:p>
            <a:pPr>
              <a:lnSpc>
                <a:spcPct val="150000"/>
              </a:lnSpc>
            </a:pPr>
            <a:r>
              <a:rPr lang="en-US" sz="1200" dirty="0"/>
              <a:t>Harga </a:t>
            </a:r>
            <a:r>
              <a:rPr lang="en-US" sz="1200" dirty="0" err="1"/>
              <a:t>Perolehan</a:t>
            </a:r>
            <a:r>
              <a:rPr lang="en-US" sz="1200" dirty="0"/>
              <a:t> Tanah 	= Harga pasar </a:t>
            </a:r>
            <a:r>
              <a:rPr lang="en-US" sz="1200" dirty="0" err="1"/>
              <a:t>aktiva</a:t>
            </a:r>
            <a:r>
              <a:rPr lang="en-US" sz="1200" dirty="0"/>
              <a:t> yang </a:t>
            </a:r>
            <a:r>
              <a:rPr lang="en-US" sz="1200" dirty="0" err="1"/>
              <a:t>diberikan</a:t>
            </a:r>
            <a:r>
              <a:rPr lang="en-US" sz="1200" dirty="0"/>
              <a:t> + kas yang </a:t>
            </a:r>
            <a:r>
              <a:rPr lang="en-US" sz="1200" dirty="0" err="1"/>
              <a:t>diberikan</a:t>
            </a:r>
            <a:endParaRPr lang="en-US" sz="1200" dirty="0"/>
          </a:p>
          <a:p>
            <a:pPr>
              <a:lnSpc>
                <a:spcPct val="150000"/>
              </a:lnSpc>
            </a:pPr>
            <a:r>
              <a:rPr lang="en-US" sz="1200" dirty="0"/>
              <a:t>			= Rp 50.0000.000 + </a:t>
            </a:r>
            <a:r>
              <a:rPr lang="id" sz="1200" dirty="0">
                <a:solidFill>
                  <a:schemeClr val="dk1"/>
                </a:solidFill>
                <a:latin typeface="Roboto"/>
                <a:ea typeface="Roboto"/>
                <a:cs typeface="Roboto"/>
                <a:sym typeface="Roboto"/>
              </a:rPr>
              <a:t>25.000.000 </a:t>
            </a:r>
            <a:endParaRPr lang="en-US" sz="1200" dirty="0">
              <a:solidFill>
                <a:schemeClr val="dk1"/>
              </a:solidFill>
              <a:latin typeface="Roboto"/>
              <a:ea typeface="Roboto"/>
              <a:cs typeface="Roboto"/>
              <a:sym typeface="Roboto"/>
            </a:endParaRPr>
          </a:p>
          <a:p>
            <a:pPr>
              <a:lnSpc>
                <a:spcPct val="150000"/>
              </a:lnSpc>
            </a:pPr>
            <a:r>
              <a:rPr lang="en-US" sz="1200" dirty="0"/>
              <a:t>			= Rp 75.000.000</a:t>
            </a:r>
          </a:p>
          <a:p>
            <a:pPr>
              <a:lnSpc>
                <a:spcPct val="150000"/>
              </a:lnSpc>
            </a:pPr>
            <a:r>
              <a:rPr lang="en-US" sz="1200" b="1" dirty="0" err="1"/>
              <a:t>Keuntungan</a:t>
            </a:r>
            <a:r>
              <a:rPr lang="en-US" sz="1200" b="1" dirty="0"/>
              <a:t> </a:t>
            </a:r>
            <a:r>
              <a:rPr lang="en-US" sz="1200" b="1" dirty="0" err="1"/>
              <a:t>Atau</a:t>
            </a:r>
            <a:r>
              <a:rPr lang="en-US" sz="1200" b="1" dirty="0"/>
              <a:t> </a:t>
            </a:r>
            <a:r>
              <a:rPr lang="en-US" sz="1200" b="1" dirty="0" err="1"/>
              <a:t>Kerugian</a:t>
            </a:r>
            <a:r>
              <a:rPr lang="en-US" sz="1200" b="1" dirty="0"/>
              <a:t> :</a:t>
            </a:r>
          </a:p>
          <a:p>
            <a:pPr>
              <a:lnSpc>
                <a:spcPct val="150000"/>
              </a:lnSpc>
            </a:pPr>
            <a:r>
              <a:rPr lang="en-US" sz="1200" dirty="0"/>
              <a:t>Nilai Pasar Mobil 				</a:t>
            </a:r>
            <a:r>
              <a:rPr lang="id" sz="1200" dirty="0">
                <a:solidFill>
                  <a:schemeClr val="dk1"/>
                </a:solidFill>
                <a:latin typeface="Roboto"/>
                <a:ea typeface="Roboto"/>
                <a:cs typeface="Roboto"/>
                <a:sym typeface="Roboto"/>
              </a:rPr>
              <a:t> Rp 50.000.000 </a:t>
            </a:r>
            <a:endParaRPr lang="en-US" sz="1200" dirty="0">
              <a:solidFill>
                <a:schemeClr val="dk1"/>
              </a:solidFill>
              <a:latin typeface="Roboto"/>
              <a:ea typeface="Roboto"/>
              <a:cs typeface="Roboto"/>
              <a:sym typeface="Roboto"/>
            </a:endParaRPr>
          </a:p>
          <a:p>
            <a:pPr>
              <a:lnSpc>
                <a:spcPct val="150000"/>
              </a:lnSpc>
            </a:pPr>
            <a:r>
              <a:rPr lang="en-US" sz="1200" dirty="0">
                <a:solidFill>
                  <a:schemeClr val="dk1"/>
                </a:solidFill>
                <a:latin typeface="Roboto"/>
                <a:ea typeface="Roboto"/>
                <a:cs typeface="Roboto"/>
                <a:sym typeface="Roboto"/>
              </a:rPr>
              <a:t>Nilai </a:t>
            </a:r>
            <a:r>
              <a:rPr lang="en-US" sz="1200" dirty="0" err="1">
                <a:solidFill>
                  <a:schemeClr val="dk1"/>
                </a:solidFill>
                <a:latin typeface="Roboto"/>
                <a:ea typeface="Roboto"/>
                <a:cs typeface="Roboto"/>
                <a:sym typeface="Roboto"/>
              </a:rPr>
              <a:t>Buku</a:t>
            </a:r>
            <a:r>
              <a:rPr lang="en-US" sz="1200" dirty="0">
                <a:solidFill>
                  <a:schemeClr val="dk1"/>
                </a:solidFill>
                <a:latin typeface="Roboto"/>
                <a:ea typeface="Roboto"/>
                <a:cs typeface="Roboto"/>
                <a:sym typeface="Roboto"/>
              </a:rPr>
              <a:t> Mobil 		Rp 100.000.000</a:t>
            </a:r>
          </a:p>
          <a:p>
            <a:pPr>
              <a:lnSpc>
                <a:spcPct val="150000"/>
              </a:lnSpc>
            </a:pPr>
            <a:r>
              <a:rPr lang="en-US" sz="1200" dirty="0" err="1">
                <a:solidFill>
                  <a:schemeClr val="dk1"/>
                </a:solidFill>
                <a:latin typeface="Roboto"/>
                <a:ea typeface="Roboto"/>
                <a:cs typeface="Roboto"/>
                <a:sym typeface="Roboto"/>
              </a:rPr>
              <a:t>Akumulasi</a:t>
            </a:r>
            <a:r>
              <a:rPr lang="en-US" sz="1200" dirty="0">
                <a:solidFill>
                  <a:schemeClr val="dk1"/>
                </a:solidFill>
                <a:latin typeface="Roboto"/>
                <a:ea typeface="Roboto"/>
                <a:cs typeface="Roboto"/>
                <a:sym typeface="Roboto"/>
              </a:rPr>
              <a:t> </a:t>
            </a:r>
            <a:r>
              <a:rPr lang="en-US" sz="1200" dirty="0" err="1">
                <a:solidFill>
                  <a:schemeClr val="dk1"/>
                </a:solidFill>
                <a:latin typeface="Roboto"/>
                <a:ea typeface="Roboto"/>
                <a:cs typeface="Roboto"/>
                <a:sym typeface="Roboto"/>
              </a:rPr>
              <a:t>Penyusutan</a:t>
            </a:r>
            <a:r>
              <a:rPr lang="en-US" sz="1200" dirty="0">
                <a:solidFill>
                  <a:schemeClr val="dk1"/>
                </a:solidFill>
                <a:latin typeface="Roboto"/>
                <a:ea typeface="Roboto"/>
                <a:cs typeface="Roboto"/>
                <a:sym typeface="Roboto"/>
              </a:rPr>
              <a:t>		 (Rp 36.000.000)</a:t>
            </a:r>
          </a:p>
          <a:p>
            <a:pPr>
              <a:lnSpc>
                <a:spcPct val="150000"/>
              </a:lnSpc>
            </a:pPr>
            <a:r>
              <a:rPr lang="en-US" sz="1200" dirty="0"/>
              <a:t>Nilai </a:t>
            </a:r>
            <a:r>
              <a:rPr lang="en-US" sz="1200" dirty="0" err="1"/>
              <a:t>Buku</a:t>
            </a:r>
            <a:r>
              <a:rPr lang="en-US" sz="1200" dirty="0"/>
              <a:t> Mobil				 (Rp 64.000.000)</a:t>
            </a:r>
          </a:p>
          <a:p>
            <a:pPr>
              <a:lnSpc>
                <a:spcPct val="150000"/>
              </a:lnSpc>
            </a:pPr>
            <a:r>
              <a:rPr lang="en-US" sz="1200" dirty="0" err="1"/>
              <a:t>Kerugian</a:t>
            </a:r>
            <a:r>
              <a:rPr lang="en-US" sz="1200" dirty="0"/>
              <a:t> </a:t>
            </a:r>
            <a:r>
              <a:rPr lang="en-US" sz="1200" dirty="0" err="1"/>
              <a:t>pertukaran</a:t>
            </a:r>
            <a:r>
              <a:rPr lang="en-US" sz="1200" dirty="0"/>
              <a:t> </a:t>
            </a:r>
            <a:r>
              <a:rPr lang="en-US" sz="1200" dirty="0" err="1"/>
              <a:t>mobil</a:t>
            </a:r>
            <a:r>
              <a:rPr lang="en-US" sz="1200" dirty="0"/>
              <a:t> </a:t>
            </a:r>
            <a:r>
              <a:rPr lang="en-US" sz="1200" dirty="0" err="1"/>
              <a:t>bekas</a:t>
            </a:r>
            <a:r>
              <a:rPr lang="en-US" sz="1200" dirty="0"/>
              <a:t>			  Rp 14.000.000</a:t>
            </a:r>
          </a:p>
          <a:p>
            <a:endParaRPr lang="en-US" sz="1200" dirty="0"/>
          </a:p>
          <a:p>
            <a:endParaRPr lang="en-US" sz="1200" dirty="0"/>
          </a:p>
          <a:p>
            <a:endParaRPr lang="en-ID" sz="1200" dirty="0"/>
          </a:p>
        </p:txBody>
      </p:sp>
      <p:sp>
        <p:nvSpPr>
          <p:cNvPr id="5" name="TextBox 4">
            <a:extLst>
              <a:ext uri="{FF2B5EF4-FFF2-40B4-BE49-F238E27FC236}">
                <a16:creationId xmlns:a16="http://schemas.microsoft.com/office/drawing/2014/main" id="{5092D306-C185-4561-CA99-B8F371E6EF8D}"/>
              </a:ext>
            </a:extLst>
          </p:cNvPr>
          <p:cNvSpPr txBox="1"/>
          <p:nvPr/>
        </p:nvSpPr>
        <p:spPr>
          <a:xfrm>
            <a:off x="198330" y="128440"/>
            <a:ext cx="6211957" cy="646331"/>
          </a:xfrm>
          <a:prstGeom prst="rect">
            <a:avLst/>
          </a:prstGeom>
          <a:noFill/>
        </p:spPr>
        <p:txBody>
          <a:bodyPr wrap="none" rtlCol="0">
            <a:spAutoFit/>
          </a:bodyPr>
          <a:lstStyle/>
          <a:p>
            <a:r>
              <a:rPr lang="en-US" sz="3600" b="1" dirty="0" err="1">
                <a:solidFill>
                  <a:schemeClr val="accent5"/>
                </a:solidFill>
              </a:rPr>
              <a:t>Kerugian</a:t>
            </a:r>
            <a:r>
              <a:rPr lang="en-US" sz="3600" b="1" dirty="0">
                <a:solidFill>
                  <a:schemeClr val="accent5"/>
                </a:solidFill>
              </a:rPr>
              <a:t> </a:t>
            </a:r>
            <a:r>
              <a:rPr lang="en-US" sz="3600" b="1" dirty="0" err="1">
                <a:solidFill>
                  <a:schemeClr val="accent5"/>
                </a:solidFill>
              </a:rPr>
              <a:t>Pertukaran</a:t>
            </a:r>
            <a:r>
              <a:rPr lang="en-US" sz="3600" b="1" dirty="0">
                <a:solidFill>
                  <a:schemeClr val="accent5"/>
                </a:solidFill>
              </a:rPr>
              <a:t> Tanah</a:t>
            </a:r>
            <a:endParaRPr lang="en-ID" sz="3600" b="1" dirty="0">
              <a:solidFill>
                <a:schemeClr val="accent5"/>
              </a:solidFill>
            </a:endParaRPr>
          </a:p>
        </p:txBody>
      </p:sp>
    </p:spTree>
    <p:extLst>
      <p:ext uri="{BB962C8B-B14F-4D97-AF65-F5344CB8AC3E}">
        <p14:creationId xmlns:p14="http://schemas.microsoft.com/office/powerpoint/2010/main" val="645497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48EDC77B-5E06-27E1-43C6-6D44113A721F}"/>
              </a:ext>
            </a:extLst>
          </p:cNvPr>
          <p:cNvGraphicFramePr>
            <a:graphicFrameLocks noGrp="1"/>
          </p:cNvGraphicFramePr>
          <p:nvPr/>
        </p:nvGraphicFramePr>
        <p:xfrm>
          <a:off x="1115291" y="1011382"/>
          <a:ext cx="6754090" cy="3241962"/>
        </p:xfrm>
        <a:graphic>
          <a:graphicData uri="http://schemas.openxmlformats.org/drawingml/2006/table">
            <a:tbl>
              <a:tblPr firstRow="1" bandRow="1">
                <a:tableStyleId>{7DF18680-E054-41AD-8BC1-D1AEF772440D}</a:tableStyleId>
              </a:tblPr>
              <a:tblGrid>
                <a:gridCol w="809738">
                  <a:extLst>
                    <a:ext uri="{9D8B030D-6E8A-4147-A177-3AD203B41FA5}">
                      <a16:colId xmlns:a16="http://schemas.microsoft.com/office/drawing/2014/main" val="1689566278"/>
                    </a:ext>
                  </a:extLst>
                </a:gridCol>
                <a:gridCol w="2705459">
                  <a:extLst>
                    <a:ext uri="{9D8B030D-6E8A-4147-A177-3AD203B41FA5}">
                      <a16:colId xmlns:a16="http://schemas.microsoft.com/office/drawing/2014/main" val="1952358973"/>
                    </a:ext>
                  </a:extLst>
                </a:gridCol>
                <a:gridCol w="537257">
                  <a:extLst>
                    <a:ext uri="{9D8B030D-6E8A-4147-A177-3AD203B41FA5}">
                      <a16:colId xmlns:a16="http://schemas.microsoft.com/office/drawing/2014/main" val="2848443595"/>
                    </a:ext>
                  </a:extLst>
                </a:gridCol>
                <a:gridCol w="1350818">
                  <a:extLst>
                    <a:ext uri="{9D8B030D-6E8A-4147-A177-3AD203B41FA5}">
                      <a16:colId xmlns:a16="http://schemas.microsoft.com/office/drawing/2014/main" val="4041280175"/>
                    </a:ext>
                  </a:extLst>
                </a:gridCol>
                <a:gridCol w="1350818">
                  <a:extLst>
                    <a:ext uri="{9D8B030D-6E8A-4147-A177-3AD203B41FA5}">
                      <a16:colId xmlns:a16="http://schemas.microsoft.com/office/drawing/2014/main" val="100678875"/>
                    </a:ext>
                  </a:extLst>
                </a:gridCol>
              </a:tblGrid>
              <a:tr h="540327">
                <a:tc>
                  <a:txBody>
                    <a:bodyPr/>
                    <a:lstStyle/>
                    <a:p>
                      <a:r>
                        <a:rPr lang="en-US" sz="1200" dirty="0" err="1"/>
                        <a:t>Tanggal</a:t>
                      </a:r>
                      <a:endParaRPr lang="en-ID" sz="1200" dirty="0"/>
                    </a:p>
                  </a:txBody>
                  <a:tcPr/>
                </a:tc>
                <a:tc>
                  <a:txBody>
                    <a:bodyPr/>
                    <a:lstStyle/>
                    <a:p>
                      <a:pPr algn="ctr"/>
                      <a:r>
                        <a:rPr lang="en-US" sz="1200" dirty="0"/>
                        <a:t>Nama Akun</a:t>
                      </a:r>
                      <a:endParaRPr lang="en-ID" sz="1200" dirty="0"/>
                    </a:p>
                  </a:txBody>
                  <a:tcPr/>
                </a:tc>
                <a:tc>
                  <a:txBody>
                    <a:bodyPr/>
                    <a:lstStyle/>
                    <a:p>
                      <a:r>
                        <a:rPr lang="en-US" sz="1200" dirty="0"/>
                        <a:t>Ref</a:t>
                      </a:r>
                      <a:endParaRPr lang="en-ID" sz="1200" dirty="0"/>
                    </a:p>
                  </a:txBody>
                  <a:tcPr/>
                </a:tc>
                <a:tc>
                  <a:txBody>
                    <a:bodyPr/>
                    <a:lstStyle/>
                    <a:p>
                      <a:r>
                        <a:rPr lang="en-US" sz="1200" dirty="0"/>
                        <a:t>Debit (Rp)</a:t>
                      </a:r>
                      <a:endParaRPr lang="en-ID" sz="1200" dirty="0"/>
                    </a:p>
                  </a:txBody>
                  <a:tcPr/>
                </a:tc>
                <a:tc>
                  <a:txBody>
                    <a:bodyPr/>
                    <a:lstStyle/>
                    <a:p>
                      <a:r>
                        <a:rPr lang="en-US" sz="1200" dirty="0" err="1"/>
                        <a:t>Kredit</a:t>
                      </a:r>
                      <a:r>
                        <a:rPr lang="en-US" sz="1200" dirty="0"/>
                        <a:t> (Rp)</a:t>
                      </a:r>
                      <a:endParaRPr lang="en-ID" sz="1200" dirty="0"/>
                    </a:p>
                  </a:txBody>
                  <a:tcPr/>
                </a:tc>
                <a:extLst>
                  <a:ext uri="{0D108BD9-81ED-4DB2-BD59-A6C34878D82A}">
                    <a16:rowId xmlns:a16="http://schemas.microsoft.com/office/drawing/2014/main" val="2699809274"/>
                  </a:ext>
                </a:extLst>
              </a:tr>
              <a:tr h="540327">
                <a:tc>
                  <a:txBody>
                    <a:bodyPr/>
                    <a:lstStyle/>
                    <a:p>
                      <a:endParaRPr lang="en-ID" sz="1200" dirty="0"/>
                    </a:p>
                  </a:txBody>
                  <a:tcPr/>
                </a:tc>
                <a:tc>
                  <a:txBody>
                    <a:bodyPr/>
                    <a:lstStyle/>
                    <a:p>
                      <a:r>
                        <a:rPr lang="en-US" sz="1200" dirty="0"/>
                        <a:t>Tanah</a:t>
                      </a:r>
                    </a:p>
                  </a:txBody>
                  <a:tcPr/>
                </a:tc>
                <a:tc>
                  <a:txBody>
                    <a:bodyPr/>
                    <a:lstStyle/>
                    <a:p>
                      <a:endParaRPr lang="en-ID" sz="1200" dirty="0"/>
                    </a:p>
                  </a:txBody>
                  <a:tcPr/>
                </a:tc>
                <a:tc>
                  <a:txBody>
                    <a:bodyPr/>
                    <a:lstStyle/>
                    <a:p>
                      <a:r>
                        <a:rPr lang="en-US" sz="1200" dirty="0"/>
                        <a:t>Rp 75.000.000</a:t>
                      </a:r>
                      <a:endParaRPr lang="en-ID" sz="1200" dirty="0"/>
                    </a:p>
                  </a:txBody>
                  <a:tcPr/>
                </a:tc>
                <a:tc>
                  <a:txBody>
                    <a:bodyPr/>
                    <a:lstStyle/>
                    <a:p>
                      <a:endParaRPr lang="en-ID" sz="1200"/>
                    </a:p>
                  </a:txBody>
                  <a:tcPr/>
                </a:tc>
                <a:extLst>
                  <a:ext uri="{0D108BD9-81ED-4DB2-BD59-A6C34878D82A}">
                    <a16:rowId xmlns:a16="http://schemas.microsoft.com/office/drawing/2014/main" val="116378861"/>
                  </a:ext>
                </a:extLst>
              </a:tr>
              <a:tr h="540327">
                <a:tc>
                  <a:txBody>
                    <a:bodyPr/>
                    <a:lstStyle/>
                    <a:p>
                      <a:endParaRPr lang="en-ID" sz="1200" dirty="0"/>
                    </a:p>
                  </a:txBody>
                  <a:tcPr/>
                </a:tc>
                <a:tc>
                  <a:txBody>
                    <a:bodyPr/>
                    <a:lstStyle/>
                    <a:p>
                      <a:r>
                        <a:rPr lang="en-US" sz="1200" dirty="0" err="1"/>
                        <a:t>Akumulasi</a:t>
                      </a:r>
                      <a:r>
                        <a:rPr lang="en-US" sz="1200" dirty="0"/>
                        <a:t> </a:t>
                      </a:r>
                      <a:r>
                        <a:rPr lang="en-US" sz="1200" dirty="0" err="1"/>
                        <a:t>Penyusutan</a:t>
                      </a:r>
                      <a:r>
                        <a:rPr lang="en-US" sz="1200" dirty="0"/>
                        <a:t> Mobil</a:t>
                      </a:r>
                      <a:endParaRPr lang="en-ID" sz="1200" dirty="0"/>
                    </a:p>
                  </a:txBody>
                  <a:tcPr/>
                </a:tc>
                <a:tc>
                  <a:txBody>
                    <a:bodyPr/>
                    <a:lstStyle/>
                    <a:p>
                      <a:endParaRPr lang="en-ID" sz="1200"/>
                    </a:p>
                  </a:txBody>
                  <a:tcPr/>
                </a:tc>
                <a:tc>
                  <a:txBody>
                    <a:bodyPr/>
                    <a:lstStyle/>
                    <a:p>
                      <a:r>
                        <a:rPr lang="en-US" sz="1200" dirty="0"/>
                        <a:t>Rp 36.000.000</a:t>
                      </a:r>
                      <a:endParaRPr lang="en-ID" sz="1200" dirty="0"/>
                    </a:p>
                  </a:txBody>
                  <a:tcPr/>
                </a:tc>
                <a:tc>
                  <a:txBody>
                    <a:bodyPr/>
                    <a:lstStyle/>
                    <a:p>
                      <a:endParaRPr lang="en-ID" sz="1200" dirty="0"/>
                    </a:p>
                  </a:txBody>
                  <a:tcPr/>
                </a:tc>
                <a:extLst>
                  <a:ext uri="{0D108BD9-81ED-4DB2-BD59-A6C34878D82A}">
                    <a16:rowId xmlns:a16="http://schemas.microsoft.com/office/drawing/2014/main" val="2748068623"/>
                  </a:ext>
                </a:extLst>
              </a:tr>
              <a:tr h="540327">
                <a:tc>
                  <a:txBody>
                    <a:bodyPr/>
                    <a:lstStyle/>
                    <a:p>
                      <a:endParaRPr lang="en-ID" sz="1200" dirty="0"/>
                    </a:p>
                  </a:txBody>
                  <a:tcPr/>
                </a:tc>
                <a:tc>
                  <a:txBody>
                    <a:bodyPr/>
                    <a:lstStyle/>
                    <a:p>
                      <a:r>
                        <a:rPr lang="en-US" sz="1200" dirty="0" err="1"/>
                        <a:t>Kerugian</a:t>
                      </a:r>
                      <a:r>
                        <a:rPr lang="en-US" sz="1200" dirty="0"/>
                        <a:t> </a:t>
                      </a:r>
                      <a:r>
                        <a:rPr lang="en-US" sz="1200" dirty="0" err="1"/>
                        <a:t>Pertukaran</a:t>
                      </a:r>
                      <a:endParaRPr lang="en-ID" sz="1200" dirty="0"/>
                    </a:p>
                  </a:txBody>
                  <a:tcPr/>
                </a:tc>
                <a:tc>
                  <a:txBody>
                    <a:bodyPr/>
                    <a:lstStyle/>
                    <a:p>
                      <a:endParaRPr lang="en-ID" sz="1200"/>
                    </a:p>
                  </a:txBody>
                  <a:tcPr/>
                </a:tc>
                <a:tc>
                  <a:txBody>
                    <a:bodyPr/>
                    <a:lstStyle/>
                    <a:p>
                      <a:r>
                        <a:rPr lang="en-US" sz="1200" dirty="0"/>
                        <a:t>Rp 14.000.000</a:t>
                      </a:r>
                      <a:endParaRPr lang="en-ID" sz="1200" dirty="0"/>
                    </a:p>
                  </a:txBody>
                  <a:tcPr/>
                </a:tc>
                <a:tc>
                  <a:txBody>
                    <a:bodyPr/>
                    <a:lstStyle/>
                    <a:p>
                      <a:endParaRPr lang="en-ID" sz="1200" dirty="0"/>
                    </a:p>
                  </a:txBody>
                  <a:tcPr/>
                </a:tc>
                <a:extLst>
                  <a:ext uri="{0D108BD9-81ED-4DB2-BD59-A6C34878D82A}">
                    <a16:rowId xmlns:a16="http://schemas.microsoft.com/office/drawing/2014/main" val="4117565394"/>
                  </a:ext>
                </a:extLst>
              </a:tr>
              <a:tr h="540327">
                <a:tc>
                  <a:txBody>
                    <a:bodyPr/>
                    <a:lstStyle/>
                    <a:p>
                      <a:endParaRPr lang="en-ID" sz="1200" dirty="0"/>
                    </a:p>
                  </a:txBody>
                  <a:tcPr/>
                </a:tc>
                <a:tc>
                  <a:txBody>
                    <a:bodyPr/>
                    <a:lstStyle/>
                    <a:p>
                      <a:r>
                        <a:rPr lang="en-US" sz="1200" dirty="0"/>
                        <a:t>       Mobil</a:t>
                      </a:r>
                    </a:p>
                    <a:p>
                      <a:endParaRPr lang="en-ID" sz="1200" dirty="0"/>
                    </a:p>
                  </a:txBody>
                  <a:tcPr/>
                </a:tc>
                <a:tc>
                  <a:txBody>
                    <a:bodyPr/>
                    <a:lstStyle/>
                    <a:p>
                      <a:endParaRPr lang="en-ID" sz="1200" dirty="0"/>
                    </a:p>
                  </a:txBody>
                  <a:tcPr/>
                </a:tc>
                <a:tc>
                  <a:txBody>
                    <a:bodyPr/>
                    <a:lstStyle/>
                    <a:p>
                      <a:endParaRPr lang="en-ID" sz="1200"/>
                    </a:p>
                  </a:txBody>
                  <a:tcPr/>
                </a:tc>
                <a:tc>
                  <a:txBody>
                    <a:bodyPr/>
                    <a:lstStyle/>
                    <a:p>
                      <a:r>
                        <a:rPr lang="en-US" sz="1200" dirty="0"/>
                        <a:t>Rp 100.000.000</a:t>
                      </a:r>
                      <a:endParaRPr lang="en-ID" sz="1200" dirty="0"/>
                    </a:p>
                  </a:txBody>
                  <a:tcPr/>
                </a:tc>
                <a:extLst>
                  <a:ext uri="{0D108BD9-81ED-4DB2-BD59-A6C34878D82A}">
                    <a16:rowId xmlns:a16="http://schemas.microsoft.com/office/drawing/2014/main" val="694997276"/>
                  </a:ext>
                </a:extLst>
              </a:tr>
              <a:tr h="540327">
                <a:tc>
                  <a:txBody>
                    <a:bodyPr/>
                    <a:lstStyle/>
                    <a:p>
                      <a:endParaRPr lang="en-ID" sz="1200"/>
                    </a:p>
                  </a:txBody>
                  <a:tcPr/>
                </a:tc>
                <a:tc>
                  <a:txBody>
                    <a:bodyPr/>
                    <a:lstStyle/>
                    <a:p>
                      <a:r>
                        <a:rPr lang="en-US" sz="1200" dirty="0"/>
                        <a:t>        Kas</a:t>
                      </a:r>
                      <a:endParaRPr lang="en-ID" sz="1200" dirty="0"/>
                    </a:p>
                  </a:txBody>
                  <a:tcPr/>
                </a:tc>
                <a:tc>
                  <a:txBody>
                    <a:bodyPr/>
                    <a:lstStyle/>
                    <a:p>
                      <a:endParaRPr lang="en-ID" sz="1200" dirty="0"/>
                    </a:p>
                  </a:txBody>
                  <a:tcPr/>
                </a:tc>
                <a:tc>
                  <a:txBody>
                    <a:bodyPr/>
                    <a:lstStyle/>
                    <a:p>
                      <a:endParaRPr lang="en-ID" sz="1200" dirty="0"/>
                    </a:p>
                  </a:txBody>
                  <a:tcPr/>
                </a:tc>
                <a:tc>
                  <a:txBody>
                    <a:bodyPr/>
                    <a:lstStyle/>
                    <a:p>
                      <a:r>
                        <a:rPr lang="en-US" sz="1200" dirty="0"/>
                        <a:t>Rp 25.000.000</a:t>
                      </a:r>
                    </a:p>
                    <a:p>
                      <a:endParaRPr lang="en-ID" sz="1200" dirty="0"/>
                    </a:p>
                  </a:txBody>
                  <a:tcPr/>
                </a:tc>
                <a:extLst>
                  <a:ext uri="{0D108BD9-81ED-4DB2-BD59-A6C34878D82A}">
                    <a16:rowId xmlns:a16="http://schemas.microsoft.com/office/drawing/2014/main" val="2121933241"/>
                  </a:ext>
                </a:extLst>
              </a:tr>
            </a:tbl>
          </a:graphicData>
        </a:graphic>
      </p:graphicFrame>
      <p:sp>
        <p:nvSpPr>
          <p:cNvPr id="5" name="TextBox 4">
            <a:extLst>
              <a:ext uri="{FF2B5EF4-FFF2-40B4-BE49-F238E27FC236}">
                <a16:creationId xmlns:a16="http://schemas.microsoft.com/office/drawing/2014/main" id="{1C0D3E16-13EF-1B23-FC84-064B2EFCECE4}"/>
              </a:ext>
            </a:extLst>
          </p:cNvPr>
          <p:cNvSpPr txBox="1"/>
          <p:nvPr/>
        </p:nvSpPr>
        <p:spPr>
          <a:xfrm>
            <a:off x="87494" y="114585"/>
            <a:ext cx="6211957" cy="646331"/>
          </a:xfrm>
          <a:prstGeom prst="rect">
            <a:avLst/>
          </a:prstGeom>
          <a:noFill/>
        </p:spPr>
        <p:txBody>
          <a:bodyPr wrap="none" rtlCol="0">
            <a:spAutoFit/>
          </a:bodyPr>
          <a:lstStyle/>
          <a:p>
            <a:r>
              <a:rPr lang="en-US" sz="3600" b="1" dirty="0" err="1">
                <a:solidFill>
                  <a:schemeClr val="accent5"/>
                </a:solidFill>
              </a:rPr>
              <a:t>Kerugian</a:t>
            </a:r>
            <a:r>
              <a:rPr lang="en-US" sz="3600" b="1" dirty="0">
                <a:solidFill>
                  <a:schemeClr val="accent5"/>
                </a:solidFill>
              </a:rPr>
              <a:t> </a:t>
            </a:r>
            <a:r>
              <a:rPr lang="en-US" sz="3600" b="1" dirty="0" err="1">
                <a:solidFill>
                  <a:schemeClr val="accent5"/>
                </a:solidFill>
              </a:rPr>
              <a:t>Pertukaran</a:t>
            </a:r>
            <a:r>
              <a:rPr lang="en-US" sz="3600" b="1" dirty="0">
                <a:solidFill>
                  <a:schemeClr val="accent5"/>
                </a:solidFill>
              </a:rPr>
              <a:t> Tanah</a:t>
            </a:r>
            <a:endParaRPr lang="en-ID" sz="3600" b="1" dirty="0">
              <a:solidFill>
                <a:schemeClr val="accent5"/>
              </a:solidFill>
            </a:endParaRPr>
          </a:p>
        </p:txBody>
      </p:sp>
    </p:spTree>
    <p:extLst>
      <p:ext uri="{BB962C8B-B14F-4D97-AF65-F5344CB8AC3E}">
        <p14:creationId xmlns:p14="http://schemas.microsoft.com/office/powerpoint/2010/main" val="338311415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Pertukaran Aktiva Tetap Sejenis</a:t>
            </a:r>
            <a:endParaRPr sz="3600" b="1" dirty="0">
              <a:solidFill>
                <a:srgbClr val="17919B"/>
              </a:solidFill>
              <a:latin typeface="Roboto"/>
              <a:ea typeface="Roboto"/>
              <a:cs typeface="Roboto"/>
              <a:sym typeface="Roboto"/>
            </a:endParaRPr>
          </a:p>
        </p:txBody>
      </p:sp>
      <p:sp>
        <p:nvSpPr>
          <p:cNvPr id="109" name="Google Shape;109;p16"/>
          <p:cNvSpPr txBox="1"/>
          <p:nvPr/>
        </p:nvSpPr>
        <p:spPr>
          <a:xfrm>
            <a:off x="3441975" y="12222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300">
                <a:solidFill>
                  <a:schemeClr val="dk1"/>
                </a:solidFill>
                <a:latin typeface="Roboto"/>
                <a:ea typeface="Roboto"/>
                <a:cs typeface="Roboto"/>
                <a:sym typeface="Roboto"/>
              </a:rPr>
              <a:t>PT Raja Sistem melakukan pertukaran aktiva tetapnya terdiri dari laptop bekas menjadi laptop baru. Harga perolehan laptop bekas Rp 30.000.000 akumulasi penyusutan Rp 12.000.000 Setelah berkonsultasi dengan yang ahli terhadap laptop &amp; komputer bahwa ditetapkan harga pasar laptop bekas sebesar Rp 14.000.000. </a:t>
            </a:r>
            <a:endParaRPr sz="130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300">
                <a:solidFill>
                  <a:schemeClr val="dk1"/>
                </a:solidFill>
                <a:latin typeface="Roboto"/>
                <a:ea typeface="Roboto"/>
                <a:cs typeface="Roboto"/>
                <a:sym typeface="Roboto"/>
              </a:rPr>
              <a:t>Sedangkan laptop baru berdasarkan harga katalog yang ada di toko laptop tersebut sebesar Rp 35.000.000 Dalam tawar menawar (Trade-In Allowance) dengan pihak toko disepakati harga laptop PT Raja Sistem adalah sebesar Rp 17.000.000.</a:t>
            </a:r>
            <a:endParaRPr sz="130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300" b="1">
                <a:solidFill>
                  <a:schemeClr val="dk1"/>
                </a:solidFill>
                <a:latin typeface="Roboto"/>
                <a:ea typeface="Roboto"/>
                <a:cs typeface="Roboto"/>
                <a:sym typeface="Roboto"/>
              </a:rPr>
              <a:t>Diminta :</a:t>
            </a:r>
            <a:endParaRPr sz="1300" b="1">
              <a:solidFill>
                <a:schemeClr val="dk1"/>
              </a:solidFill>
              <a:latin typeface="Roboto"/>
              <a:ea typeface="Roboto"/>
              <a:cs typeface="Roboto"/>
              <a:sym typeface="Roboto"/>
            </a:endParaRPr>
          </a:p>
          <a:p>
            <a:pPr marL="179999" lvl="0" indent="-177800" algn="l" rtl="0">
              <a:lnSpc>
                <a:spcPct val="115000"/>
              </a:lnSpc>
              <a:spcBef>
                <a:spcPts val="1000"/>
              </a:spcBef>
              <a:spcAft>
                <a:spcPts val="0"/>
              </a:spcAft>
              <a:buClr>
                <a:schemeClr val="dk1"/>
              </a:buClr>
              <a:buSzPts val="1300"/>
              <a:buFont typeface="Roboto"/>
              <a:buChar char="●"/>
            </a:pPr>
            <a:r>
              <a:rPr lang="id" sz="1300">
                <a:solidFill>
                  <a:schemeClr val="dk1"/>
                </a:solidFill>
                <a:latin typeface="Roboto"/>
                <a:ea typeface="Roboto"/>
                <a:cs typeface="Roboto"/>
                <a:sym typeface="Roboto"/>
              </a:rPr>
              <a:t>Hitung nilai buku laptop bekas dan harga perolehan laptop baru</a:t>
            </a:r>
            <a:endParaRPr sz="1300">
              <a:solidFill>
                <a:schemeClr val="dk1"/>
              </a:solidFill>
              <a:latin typeface="Roboto"/>
              <a:ea typeface="Roboto"/>
              <a:cs typeface="Roboto"/>
              <a:sym typeface="Roboto"/>
            </a:endParaRPr>
          </a:p>
          <a:p>
            <a:pPr marL="179999" lvl="0" indent="-177800" algn="l" rtl="0">
              <a:lnSpc>
                <a:spcPct val="115000"/>
              </a:lnSpc>
              <a:spcBef>
                <a:spcPts val="0"/>
              </a:spcBef>
              <a:spcAft>
                <a:spcPts val="0"/>
              </a:spcAft>
              <a:buClr>
                <a:schemeClr val="dk1"/>
              </a:buClr>
              <a:buSzPts val="1300"/>
              <a:buFont typeface="Roboto"/>
              <a:buChar char="●"/>
            </a:pPr>
            <a:r>
              <a:rPr lang="id" sz="1300">
                <a:solidFill>
                  <a:schemeClr val="dk1"/>
                </a:solidFill>
                <a:latin typeface="Roboto"/>
                <a:ea typeface="Roboto"/>
                <a:cs typeface="Roboto"/>
                <a:sym typeface="Roboto"/>
              </a:rPr>
              <a:t>Hitung berapa besar kerugian pertukaran laptop bekas</a:t>
            </a:r>
            <a:endParaRPr sz="1300">
              <a:solidFill>
                <a:schemeClr val="dk1"/>
              </a:solidFill>
              <a:latin typeface="Roboto"/>
              <a:ea typeface="Roboto"/>
              <a:cs typeface="Roboto"/>
              <a:sym typeface="Roboto"/>
            </a:endParaRPr>
          </a:p>
          <a:p>
            <a:pPr marL="179999" lvl="0" indent="-177800" algn="l" rtl="0">
              <a:lnSpc>
                <a:spcPct val="115000"/>
              </a:lnSpc>
              <a:spcBef>
                <a:spcPts val="0"/>
              </a:spcBef>
              <a:spcAft>
                <a:spcPts val="0"/>
              </a:spcAft>
              <a:buClr>
                <a:schemeClr val="dk1"/>
              </a:buClr>
              <a:buSzPts val="1300"/>
              <a:buFont typeface="Roboto"/>
              <a:buChar char="●"/>
            </a:pPr>
            <a:r>
              <a:rPr lang="id" sz="1300">
                <a:solidFill>
                  <a:schemeClr val="dk1"/>
                </a:solidFill>
                <a:latin typeface="Roboto"/>
                <a:ea typeface="Roboto"/>
                <a:cs typeface="Roboto"/>
                <a:sym typeface="Roboto"/>
              </a:rPr>
              <a:t>Buatlah jurnal atas pertukaran tersebut.</a:t>
            </a:r>
            <a:endParaRPr sz="1300">
              <a:solidFill>
                <a:schemeClr val="dk1"/>
              </a:solidFill>
              <a:latin typeface="Roboto"/>
              <a:ea typeface="Roboto"/>
              <a:cs typeface="Roboto"/>
              <a:sym typeface="Roboto"/>
            </a:endParaRPr>
          </a:p>
        </p:txBody>
      </p:sp>
      <p:pic>
        <p:nvPicPr>
          <p:cNvPr id="110" name="Google Shape;110;p16"/>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8908892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2483D-4513-D0CD-5963-41463A485379}"/>
              </a:ext>
            </a:extLst>
          </p:cNvPr>
          <p:cNvSpPr txBox="1"/>
          <p:nvPr/>
        </p:nvSpPr>
        <p:spPr>
          <a:xfrm>
            <a:off x="623454" y="983672"/>
            <a:ext cx="7273637" cy="3105145"/>
          </a:xfrm>
          <a:prstGeom prst="rect">
            <a:avLst/>
          </a:prstGeom>
          <a:noFill/>
        </p:spPr>
        <p:txBody>
          <a:bodyPr wrap="square" rtlCol="0">
            <a:spAutoFit/>
          </a:bodyPr>
          <a:lstStyle/>
          <a:p>
            <a:pPr>
              <a:lnSpc>
                <a:spcPct val="150000"/>
              </a:lnSpc>
            </a:pPr>
            <a:r>
              <a:rPr lang="en-US" sz="1200" b="1" dirty="0"/>
              <a:t>Nilai </a:t>
            </a:r>
            <a:r>
              <a:rPr lang="en-US" sz="1200" b="1" dirty="0" err="1"/>
              <a:t>Buku</a:t>
            </a:r>
            <a:r>
              <a:rPr lang="en-US" sz="1200" b="1" dirty="0"/>
              <a:t> Laptop Bekas Dan Harga </a:t>
            </a:r>
            <a:r>
              <a:rPr lang="en-US" sz="1200" b="1" dirty="0" err="1"/>
              <a:t>Perolehan</a:t>
            </a:r>
            <a:r>
              <a:rPr lang="en-US" sz="1200" b="1" dirty="0"/>
              <a:t> Laptop Baru :</a:t>
            </a:r>
          </a:p>
          <a:p>
            <a:pPr>
              <a:lnSpc>
                <a:spcPct val="150000"/>
              </a:lnSpc>
            </a:pPr>
            <a:r>
              <a:rPr lang="en-US" sz="1200" dirty="0"/>
              <a:t>Nilai </a:t>
            </a:r>
            <a:r>
              <a:rPr lang="en-US" sz="1200" dirty="0" err="1"/>
              <a:t>buku</a:t>
            </a:r>
            <a:r>
              <a:rPr lang="en-US" sz="1200" dirty="0"/>
              <a:t> computer </a:t>
            </a:r>
            <a:r>
              <a:rPr lang="en-US" sz="1200" dirty="0" err="1"/>
              <a:t>bekas</a:t>
            </a:r>
            <a:r>
              <a:rPr lang="en-US" sz="1200" dirty="0"/>
              <a:t> = Harga </a:t>
            </a:r>
            <a:r>
              <a:rPr lang="en-US" sz="1200" dirty="0" err="1"/>
              <a:t>Perolehan</a:t>
            </a:r>
            <a:r>
              <a:rPr lang="en-US" sz="1200" dirty="0"/>
              <a:t> Laptop Bekas – Akun </a:t>
            </a:r>
            <a:r>
              <a:rPr lang="en-US" sz="1200" dirty="0" err="1"/>
              <a:t>Penyusutan</a:t>
            </a:r>
            <a:r>
              <a:rPr lang="en-US" sz="1200" dirty="0"/>
              <a:t> laptop </a:t>
            </a:r>
            <a:r>
              <a:rPr lang="en-US" sz="1200" dirty="0" err="1"/>
              <a:t>bekas</a:t>
            </a:r>
            <a:endParaRPr lang="en-US" sz="1200" dirty="0"/>
          </a:p>
          <a:p>
            <a:pPr>
              <a:lnSpc>
                <a:spcPct val="150000"/>
              </a:lnSpc>
            </a:pPr>
            <a:r>
              <a:rPr lang="en-US" sz="1200" dirty="0"/>
              <a:t>			= Rp  30.000.000 – Rp 12.000.000</a:t>
            </a:r>
          </a:p>
          <a:p>
            <a:pPr>
              <a:lnSpc>
                <a:spcPct val="150000"/>
              </a:lnSpc>
            </a:pPr>
            <a:r>
              <a:rPr lang="en-US" sz="1200" dirty="0"/>
              <a:t>			= Rp  18.000.000</a:t>
            </a:r>
          </a:p>
          <a:p>
            <a:pPr>
              <a:lnSpc>
                <a:spcPct val="150000"/>
              </a:lnSpc>
            </a:pPr>
            <a:r>
              <a:rPr lang="en-US" sz="1200" dirty="0"/>
              <a:t>Harga </a:t>
            </a:r>
            <a:r>
              <a:rPr lang="en-US" sz="1200" dirty="0" err="1"/>
              <a:t>Perolehan</a:t>
            </a:r>
            <a:r>
              <a:rPr lang="en-US" sz="1200" dirty="0"/>
              <a:t> laptop Baru = </a:t>
            </a:r>
            <a:r>
              <a:rPr lang="en-US" sz="1200" dirty="0" err="1"/>
              <a:t>Jumlah</a:t>
            </a:r>
            <a:r>
              <a:rPr lang="en-US" sz="1200" dirty="0"/>
              <a:t> kas </a:t>
            </a:r>
            <a:r>
              <a:rPr lang="en-US" sz="1200" dirty="0" err="1"/>
              <a:t>akan</a:t>
            </a:r>
            <a:r>
              <a:rPr lang="en-US" sz="1200" dirty="0"/>
              <a:t> </a:t>
            </a:r>
            <a:r>
              <a:rPr lang="en-US" sz="1200" dirty="0" err="1"/>
              <a:t>dibayar</a:t>
            </a:r>
            <a:r>
              <a:rPr lang="en-US" sz="1200" dirty="0"/>
              <a:t> + Nilai pasar laptop </a:t>
            </a:r>
            <a:r>
              <a:rPr lang="en-US" sz="1200" dirty="0" err="1"/>
              <a:t>bekas</a:t>
            </a:r>
            <a:endParaRPr lang="en-US" sz="1200" dirty="0"/>
          </a:p>
          <a:p>
            <a:pPr>
              <a:lnSpc>
                <a:spcPct val="150000"/>
              </a:lnSpc>
            </a:pPr>
            <a:r>
              <a:rPr lang="en-US" sz="1200" dirty="0"/>
              <a:t>*(Harga </a:t>
            </a:r>
            <a:r>
              <a:rPr lang="en-US" sz="1200" dirty="0" err="1"/>
              <a:t>Katalog</a:t>
            </a:r>
            <a:r>
              <a:rPr lang="en-US" sz="1200" dirty="0"/>
              <a:t> Laptop Baru – Harga </a:t>
            </a:r>
            <a:r>
              <a:rPr lang="en-US" sz="1200" dirty="0" err="1"/>
              <a:t>Tawar</a:t>
            </a:r>
            <a:r>
              <a:rPr lang="en-US" sz="1200" dirty="0"/>
              <a:t> </a:t>
            </a:r>
            <a:r>
              <a:rPr lang="en-US" sz="1200" dirty="0" err="1"/>
              <a:t>Menawar</a:t>
            </a:r>
            <a:r>
              <a:rPr lang="en-US" sz="1200" dirty="0"/>
              <a:t>)</a:t>
            </a:r>
          </a:p>
          <a:p>
            <a:pPr>
              <a:lnSpc>
                <a:spcPct val="150000"/>
              </a:lnSpc>
            </a:pPr>
            <a:r>
              <a:rPr lang="en-US" sz="1200" dirty="0"/>
              <a:t>Harga laptop </a:t>
            </a:r>
            <a:r>
              <a:rPr lang="en-US" sz="1200" dirty="0" err="1"/>
              <a:t>baru</a:t>
            </a:r>
            <a:r>
              <a:rPr lang="en-US" sz="1200" dirty="0"/>
              <a:t>					Rp 35.000.000</a:t>
            </a:r>
          </a:p>
          <a:p>
            <a:pPr>
              <a:lnSpc>
                <a:spcPct val="150000"/>
              </a:lnSpc>
            </a:pPr>
            <a:r>
              <a:rPr lang="en-US" sz="1200" dirty="0"/>
              <a:t>Harga </a:t>
            </a:r>
            <a:r>
              <a:rPr lang="en-US" sz="1200" dirty="0" err="1"/>
              <a:t>kesepakatan</a:t>
            </a:r>
            <a:r>
              <a:rPr lang="en-US" sz="1200" dirty="0"/>
              <a:t> </a:t>
            </a:r>
            <a:r>
              <a:rPr lang="en-US" sz="1200" dirty="0" err="1"/>
              <a:t>dari</a:t>
            </a:r>
            <a:r>
              <a:rPr lang="en-US" sz="1200" dirty="0"/>
              <a:t> </a:t>
            </a:r>
            <a:r>
              <a:rPr lang="en-US" sz="1200" dirty="0" err="1"/>
              <a:t>tawar</a:t>
            </a:r>
            <a:r>
              <a:rPr lang="en-US" sz="1200" dirty="0"/>
              <a:t> </a:t>
            </a:r>
            <a:r>
              <a:rPr lang="en-US" sz="1200" dirty="0" err="1"/>
              <a:t>menawar</a:t>
            </a:r>
            <a:r>
              <a:rPr lang="en-US" sz="1200" dirty="0"/>
              <a:t> yang </a:t>
            </a:r>
            <a:r>
              <a:rPr lang="en-US" sz="1200" dirty="0" err="1"/>
              <a:t>dihargai</a:t>
            </a:r>
            <a:r>
              <a:rPr lang="en-US" sz="1200" dirty="0"/>
              <a:t> </a:t>
            </a:r>
            <a:r>
              <a:rPr lang="en-US" sz="1200" dirty="0" err="1"/>
              <a:t>pihak</a:t>
            </a:r>
            <a:r>
              <a:rPr lang="en-US" sz="1200" dirty="0"/>
              <a:t> </a:t>
            </a:r>
            <a:r>
              <a:rPr lang="en-US" sz="1200" dirty="0" err="1"/>
              <a:t>toko</a:t>
            </a:r>
            <a:r>
              <a:rPr lang="en-US" sz="1200" dirty="0"/>
              <a:t>		</a:t>
            </a:r>
            <a:r>
              <a:rPr lang="en-US" sz="1200" u="sng" dirty="0"/>
              <a:t>(Rp 17.000.000)</a:t>
            </a:r>
          </a:p>
          <a:p>
            <a:pPr>
              <a:lnSpc>
                <a:spcPct val="150000"/>
              </a:lnSpc>
            </a:pPr>
            <a:r>
              <a:rPr lang="en-US" sz="1200" dirty="0" err="1"/>
              <a:t>Jumlah</a:t>
            </a:r>
            <a:r>
              <a:rPr lang="en-US" sz="1200" dirty="0"/>
              <a:t> kas yang </a:t>
            </a:r>
            <a:r>
              <a:rPr lang="en-US" sz="1200" dirty="0" err="1"/>
              <a:t>dibayarkan</a:t>
            </a:r>
            <a:r>
              <a:rPr lang="en-US" sz="1200" dirty="0"/>
              <a:t> oleh PT RS			Rp 18.000.000</a:t>
            </a:r>
          </a:p>
          <a:p>
            <a:pPr>
              <a:lnSpc>
                <a:spcPct val="150000"/>
              </a:lnSpc>
            </a:pPr>
            <a:r>
              <a:rPr lang="en-US" sz="1200" dirty="0"/>
              <a:t>Harga laptop </a:t>
            </a:r>
            <a:r>
              <a:rPr lang="en-US" sz="1200" dirty="0" err="1"/>
              <a:t>bekas</a:t>
            </a:r>
            <a:r>
              <a:rPr lang="en-US" sz="1200" dirty="0"/>
              <a:t>					</a:t>
            </a:r>
            <a:r>
              <a:rPr lang="en-US" sz="1200" u="sng" dirty="0"/>
              <a:t>Rp 14.000.000 + </a:t>
            </a:r>
          </a:p>
          <a:p>
            <a:pPr>
              <a:lnSpc>
                <a:spcPct val="150000"/>
              </a:lnSpc>
            </a:pPr>
            <a:r>
              <a:rPr lang="en-ID" sz="1200" dirty="0"/>
              <a:t>Total </a:t>
            </a:r>
            <a:r>
              <a:rPr lang="en-ID" sz="1200" dirty="0" err="1"/>
              <a:t>perolehan</a:t>
            </a:r>
            <a:r>
              <a:rPr lang="en-ID" sz="1200" dirty="0"/>
              <a:t> laptop </a:t>
            </a:r>
            <a:r>
              <a:rPr lang="en-ID" sz="1200" dirty="0" err="1"/>
              <a:t>baru</a:t>
            </a:r>
            <a:r>
              <a:rPr lang="en-ID" sz="1200" dirty="0"/>
              <a:t>				Rp 32.000.000</a:t>
            </a:r>
          </a:p>
        </p:txBody>
      </p:sp>
      <p:sp>
        <p:nvSpPr>
          <p:cNvPr id="5" name="Google Shape;108;p16">
            <a:extLst>
              <a:ext uri="{FF2B5EF4-FFF2-40B4-BE49-F238E27FC236}">
                <a16:creationId xmlns:a16="http://schemas.microsoft.com/office/drawing/2014/main" id="{3AB63FA0-B81F-3F3F-428C-1289B442D168}"/>
              </a:ext>
            </a:extLst>
          </p:cNvPr>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Pertukaran Aktiva Tetap Sejenis</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5088675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8;p16">
            <a:extLst>
              <a:ext uri="{FF2B5EF4-FFF2-40B4-BE49-F238E27FC236}">
                <a16:creationId xmlns:a16="http://schemas.microsoft.com/office/drawing/2014/main" id="{23D9FC1B-E86E-FE8B-255A-2E3C7BE28248}"/>
              </a:ext>
            </a:extLst>
          </p:cNvPr>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Pertukaran Aktiva Tetap Sejenis</a:t>
            </a:r>
            <a:endParaRPr sz="3600" b="1" dirty="0">
              <a:solidFill>
                <a:srgbClr val="17919B"/>
              </a:solidFill>
              <a:latin typeface="Roboto"/>
              <a:ea typeface="Roboto"/>
              <a:cs typeface="Roboto"/>
              <a:sym typeface="Roboto"/>
            </a:endParaRPr>
          </a:p>
        </p:txBody>
      </p:sp>
      <p:sp>
        <p:nvSpPr>
          <p:cNvPr id="6" name="TextBox 5">
            <a:extLst>
              <a:ext uri="{FF2B5EF4-FFF2-40B4-BE49-F238E27FC236}">
                <a16:creationId xmlns:a16="http://schemas.microsoft.com/office/drawing/2014/main" id="{D5D4611B-F81C-A122-46B1-06F025FE87B4}"/>
              </a:ext>
            </a:extLst>
          </p:cNvPr>
          <p:cNvSpPr txBox="1"/>
          <p:nvPr/>
        </p:nvSpPr>
        <p:spPr>
          <a:xfrm>
            <a:off x="1004454" y="1233055"/>
            <a:ext cx="5966698" cy="1997150"/>
          </a:xfrm>
          <a:prstGeom prst="rect">
            <a:avLst/>
          </a:prstGeom>
          <a:noFill/>
        </p:spPr>
        <p:txBody>
          <a:bodyPr wrap="none" rtlCol="0">
            <a:spAutoFit/>
          </a:bodyPr>
          <a:lstStyle/>
          <a:p>
            <a:pPr>
              <a:lnSpc>
                <a:spcPct val="150000"/>
              </a:lnSpc>
            </a:pPr>
            <a:r>
              <a:rPr lang="en-US" sz="1200" b="1" dirty="0" err="1"/>
              <a:t>Kerugian</a:t>
            </a:r>
            <a:r>
              <a:rPr lang="en-US" sz="1200" b="1" dirty="0"/>
              <a:t> </a:t>
            </a:r>
            <a:r>
              <a:rPr lang="en-US" sz="1200" b="1" dirty="0" err="1"/>
              <a:t>Pertukaran</a:t>
            </a:r>
            <a:r>
              <a:rPr lang="en-US" sz="1200" b="1" dirty="0"/>
              <a:t> </a:t>
            </a:r>
            <a:r>
              <a:rPr lang="en-US" sz="1200" b="1" dirty="0" err="1"/>
              <a:t>Sejenis</a:t>
            </a:r>
            <a:r>
              <a:rPr lang="en-US" sz="1200" b="1" dirty="0"/>
              <a:t> :</a:t>
            </a:r>
          </a:p>
          <a:p>
            <a:pPr>
              <a:lnSpc>
                <a:spcPct val="150000"/>
              </a:lnSpc>
            </a:pPr>
            <a:r>
              <a:rPr lang="en-US" sz="1200" dirty="0"/>
              <a:t>Harga </a:t>
            </a:r>
            <a:r>
              <a:rPr lang="en-US" sz="1200" dirty="0" err="1"/>
              <a:t>perolehan</a:t>
            </a:r>
            <a:r>
              <a:rPr lang="en-US" sz="1200" dirty="0"/>
              <a:t> pasar laptop </a:t>
            </a:r>
            <a:r>
              <a:rPr lang="en-US" sz="1200" dirty="0" err="1"/>
              <a:t>bekas</a:t>
            </a:r>
            <a:r>
              <a:rPr lang="en-US" sz="1200" dirty="0"/>
              <a:t>			Rp 14.000.000 </a:t>
            </a:r>
          </a:p>
          <a:p>
            <a:pPr>
              <a:lnSpc>
                <a:spcPct val="150000"/>
              </a:lnSpc>
            </a:pPr>
            <a:r>
              <a:rPr lang="en-ID" sz="1200" b="1" dirty="0"/>
              <a:t>Nilai </a:t>
            </a:r>
            <a:r>
              <a:rPr lang="en-ID" sz="1200" b="1" dirty="0" err="1"/>
              <a:t>Buku</a:t>
            </a:r>
            <a:r>
              <a:rPr lang="en-ID" sz="1200" b="1" dirty="0"/>
              <a:t> Laptop Bekas :</a:t>
            </a:r>
          </a:p>
          <a:p>
            <a:pPr>
              <a:lnSpc>
                <a:spcPct val="150000"/>
              </a:lnSpc>
            </a:pPr>
            <a:r>
              <a:rPr lang="en-ID" sz="1200" dirty="0"/>
              <a:t>Harga </a:t>
            </a:r>
            <a:r>
              <a:rPr lang="en-ID" sz="1200" dirty="0" err="1"/>
              <a:t>perolehan</a:t>
            </a:r>
            <a:r>
              <a:rPr lang="en-ID" sz="1200" dirty="0"/>
              <a:t>			                       Rp 30.000.000</a:t>
            </a:r>
          </a:p>
          <a:p>
            <a:pPr>
              <a:lnSpc>
                <a:spcPct val="150000"/>
              </a:lnSpc>
            </a:pPr>
            <a:r>
              <a:rPr lang="en-ID" sz="1200" dirty="0" err="1"/>
              <a:t>Akumulasi</a:t>
            </a:r>
            <a:r>
              <a:rPr lang="en-ID" sz="1200" dirty="0"/>
              <a:t> </a:t>
            </a:r>
            <a:r>
              <a:rPr lang="en-ID" sz="1200" dirty="0" err="1"/>
              <a:t>penyusutan</a:t>
            </a:r>
            <a:r>
              <a:rPr lang="en-ID" sz="1200" dirty="0"/>
              <a:t> laptop </a:t>
            </a:r>
            <a:r>
              <a:rPr lang="en-ID" sz="1200" dirty="0" err="1"/>
              <a:t>bekas</a:t>
            </a:r>
            <a:r>
              <a:rPr lang="en-ID" sz="1200" dirty="0"/>
              <a:t>	                                           </a:t>
            </a:r>
            <a:r>
              <a:rPr lang="en-ID" sz="1200" u="sng" dirty="0"/>
              <a:t>(Rp 12.000.000) </a:t>
            </a:r>
          </a:p>
          <a:p>
            <a:pPr>
              <a:lnSpc>
                <a:spcPct val="150000"/>
              </a:lnSpc>
            </a:pPr>
            <a:r>
              <a:rPr lang="en-ID" sz="1200" dirty="0"/>
              <a:t>Nilai </a:t>
            </a:r>
            <a:r>
              <a:rPr lang="en-ID" sz="1200" dirty="0" err="1"/>
              <a:t>buku</a:t>
            </a:r>
            <a:r>
              <a:rPr lang="en-ID" sz="1200" dirty="0"/>
              <a:t> laptop </a:t>
            </a:r>
            <a:r>
              <a:rPr lang="en-ID" sz="1200" dirty="0" err="1"/>
              <a:t>bekas</a:t>
            </a:r>
            <a:r>
              <a:rPr lang="en-ID" sz="1200" dirty="0"/>
              <a:t>				</a:t>
            </a:r>
            <a:r>
              <a:rPr lang="en-ID" sz="1200" u="sng" dirty="0"/>
              <a:t>(Rp 18.000.000)</a:t>
            </a:r>
          </a:p>
          <a:p>
            <a:pPr>
              <a:lnSpc>
                <a:spcPct val="150000"/>
              </a:lnSpc>
            </a:pPr>
            <a:r>
              <a:rPr lang="en-ID" sz="1200" dirty="0" err="1"/>
              <a:t>Kerugian</a:t>
            </a:r>
            <a:r>
              <a:rPr lang="en-ID" sz="1200" dirty="0"/>
              <a:t> </a:t>
            </a:r>
            <a:r>
              <a:rPr lang="en-ID" sz="1200" dirty="0" err="1"/>
              <a:t>pertukaran</a:t>
            </a:r>
            <a:r>
              <a:rPr lang="en-ID" sz="1200" dirty="0"/>
              <a:t> laptop </a:t>
            </a:r>
            <a:r>
              <a:rPr lang="en-ID" sz="1200" dirty="0" err="1"/>
              <a:t>bekas</a:t>
            </a:r>
            <a:r>
              <a:rPr lang="en-ID" sz="1200" dirty="0"/>
              <a:t>			  (Rp 4.000.000)</a:t>
            </a:r>
            <a:endParaRPr lang="en-US" sz="1200" dirty="0"/>
          </a:p>
        </p:txBody>
      </p:sp>
    </p:spTree>
    <p:extLst>
      <p:ext uri="{BB962C8B-B14F-4D97-AF65-F5344CB8AC3E}">
        <p14:creationId xmlns:p14="http://schemas.microsoft.com/office/powerpoint/2010/main" val="44160319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179F571-1463-CA5E-D7B4-6CB54425E0F6}"/>
              </a:ext>
            </a:extLst>
          </p:cNvPr>
          <p:cNvGraphicFramePr>
            <a:graphicFrameLocks noGrp="1"/>
          </p:cNvGraphicFramePr>
          <p:nvPr>
            <p:extLst>
              <p:ext uri="{D42A27DB-BD31-4B8C-83A1-F6EECF244321}">
                <p14:modId xmlns:p14="http://schemas.microsoft.com/office/powerpoint/2010/main" val="3218809321"/>
              </p:ext>
            </p:extLst>
          </p:nvPr>
        </p:nvGraphicFramePr>
        <p:xfrm>
          <a:off x="713509" y="1046018"/>
          <a:ext cx="6754090" cy="3241962"/>
        </p:xfrm>
        <a:graphic>
          <a:graphicData uri="http://schemas.openxmlformats.org/drawingml/2006/table">
            <a:tbl>
              <a:tblPr firstRow="1" bandRow="1">
                <a:tableStyleId>{7DF18680-E054-41AD-8BC1-D1AEF772440D}</a:tableStyleId>
              </a:tblPr>
              <a:tblGrid>
                <a:gridCol w="809738">
                  <a:extLst>
                    <a:ext uri="{9D8B030D-6E8A-4147-A177-3AD203B41FA5}">
                      <a16:colId xmlns:a16="http://schemas.microsoft.com/office/drawing/2014/main" val="1689566278"/>
                    </a:ext>
                  </a:extLst>
                </a:gridCol>
                <a:gridCol w="2705459">
                  <a:extLst>
                    <a:ext uri="{9D8B030D-6E8A-4147-A177-3AD203B41FA5}">
                      <a16:colId xmlns:a16="http://schemas.microsoft.com/office/drawing/2014/main" val="1952358973"/>
                    </a:ext>
                  </a:extLst>
                </a:gridCol>
                <a:gridCol w="537257">
                  <a:extLst>
                    <a:ext uri="{9D8B030D-6E8A-4147-A177-3AD203B41FA5}">
                      <a16:colId xmlns:a16="http://schemas.microsoft.com/office/drawing/2014/main" val="2848443595"/>
                    </a:ext>
                  </a:extLst>
                </a:gridCol>
                <a:gridCol w="1350818">
                  <a:extLst>
                    <a:ext uri="{9D8B030D-6E8A-4147-A177-3AD203B41FA5}">
                      <a16:colId xmlns:a16="http://schemas.microsoft.com/office/drawing/2014/main" val="4041280175"/>
                    </a:ext>
                  </a:extLst>
                </a:gridCol>
                <a:gridCol w="1350818">
                  <a:extLst>
                    <a:ext uri="{9D8B030D-6E8A-4147-A177-3AD203B41FA5}">
                      <a16:colId xmlns:a16="http://schemas.microsoft.com/office/drawing/2014/main" val="100678875"/>
                    </a:ext>
                  </a:extLst>
                </a:gridCol>
              </a:tblGrid>
              <a:tr h="540327">
                <a:tc>
                  <a:txBody>
                    <a:bodyPr/>
                    <a:lstStyle/>
                    <a:p>
                      <a:r>
                        <a:rPr lang="en-US" sz="1200" dirty="0" err="1"/>
                        <a:t>Tanggal</a:t>
                      </a:r>
                      <a:endParaRPr lang="en-ID" sz="1200" dirty="0"/>
                    </a:p>
                  </a:txBody>
                  <a:tcPr/>
                </a:tc>
                <a:tc>
                  <a:txBody>
                    <a:bodyPr/>
                    <a:lstStyle/>
                    <a:p>
                      <a:pPr algn="ctr"/>
                      <a:r>
                        <a:rPr lang="en-US" sz="1200" dirty="0"/>
                        <a:t>Nama Akun</a:t>
                      </a:r>
                      <a:endParaRPr lang="en-ID" sz="1200" dirty="0"/>
                    </a:p>
                  </a:txBody>
                  <a:tcPr/>
                </a:tc>
                <a:tc>
                  <a:txBody>
                    <a:bodyPr/>
                    <a:lstStyle/>
                    <a:p>
                      <a:r>
                        <a:rPr lang="en-US" sz="1200" dirty="0"/>
                        <a:t>Reff</a:t>
                      </a:r>
                      <a:endParaRPr lang="en-ID" sz="1200" dirty="0"/>
                    </a:p>
                  </a:txBody>
                  <a:tcPr/>
                </a:tc>
                <a:tc>
                  <a:txBody>
                    <a:bodyPr/>
                    <a:lstStyle/>
                    <a:p>
                      <a:r>
                        <a:rPr lang="en-US" sz="1200" dirty="0"/>
                        <a:t>Debit (Rp)</a:t>
                      </a:r>
                      <a:endParaRPr lang="en-ID" sz="1200" dirty="0"/>
                    </a:p>
                  </a:txBody>
                  <a:tcPr/>
                </a:tc>
                <a:tc>
                  <a:txBody>
                    <a:bodyPr/>
                    <a:lstStyle/>
                    <a:p>
                      <a:r>
                        <a:rPr lang="en-US" sz="1200" dirty="0" err="1"/>
                        <a:t>Kredit</a:t>
                      </a:r>
                      <a:r>
                        <a:rPr lang="en-US" sz="1200" dirty="0"/>
                        <a:t> (Rp)</a:t>
                      </a:r>
                      <a:endParaRPr lang="en-ID" sz="1200" dirty="0"/>
                    </a:p>
                  </a:txBody>
                  <a:tcPr/>
                </a:tc>
                <a:extLst>
                  <a:ext uri="{0D108BD9-81ED-4DB2-BD59-A6C34878D82A}">
                    <a16:rowId xmlns:a16="http://schemas.microsoft.com/office/drawing/2014/main" val="2699809274"/>
                  </a:ext>
                </a:extLst>
              </a:tr>
              <a:tr h="540327">
                <a:tc>
                  <a:txBody>
                    <a:bodyPr/>
                    <a:lstStyle/>
                    <a:p>
                      <a:endParaRPr lang="en-ID" sz="1200" dirty="0"/>
                    </a:p>
                  </a:txBody>
                  <a:tcPr/>
                </a:tc>
                <a:tc>
                  <a:txBody>
                    <a:bodyPr/>
                    <a:lstStyle/>
                    <a:p>
                      <a:r>
                        <a:rPr lang="en-US" sz="1200" dirty="0"/>
                        <a:t>Laptop Baru</a:t>
                      </a:r>
                    </a:p>
                  </a:txBody>
                  <a:tcPr/>
                </a:tc>
                <a:tc>
                  <a:txBody>
                    <a:bodyPr/>
                    <a:lstStyle/>
                    <a:p>
                      <a:endParaRPr lang="en-ID" sz="1200" dirty="0"/>
                    </a:p>
                  </a:txBody>
                  <a:tcPr/>
                </a:tc>
                <a:tc>
                  <a:txBody>
                    <a:bodyPr/>
                    <a:lstStyle/>
                    <a:p>
                      <a:r>
                        <a:rPr lang="en-US" sz="1200" dirty="0"/>
                        <a:t>Rp 32.000.000</a:t>
                      </a:r>
                      <a:endParaRPr lang="en-ID" sz="1200" dirty="0"/>
                    </a:p>
                  </a:txBody>
                  <a:tcPr/>
                </a:tc>
                <a:tc>
                  <a:txBody>
                    <a:bodyPr/>
                    <a:lstStyle/>
                    <a:p>
                      <a:endParaRPr lang="en-ID" sz="1200"/>
                    </a:p>
                  </a:txBody>
                  <a:tcPr/>
                </a:tc>
                <a:extLst>
                  <a:ext uri="{0D108BD9-81ED-4DB2-BD59-A6C34878D82A}">
                    <a16:rowId xmlns:a16="http://schemas.microsoft.com/office/drawing/2014/main" val="116378861"/>
                  </a:ext>
                </a:extLst>
              </a:tr>
              <a:tr h="540327">
                <a:tc>
                  <a:txBody>
                    <a:bodyPr/>
                    <a:lstStyle/>
                    <a:p>
                      <a:endParaRPr lang="en-ID" sz="1200" dirty="0"/>
                    </a:p>
                  </a:txBody>
                  <a:tcPr/>
                </a:tc>
                <a:tc>
                  <a:txBody>
                    <a:bodyPr/>
                    <a:lstStyle/>
                    <a:p>
                      <a:r>
                        <a:rPr lang="en-US" sz="1200" dirty="0" err="1"/>
                        <a:t>Akumulasi</a:t>
                      </a:r>
                      <a:r>
                        <a:rPr lang="en-US" sz="1200" dirty="0"/>
                        <a:t> </a:t>
                      </a:r>
                      <a:r>
                        <a:rPr lang="en-US" sz="1200" dirty="0" err="1"/>
                        <a:t>Penyusutan</a:t>
                      </a:r>
                      <a:r>
                        <a:rPr lang="en-US" sz="1200" dirty="0"/>
                        <a:t> Laptop Bekas</a:t>
                      </a:r>
                      <a:endParaRPr lang="en-ID" sz="1200" dirty="0"/>
                    </a:p>
                  </a:txBody>
                  <a:tcPr/>
                </a:tc>
                <a:tc>
                  <a:txBody>
                    <a:bodyPr/>
                    <a:lstStyle/>
                    <a:p>
                      <a:endParaRPr lang="en-ID" sz="1200"/>
                    </a:p>
                  </a:txBody>
                  <a:tcPr/>
                </a:tc>
                <a:tc>
                  <a:txBody>
                    <a:bodyPr/>
                    <a:lstStyle/>
                    <a:p>
                      <a:r>
                        <a:rPr lang="en-US" sz="1200" dirty="0"/>
                        <a:t>Rp 12.000.000</a:t>
                      </a:r>
                      <a:endParaRPr lang="en-ID" sz="1200" dirty="0"/>
                    </a:p>
                  </a:txBody>
                  <a:tcPr/>
                </a:tc>
                <a:tc>
                  <a:txBody>
                    <a:bodyPr/>
                    <a:lstStyle/>
                    <a:p>
                      <a:endParaRPr lang="en-ID" sz="1200" dirty="0"/>
                    </a:p>
                  </a:txBody>
                  <a:tcPr/>
                </a:tc>
                <a:extLst>
                  <a:ext uri="{0D108BD9-81ED-4DB2-BD59-A6C34878D82A}">
                    <a16:rowId xmlns:a16="http://schemas.microsoft.com/office/drawing/2014/main" val="2748068623"/>
                  </a:ext>
                </a:extLst>
              </a:tr>
              <a:tr h="540327">
                <a:tc>
                  <a:txBody>
                    <a:bodyPr/>
                    <a:lstStyle/>
                    <a:p>
                      <a:endParaRPr lang="en-ID" sz="1200" dirty="0"/>
                    </a:p>
                  </a:txBody>
                  <a:tcPr/>
                </a:tc>
                <a:tc>
                  <a:txBody>
                    <a:bodyPr/>
                    <a:lstStyle/>
                    <a:p>
                      <a:r>
                        <a:rPr lang="en-US" sz="1200" dirty="0" err="1"/>
                        <a:t>Kerugian</a:t>
                      </a:r>
                      <a:r>
                        <a:rPr lang="en-US" sz="1200" dirty="0"/>
                        <a:t> </a:t>
                      </a:r>
                      <a:r>
                        <a:rPr lang="en-US" sz="1200" dirty="0" err="1"/>
                        <a:t>Pertukaran</a:t>
                      </a:r>
                      <a:endParaRPr lang="en-ID" sz="1200" dirty="0"/>
                    </a:p>
                  </a:txBody>
                  <a:tcPr/>
                </a:tc>
                <a:tc>
                  <a:txBody>
                    <a:bodyPr/>
                    <a:lstStyle/>
                    <a:p>
                      <a:endParaRPr lang="en-ID" sz="1200"/>
                    </a:p>
                  </a:txBody>
                  <a:tcPr/>
                </a:tc>
                <a:tc>
                  <a:txBody>
                    <a:bodyPr/>
                    <a:lstStyle/>
                    <a:p>
                      <a:r>
                        <a:rPr lang="en-US" sz="1200" dirty="0"/>
                        <a:t>Rp 4.000.000</a:t>
                      </a:r>
                      <a:endParaRPr lang="en-ID" sz="1200" dirty="0"/>
                    </a:p>
                  </a:txBody>
                  <a:tcPr/>
                </a:tc>
                <a:tc>
                  <a:txBody>
                    <a:bodyPr/>
                    <a:lstStyle/>
                    <a:p>
                      <a:endParaRPr lang="en-ID" sz="1200" dirty="0"/>
                    </a:p>
                  </a:txBody>
                  <a:tcPr/>
                </a:tc>
                <a:extLst>
                  <a:ext uri="{0D108BD9-81ED-4DB2-BD59-A6C34878D82A}">
                    <a16:rowId xmlns:a16="http://schemas.microsoft.com/office/drawing/2014/main" val="4117565394"/>
                  </a:ext>
                </a:extLst>
              </a:tr>
              <a:tr h="540327">
                <a:tc>
                  <a:txBody>
                    <a:bodyPr/>
                    <a:lstStyle/>
                    <a:p>
                      <a:endParaRPr lang="en-ID" sz="1200" dirty="0"/>
                    </a:p>
                  </a:txBody>
                  <a:tcPr/>
                </a:tc>
                <a:tc>
                  <a:txBody>
                    <a:bodyPr/>
                    <a:lstStyle/>
                    <a:p>
                      <a:r>
                        <a:rPr lang="en-US" sz="1200" dirty="0"/>
                        <a:t>       Laptop Bekas</a:t>
                      </a:r>
                    </a:p>
                    <a:p>
                      <a:endParaRPr lang="en-ID" sz="1200" dirty="0"/>
                    </a:p>
                  </a:txBody>
                  <a:tcPr/>
                </a:tc>
                <a:tc>
                  <a:txBody>
                    <a:bodyPr/>
                    <a:lstStyle/>
                    <a:p>
                      <a:endParaRPr lang="en-ID" sz="1200" dirty="0"/>
                    </a:p>
                  </a:txBody>
                  <a:tcPr/>
                </a:tc>
                <a:tc>
                  <a:txBody>
                    <a:bodyPr/>
                    <a:lstStyle/>
                    <a:p>
                      <a:endParaRPr lang="en-ID" sz="1200"/>
                    </a:p>
                  </a:txBody>
                  <a:tcPr/>
                </a:tc>
                <a:tc>
                  <a:txBody>
                    <a:bodyPr/>
                    <a:lstStyle/>
                    <a:p>
                      <a:r>
                        <a:rPr lang="en-US" sz="1200" dirty="0"/>
                        <a:t>Rp 30.000.000</a:t>
                      </a:r>
                      <a:endParaRPr lang="en-ID" sz="1200" dirty="0"/>
                    </a:p>
                  </a:txBody>
                  <a:tcPr/>
                </a:tc>
                <a:extLst>
                  <a:ext uri="{0D108BD9-81ED-4DB2-BD59-A6C34878D82A}">
                    <a16:rowId xmlns:a16="http://schemas.microsoft.com/office/drawing/2014/main" val="694997276"/>
                  </a:ext>
                </a:extLst>
              </a:tr>
              <a:tr h="540327">
                <a:tc>
                  <a:txBody>
                    <a:bodyPr/>
                    <a:lstStyle/>
                    <a:p>
                      <a:endParaRPr lang="en-ID" sz="1200"/>
                    </a:p>
                  </a:txBody>
                  <a:tcPr/>
                </a:tc>
                <a:tc>
                  <a:txBody>
                    <a:bodyPr/>
                    <a:lstStyle/>
                    <a:p>
                      <a:r>
                        <a:rPr lang="en-US" sz="1200" dirty="0"/>
                        <a:t>        Kas</a:t>
                      </a:r>
                      <a:endParaRPr lang="en-ID" sz="1200" dirty="0"/>
                    </a:p>
                  </a:txBody>
                  <a:tcPr/>
                </a:tc>
                <a:tc>
                  <a:txBody>
                    <a:bodyPr/>
                    <a:lstStyle/>
                    <a:p>
                      <a:endParaRPr lang="en-ID" sz="1200" dirty="0"/>
                    </a:p>
                  </a:txBody>
                  <a:tcPr/>
                </a:tc>
                <a:tc>
                  <a:txBody>
                    <a:bodyPr/>
                    <a:lstStyle/>
                    <a:p>
                      <a:endParaRPr lang="en-ID" sz="1200" dirty="0"/>
                    </a:p>
                  </a:txBody>
                  <a:tcPr/>
                </a:tc>
                <a:tc>
                  <a:txBody>
                    <a:bodyPr/>
                    <a:lstStyle/>
                    <a:p>
                      <a:r>
                        <a:rPr lang="en-US" sz="1200" dirty="0"/>
                        <a:t>Rp 18.000.000</a:t>
                      </a:r>
                    </a:p>
                    <a:p>
                      <a:endParaRPr lang="en-ID" sz="1200" dirty="0"/>
                    </a:p>
                  </a:txBody>
                  <a:tcPr/>
                </a:tc>
                <a:extLst>
                  <a:ext uri="{0D108BD9-81ED-4DB2-BD59-A6C34878D82A}">
                    <a16:rowId xmlns:a16="http://schemas.microsoft.com/office/drawing/2014/main" val="2121933241"/>
                  </a:ext>
                </a:extLst>
              </a:tr>
            </a:tbl>
          </a:graphicData>
        </a:graphic>
      </p:graphicFrame>
      <p:sp>
        <p:nvSpPr>
          <p:cNvPr id="5" name="Google Shape;108;p16">
            <a:extLst>
              <a:ext uri="{FF2B5EF4-FFF2-40B4-BE49-F238E27FC236}">
                <a16:creationId xmlns:a16="http://schemas.microsoft.com/office/drawing/2014/main" id="{E17E55F1-E612-ACBC-0853-92AFA59468B7}"/>
              </a:ext>
            </a:extLst>
          </p:cNvPr>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Pertukaran Aktiva Tetap Sejenis</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65632601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Pengeluaran Modal</a:t>
            </a:r>
            <a:endParaRPr sz="3600" b="1">
              <a:solidFill>
                <a:srgbClr val="17919B"/>
              </a:solidFill>
              <a:latin typeface="Roboto"/>
              <a:ea typeface="Roboto"/>
              <a:cs typeface="Roboto"/>
              <a:sym typeface="Roboto"/>
            </a:endParaRPr>
          </a:p>
        </p:txBody>
      </p:sp>
      <p:sp>
        <p:nvSpPr>
          <p:cNvPr id="132" name="Google Shape;132;p17"/>
          <p:cNvSpPr txBox="1"/>
          <p:nvPr/>
        </p:nvSpPr>
        <p:spPr>
          <a:xfrm>
            <a:off x="3441975" y="10698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300">
                <a:solidFill>
                  <a:schemeClr val="dk1"/>
                </a:solidFill>
                <a:latin typeface="Roboto"/>
                <a:ea typeface="Roboto"/>
                <a:cs typeface="Roboto"/>
                <a:sym typeface="Roboto"/>
              </a:rPr>
              <a:t>Pada awal tahun 2015, PT. Banyak Karya membeli sebuah mesin dengan harga perolehan Rp. 100.000.000 dengan umur ekonomisnya 10 tahun. Nilai residu Rp. 10.000.000 dan metode penyusutan yang digunakan adalah garis lurus. Kemudian pada tanggal 1 Juli 2022, PT. Banyak Karya melakukan perbaikan atas mesin tersebut dengan biaya yang dikeluarkan Rp 27.500.000 dan diprediksi akan menambah umur ekonomi 1,5 tahun.</a:t>
            </a:r>
            <a:endParaRPr sz="130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300" b="1">
                <a:solidFill>
                  <a:schemeClr val="dk1"/>
                </a:solidFill>
                <a:latin typeface="Roboto"/>
                <a:ea typeface="Roboto"/>
                <a:cs typeface="Roboto"/>
                <a:sym typeface="Roboto"/>
              </a:rPr>
              <a:t>Diminta :</a:t>
            </a:r>
            <a:endParaRPr sz="1300" b="1">
              <a:solidFill>
                <a:schemeClr val="dk1"/>
              </a:solidFill>
              <a:latin typeface="Roboto"/>
              <a:ea typeface="Roboto"/>
              <a:cs typeface="Roboto"/>
              <a:sym typeface="Roboto"/>
            </a:endParaRPr>
          </a:p>
          <a:p>
            <a:pPr marL="179999" lvl="0" indent="-177800" algn="l" rtl="0">
              <a:lnSpc>
                <a:spcPct val="115000"/>
              </a:lnSpc>
              <a:spcBef>
                <a:spcPts val="1000"/>
              </a:spcBef>
              <a:spcAft>
                <a:spcPts val="0"/>
              </a:spcAft>
              <a:buClr>
                <a:schemeClr val="dk1"/>
              </a:buClr>
              <a:buSzPts val="1300"/>
              <a:buFont typeface="Roboto"/>
              <a:buChar char="●"/>
            </a:pPr>
            <a:r>
              <a:rPr lang="id" sz="1300">
                <a:solidFill>
                  <a:schemeClr val="dk1"/>
                </a:solidFill>
                <a:latin typeface="Roboto"/>
                <a:ea typeface="Roboto"/>
                <a:cs typeface="Roboto"/>
                <a:sym typeface="Roboto"/>
              </a:rPr>
              <a:t>Hitung dan buat jurnal penyusutan mesin tersebut</a:t>
            </a:r>
            <a:endParaRPr sz="1300">
              <a:solidFill>
                <a:schemeClr val="dk1"/>
              </a:solidFill>
              <a:latin typeface="Roboto"/>
              <a:ea typeface="Roboto"/>
              <a:cs typeface="Roboto"/>
              <a:sym typeface="Roboto"/>
            </a:endParaRPr>
          </a:p>
          <a:p>
            <a:pPr marL="179999" lvl="0" indent="-177800" algn="l" rtl="0">
              <a:lnSpc>
                <a:spcPct val="115000"/>
              </a:lnSpc>
              <a:spcBef>
                <a:spcPts val="0"/>
              </a:spcBef>
              <a:spcAft>
                <a:spcPts val="0"/>
              </a:spcAft>
              <a:buClr>
                <a:schemeClr val="dk1"/>
              </a:buClr>
              <a:buSzPts val="1300"/>
              <a:buFont typeface="Roboto"/>
              <a:buChar char="●"/>
            </a:pPr>
            <a:r>
              <a:rPr lang="id" sz="1300">
                <a:solidFill>
                  <a:schemeClr val="dk1"/>
                </a:solidFill>
                <a:latin typeface="Roboto"/>
                <a:ea typeface="Roboto"/>
                <a:cs typeface="Roboto"/>
                <a:sym typeface="Roboto"/>
              </a:rPr>
              <a:t>Hitung berapa besar nilai buku mesin sebelum dilakukan perbaikan</a:t>
            </a:r>
            <a:endParaRPr sz="1300">
              <a:solidFill>
                <a:schemeClr val="dk1"/>
              </a:solidFill>
              <a:latin typeface="Roboto"/>
              <a:ea typeface="Roboto"/>
              <a:cs typeface="Roboto"/>
              <a:sym typeface="Roboto"/>
            </a:endParaRPr>
          </a:p>
          <a:p>
            <a:pPr marL="179999" lvl="0" indent="-177800" algn="l" rtl="0">
              <a:lnSpc>
                <a:spcPct val="115000"/>
              </a:lnSpc>
              <a:spcBef>
                <a:spcPts val="0"/>
              </a:spcBef>
              <a:spcAft>
                <a:spcPts val="0"/>
              </a:spcAft>
              <a:buClr>
                <a:schemeClr val="dk1"/>
              </a:buClr>
              <a:buSzPts val="1300"/>
              <a:buFont typeface="Roboto"/>
              <a:buChar char="●"/>
            </a:pPr>
            <a:r>
              <a:rPr lang="id" sz="1300">
                <a:solidFill>
                  <a:schemeClr val="dk1"/>
                </a:solidFill>
                <a:latin typeface="Roboto"/>
                <a:ea typeface="Roboto"/>
                <a:cs typeface="Roboto"/>
                <a:sym typeface="Roboto"/>
              </a:rPr>
              <a:t>Buatlah jurnal atas pengeluaran dana untuk memperbaiki mesin tersebut</a:t>
            </a:r>
            <a:endParaRPr sz="1300">
              <a:solidFill>
                <a:schemeClr val="dk1"/>
              </a:solidFill>
              <a:latin typeface="Roboto"/>
              <a:ea typeface="Roboto"/>
              <a:cs typeface="Roboto"/>
              <a:sym typeface="Roboto"/>
            </a:endParaRPr>
          </a:p>
          <a:p>
            <a:pPr marL="179999" lvl="0" indent="-177800" algn="l" rtl="0">
              <a:lnSpc>
                <a:spcPct val="115000"/>
              </a:lnSpc>
              <a:spcBef>
                <a:spcPts val="0"/>
              </a:spcBef>
              <a:spcAft>
                <a:spcPts val="0"/>
              </a:spcAft>
              <a:buClr>
                <a:schemeClr val="dk1"/>
              </a:buClr>
              <a:buSzPts val="1300"/>
              <a:buFont typeface="Roboto"/>
              <a:buChar char="●"/>
            </a:pPr>
            <a:r>
              <a:rPr lang="id" sz="1300">
                <a:solidFill>
                  <a:schemeClr val="dk1"/>
                </a:solidFill>
                <a:latin typeface="Roboto"/>
                <a:ea typeface="Roboto"/>
                <a:cs typeface="Roboto"/>
                <a:sym typeface="Roboto"/>
              </a:rPr>
              <a:t>Hitung dan buatlah jurnal penyusutan setelah dilakukan perbaikan pada akhir tahun 2022</a:t>
            </a:r>
            <a:endParaRPr sz="1300">
              <a:solidFill>
                <a:schemeClr val="dk1"/>
              </a:solidFill>
              <a:latin typeface="Roboto"/>
              <a:ea typeface="Roboto"/>
              <a:cs typeface="Roboto"/>
              <a:sym typeface="Roboto"/>
            </a:endParaRPr>
          </a:p>
          <a:p>
            <a:pPr marL="179999" lvl="0" indent="-177800" algn="l" rtl="0">
              <a:lnSpc>
                <a:spcPct val="115000"/>
              </a:lnSpc>
              <a:spcBef>
                <a:spcPts val="0"/>
              </a:spcBef>
              <a:spcAft>
                <a:spcPts val="0"/>
              </a:spcAft>
              <a:buClr>
                <a:schemeClr val="dk1"/>
              </a:buClr>
              <a:buSzPts val="1300"/>
              <a:buFont typeface="Roboto"/>
              <a:buChar char="●"/>
            </a:pPr>
            <a:r>
              <a:rPr lang="id" sz="1300">
                <a:solidFill>
                  <a:schemeClr val="dk1"/>
                </a:solidFill>
                <a:latin typeface="Roboto"/>
                <a:ea typeface="Roboto"/>
                <a:cs typeface="Roboto"/>
                <a:sym typeface="Roboto"/>
              </a:rPr>
              <a:t>Buatlah jurnal penyusutan pada akhir tahun 2022</a:t>
            </a:r>
            <a:endParaRPr sz="1300">
              <a:solidFill>
                <a:schemeClr val="dk1"/>
              </a:solidFill>
              <a:latin typeface="Roboto"/>
              <a:ea typeface="Roboto"/>
              <a:cs typeface="Roboto"/>
              <a:sym typeface="Roboto"/>
            </a:endParaRPr>
          </a:p>
        </p:txBody>
      </p:sp>
      <p:pic>
        <p:nvPicPr>
          <p:cNvPr id="133" name="Google Shape;133;p17"/>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83697614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B69830-F4ED-F42F-B5F0-5FD0CC0AECDD}"/>
              </a:ext>
            </a:extLst>
          </p:cNvPr>
          <p:cNvSpPr txBox="1"/>
          <p:nvPr/>
        </p:nvSpPr>
        <p:spPr>
          <a:xfrm>
            <a:off x="699654" y="935183"/>
            <a:ext cx="4180953" cy="1720151"/>
          </a:xfrm>
          <a:prstGeom prst="rect">
            <a:avLst/>
          </a:prstGeom>
          <a:noFill/>
        </p:spPr>
        <p:txBody>
          <a:bodyPr wrap="none" rtlCol="0">
            <a:spAutoFit/>
          </a:bodyPr>
          <a:lstStyle/>
          <a:p>
            <a:pPr>
              <a:lnSpc>
                <a:spcPct val="150000"/>
              </a:lnSpc>
            </a:pPr>
            <a:r>
              <a:rPr lang="en-US" sz="1200" b="1" dirty="0" err="1"/>
              <a:t>Penyusutun</a:t>
            </a:r>
            <a:r>
              <a:rPr lang="en-US" sz="1200" b="1" dirty="0"/>
              <a:t> per </a:t>
            </a:r>
            <a:r>
              <a:rPr lang="en-US" sz="1200" b="1" dirty="0" err="1"/>
              <a:t>tahun</a:t>
            </a:r>
            <a:r>
              <a:rPr lang="en-US" sz="1200" b="1" dirty="0"/>
              <a:t> :</a:t>
            </a:r>
          </a:p>
          <a:p>
            <a:pPr>
              <a:lnSpc>
                <a:spcPct val="150000"/>
              </a:lnSpc>
            </a:pPr>
            <a:r>
              <a:rPr lang="en-US" sz="1200" dirty="0" err="1"/>
              <a:t>Penyusutan</a:t>
            </a:r>
            <a:r>
              <a:rPr lang="en-US" sz="1200" dirty="0"/>
              <a:t> per </a:t>
            </a:r>
            <a:r>
              <a:rPr lang="en-US" sz="1200" dirty="0" err="1"/>
              <a:t>tahun</a:t>
            </a:r>
            <a:r>
              <a:rPr lang="en-US" sz="1200" dirty="0"/>
              <a:t>  = </a:t>
            </a:r>
            <a:r>
              <a:rPr lang="en-US" sz="1200" u="sng" dirty="0"/>
              <a:t>Harga </a:t>
            </a:r>
            <a:r>
              <a:rPr lang="en-US" sz="1200" u="sng" dirty="0" err="1"/>
              <a:t>Perolehan</a:t>
            </a:r>
            <a:r>
              <a:rPr lang="en-US" sz="1200" u="sng" dirty="0"/>
              <a:t> – Nilai </a:t>
            </a:r>
            <a:r>
              <a:rPr lang="en-US" sz="1200" u="sng" dirty="0" err="1"/>
              <a:t>Residu</a:t>
            </a:r>
            <a:endParaRPr lang="en-US" sz="1200" u="sng" dirty="0"/>
          </a:p>
          <a:p>
            <a:pPr>
              <a:lnSpc>
                <a:spcPct val="150000"/>
              </a:lnSpc>
            </a:pPr>
            <a:r>
              <a:rPr lang="en-US" sz="1200" dirty="0"/>
              <a:t>		              </a:t>
            </a:r>
            <a:r>
              <a:rPr lang="en-US" sz="1200" dirty="0" err="1"/>
              <a:t>Umur</a:t>
            </a:r>
            <a:r>
              <a:rPr lang="en-US" sz="1200" dirty="0"/>
              <a:t> </a:t>
            </a:r>
            <a:r>
              <a:rPr lang="en-US" sz="1200" dirty="0" err="1"/>
              <a:t>Ekonomis</a:t>
            </a:r>
            <a:endParaRPr lang="en-US" sz="1200" dirty="0"/>
          </a:p>
          <a:p>
            <a:pPr>
              <a:lnSpc>
                <a:spcPct val="150000"/>
              </a:lnSpc>
            </a:pPr>
            <a:r>
              <a:rPr lang="en-US" sz="1200" dirty="0" err="1"/>
              <a:t>Pentusutan</a:t>
            </a:r>
            <a:r>
              <a:rPr lang="en-US" sz="1200" dirty="0"/>
              <a:t> per </a:t>
            </a:r>
            <a:r>
              <a:rPr lang="en-US" sz="1200" dirty="0" err="1"/>
              <a:t>tahun</a:t>
            </a:r>
            <a:r>
              <a:rPr lang="en-US" sz="1200" dirty="0"/>
              <a:t>   = </a:t>
            </a:r>
            <a:r>
              <a:rPr lang="en-US" sz="1200" u="sng" dirty="0"/>
              <a:t>Rp 100.000.000 – Rp 10.000.000</a:t>
            </a:r>
          </a:p>
          <a:p>
            <a:pPr>
              <a:lnSpc>
                <a:spcPct val="150000"/>
              </a:lnSpc>
            </a:pPr>
            <a:r>
              <a:rPr lang="en-ID" sz="1200" dirty="0"/>
              <a:t>			10 </a:t>
            </a:r>
            <a:r>
              <a:rPr lang="en-ID" sz="1200" dirty="0" err="1"/>
              <a:t>tahun</a:t>
            </a:r>
            <a:endParaRPr lang="en-ID" sz="1200" dirty="0"/>
          </a:p>
          <a:p>
            <a:pPr>
              <a:lnSpc>
                <a:spcPct val="150000"/>
              </a:lnSpc>
            </a:pPr>
            <a:r>
              <a:rPr lang="en-ID" sz="1200" dirty="0" err="1"/>
              <a:t>Penyusutan</a:t>
            </a:r>
            <a:r>
              <a:rPr lang="en-ID" sz="1200" dirty="0"/>
              <a:t> </a:t>
            </a:r>
            <a:r>
              <a:rPr lang="en-ID" sz="1200" dirty="0" err="1"/>
              <a:t>Pertahun</a:t>
            </a:r>
            <a:r>
              <a:rPr lang="en-ID" sz="1200" dirty="0"/>
              <a:t>   = </a:t>
            </a:r>
            <a:r>
              <a:rPr lang="en-ID" sz="1200" dirty="0" err="1"/>
              <a:t>Rp</a:t>
            </a:r>
            <a:r>
              <a:rPr lang="en-ID" sz="1200" dirty="0"/>
              <a:t> </a:t>
            </a:r>
            <a:r>
              <a:rPr lang="id-ID" sz="1200" dirty="0"/>
              <a:t>9.0</a:t>
            </a:r>
            <a:r>
              <a:rPr lang="en-ID" sz="1200" dirty="0"/>
              <a:t>00.000</a:t>
            </a:r>
          </a:p>
        </p:txBody>
      </p:sp>
      <p:graphicFrame>
        <p:nvGraphicFramePr>
          <p:cNvPr id="5" name="Table 4">
            <a:extLst>
              <a:ext uri="{FF2B5EF4-FFF2-40B4-BE49-F238E27FC236}">
                <a16:creationId xmlns:a16="http://schemas.microsoft.com/office/drawing/2014/main" id="{FF72A577-63AF-62E6-4387-DC16CE1D15E5}"/>
              </a:ext>
            </a:extLst>
          </p:cNvPr>
          <p:cNvGraphicFramePr>
            <a:graphicFrameLocks noGrp="1"/>
          </p:cNvGraphicFramePr>
          <p:nvPr/>
        </p:nvGraphicFramePr>
        <p:xfrm>
          <a:off x="699654" y="2932333"/>
          <a:ext cx="7516092" cy="1483360"/>
        </p:xfrm>
        <a:graphic>
          <a:graphicData uri="http://schemas.openxmlformats.org/drawingml/2006/table">
            <a:tbl>
              <a:tblPr firstRow="1" bandRow="1">
                <a:tableStyleId>{7DF18680-E054-41AD-8BC1-D1AEF772440D}</a:tableStyleId>
              </a:tblPr>
              <a:tblGrid>
                <a:gridCol w="942456">
                  <a:extLst>
                    <a:ext uri="{9D8B030D-6E8A-4147-A177-3AD203B41FA5}">
                      <a16:colId xmlns:a16="http://schemas.microsoft.com/office/drawing/2014/main" val="3261909880"/>
                    </a:ext>
                  </a:extLst>
                </a:gridCol>
                <a:gridCol w="3139946">
                  <a:extLst>
                    <a:ext uri="{9D8B030D-6E8A-4147-A177-3AD203B41FA5}">
                      <a16:colId xmlns:a16="http://schemas.microsoft.com/office/drawing/2014/main" val="3822904905"/>
                    </a:ext>
                  </a:extLst>
                </a:gridCol>
                <a:gridCol w="581151">
                  <a:extLst>
                    <a:ext uri="{9D8B030D-6E8A-4147-A177-3AD203B41FA5}">
                      <a16:colId xmlns:a16="http://schemas.microsoft.com/office/drawing/2014/main" val="89140444"/>
                    </a:ext>
                  </a:extLst>
                </a:gridCol>
                <a:gridCol w="1364506">
                  <a:extLst>
                    <a:ext uri="{9D8B030D-6E8A-4147-A177-3AD203B41FA5}">
                      <a16:colId xmlns:a16="http://schemas.microsoft.com/office/drawing/2014/main" val="3140278713"/>
                    </a:ext>
                  </a:extLst>
                </a:gridCol>
                <a:gridCol w="1488033">
                  <a:extLst>
                    <a:ext uri="{9D8B030D-6E8A-4147-A177-3AD203B41FA5}">
                      <a16:colId xmlns:a16="http://schemas.microsoft.com/office/drawing/2014/main" val="4220754374"/>
                    </a:ext>
                  </a:extLst>
                </a:gridCol>
              </a:tblGrid>
              <a:tr h="370840">
                <a:tc>
                  <a:txBody>
                    <a:bodyPr/>
                    <a:lstStyle/>
                    <a:p>
                      <a:r>
                        <a:rPr lang="en-US" sz="1200" dirty="0" err="1"/>
                        <a:t>Tanggal</a:t>
                      </a:r>
                      <a:endParaRPr lang="en-ID" sz="1200" dirty="0"/>
                    </a:p>
                  </a:txBody>
                  <a:tcPr/>
                </a:tc>
                <a:tc>
                  <a:txBody>
                    <a:bodyPr/>
                    <a:lstStyle/>
                    <a:p>
                      <a:r>
                        <a:rPr lang="en-US" sz="1200" dirty="0"/>
                        <a:t>Nama Akun</a:t>
                      </a:r>
                      <a:endParaRPr lang="en-ID" sz="1200" dirty="0"/>
                    </a:p>
                  </a:txBody>
                  <a:tcPr/>
                </a:tc>
                <a:tc>
                  <a:txBody>
                    <a:bodyPr/>
                    <a:lstStyle/>
                    <a:p>
                      <a:r>
                        <a:rPr lang="en-US" sz="1200" dirty="0"/>
                        <a:t>Ref</a:t>
                      </a:r>
                      <a:endParaRPr lang="en-ID" sz="1200" dirty="0"/>
                    </a:p>
                  </a:txBody>
                  <a:tcPr/>
                </a:tc>
                <a:tc>
                  <a:txBody>
                    <a:bodyPr/>
                    <a:lstStyle/>
                    <a:p>
                      <a:r>
                        <a:rPr lang="en-US" sz="1200" dirty="0"/>
                        <a:t>Debit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2395644223"/>
                  </a:ext>
                </a:extLst>
              </a:tr>
              <a:tr h="370840">
                <a:tc>
                  <a:txBody>
                    <a:bodyPr/>
                    <a:lstStyle/>
                    <a:p>
                      <a:endParaRPr lang="en-ID" sz="1200"/>
                    </a:p>
                  </a:txBody>
                  <a:tcPr/>
                </a:tc>
                <a:tc>
                  <a:txBody>
                    <a:bodyPr/>
                    <a:lstStyle/>
                    <a:p>
                      <a:r>
                        <a:rPr lang="en-US" sz="1200" dirty="0" err="1"/>
                        <a:t>Biaya</a:t>
                      </a:r>
                      <a:r>
                        <a:rPr lang="en-US" sz="1200" dirty="0"/>
                        <a:t> </a:t>
                      </a:r>
                      <a:r>
                        <a:rPr lang="en-US" sz="1200" dirty="0" err="1"/>
                        <a:t>penyusutan</a:t>
                      </a:r>
                      <a:r>
                        <a:rPr lang="en-US" sz="1200" dirty="0"/>
                        <a:t> </a:t>
                      </a:r>
                      <a:r>
                        <a:rPr lang="en-US" sz="1200" dirty="0" err="1"/>
                        <a:t>mesin</a:t>
                      </a:r>
                      <a:endParaRPr lang="en-ID" sz="1200" dirty="0"/>
                    </a:p>
                  </a:txBody>
                  <a:tcPr/>
                </a:tc>
                <a:tc>
                  <a:txBody>
                    <a:bodyPr/>
                    <a:lstStyle/>
                    <a:p>
                      <a:endParaRPr lang="en-ID" sz="1200"/>
                    </a:p>
                  </a:txBody>
                  <a:tcPr/>
                </a:tc>
                <a:tc>
                  <a:txBody>
                    <a:bodyPr/>
                    <a:lstStyle/>
                    <a:p>
                      <a:r>
                        <a:rPr lang="en-US" sz="1200" dirty="0"/>
                        <a:t>Rp 9.000.0000</a:t>
                      </a:r>
                      <a:endParaRPr lang="en-ID" sz="1200" dirty="0"/>
                    </a:p>
                  </a:txBody>
                  <a:tcPr/>
                </a:tc>
                <a:tc>
                  <a:txBody>
                    <a:bodyPr/>
                    <a:lstStyle/>
                    <a:p>
                      <a:endParaRPr lang="en-ID" sz="1200"/>
                    </a:p>
                  </a:txBody>
                  <a:tcPr/>
                </a:tc>
                <a:extLst>
                  <a:ext uri="{0D108BD9-81ED-4DB2-BD59-A6C34878D82A}">
                    <a16:rowId xmlns:a16="http://schemas.microsoft.com/office/drawing/2014/main" val="801604048"/>
                  </a:ext>
                </a:extLst>
              </a:tr>
              <a:tr h="370840">
                <a:tc>
                  <a:txBody>
                    <a:bodyPr/>
                    <a:lstStyle/>
                    <a:p>
                      <a:endParaRPr lang="en-ID" sz="1200"/>
                    </a:p>
                  </a:txBody>
                  <a:tcPr/>
                </a:tc>
                <a:tc>
                  <a:txBody>
                    <a:bodyPr/>
                    <a:lstStyle/>
                    <a:p>
                      <a:r>
                        <a:rPr lang="en-US" sz="1200" dirty="0"/>
                        <a:t>        </a:t>
                      </a:r>
                      <a:r>
                        <a:rPr lang="en-US" sz="1200" dirty="0" err="1"/>
                        <a:t>Akumulasi</a:t>
                      </a:r>
                      <a:r>
                        <a:rPr lang="en-US" sz="1200" dirty="0"/>
                        <a:t> </a:t>
                      </a:r>
                      <a:r>
                        <a:rPr lang="en-US" sz="1200" dirty="0" err="1"/>
                        <a:t>Penyusutan</a:t>
                      </a:r>
                      <a:r>
                        <a:rPr lang="en-US" sz="1200" dirty="0"/>
                        <a:t> Bekas</a:t>
                      </a:r>
                      <a:endParaRPr lang="en-ID" sz="1200" dirty="0"/>
                    </a:p>
                  </a:txBody>
                  <a:tcPr/>
                </a:tc>
                <a:tc>
                  <a:txBody>
                    <a:bodyPr/>
                    <a:lstStyle/>
                    <a:p>
                      <a:endParaRPr lang="en-US" sz="1200" dirty="0"/>
                    </a:p>
                  </a:txBody>
                  <a:tcPr/>
                </a:tc>
                <a:tc>
                  <a:txBody>
                    <a:bodyPr/>
                    <a:lstStyle/>
                    <a:p>
                      <a:endParaRPr lang="en-ID" sz="1200" dirty="0"/>
                    </a:p>
                  </a:txBody>
                  <a:tcPr/>
                </a:tc>
                <a:tc>
                  <a:txBody>
                    <a:bodyPr/>
                    <a:lstStyle/>
                    <a:p>
                      <a:r>
                        <a:rPr lang="en-US" sz="1200" dirty="0"/>
                        <a:t>Rp 9.000.000</a:t>
                      </a:r>
                      <a:endParaRPr lang="en-ID" sz="1200" dirty="0"/>
                    </a:p>
                  </a:txBody>
                  <a:tcPr/>
                </a:tc>
                <a:extLst>
                  <a:ext uri="{0D108BD9-81ED-4DB2-BD59-A6C34878D82A}">
                    <a16:rowId xmlns:a16="http://schemas.microsoft.com/office/drawing/2014/main" val="1922792111"/>
                  </a:ext>
                </a:extLst>
              </a:tr>
              <a:tr h="370840">
                <a:tc>
                  <a:txBody>
                    <a:bodyPr/>
                    <a:lstStyle/>
                    <a:p>
                      <a:endParaRPr lang="en-ID" sz="1200"/>
                    </a:p>
                  </a:txBody>
                  <a:tcPr/>
                </a:tc>
                <a:tc>
                  <a:txBody>
                    <a:bodyPr/>
                    <a:lstStyle/>
                    <a:p>
                      <a:endParaRPr lang="en-ID" sz="120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1097912516"/>
                  </a:ext>
                </a:extLst>
              </a:tr>
            </a:tbl>
          </a:graphicData>
        </a:graphic>
      </p:graphicFrame>
      <p:sp>
        <p:nvSpPr>
          <p:cNvPr id="6" name="Google Shape;131;p17">
            <a:extLst>
              <a:ext uri="{FF2B5EF4-FFF2-40B4-BE49-F238E27FC236}">
                <a16:creationId xmlns:a16="http://schemas.microsoft.com/office/drawing/2014/main" id="{1E9918C3-3E21-1C89-5518-44A105331851}"/>
              </a:ext>
            </a:extLst>
          </p:cNvPr>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Pengeluaran Modal</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391270098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31;p17">
            <a:extLst>
              <a:ext uri="{FF2B5EF4-FFF2-40B4-BE49-F238E27FC236}">
                <a16:creationId xmlns:a16="http://schemas.microsoft.com/office/drawing/2014/main" id="{BA64F5AE-EF97-05C1-35DC-D9DF3CE49363}"/>
              </a:ext>
            </a:extLst>
          </p:cNvPr>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Pengeluaran Modal</a:t>
            </a:r>
            <a:endParaRPr sz="3600" b="1" dirty="0">
              <a:solidFill>
                <a:srgbClr val="17919B"/>
              </a:solidFill>
              <a:latin typeface="Roboto"/>
              <a:ea typeface="Roboto"/>
              <a:cs typeface="Roboto"/>
              <a:sym typeface="Roboto"/>
            </a:endParaRPr>
          </a:p>
        </p:txBody>
      </p:sp>
      <p:sp>
        <p:nvSpPr>
          <p:cNvPr id="5" name="TextBox 4">
            <a:extLst>
              <a:ext uri="{FF2B5EF4-FFF2-40B4-BE49-F238E27FC236}">
                <a16:creationId xmlns:a16="http://schemas.microsoft.com/office/drawing/2014/main" id="{4C11AFF3-5B3B-A824-3BF9-2EE1774F6FA6}"/>
              </a:ext>
            </a:extLst>
          </p:cNvPr>
          <p:cNvSpPr txBox="1"/>
          <p:nvPr/>
        </p:nvSpPr>
        <p:spPr>
          <a:xfrm>
            <a:off x="706582" y="1094217"/>
            <a:ext cx="6644768" cy="1997150"/>
          </a:xfrm>
          <a:prstGeom prst="rect">
            <a:avLst/>
          </a:prstGeom>
          <a:noFill/>
        </p:spPr>
        <p:txBody>
          <a:bodyPr wrap="none" rtlCol="0">
            <a:spAutoFit/>
          </a:bodyPr>
          <a:lstStyle/>
          <a:p>
            <a:pPr>
              <a:lnSpc>
                <a:spcPct val="150000"/>
              </a:lnSpc>
            </a:pPr>
            <a:r>
              <a:rPr lang="en-US" sz="1200" b="1" dirty="0"/>
              <a:t>Nilai </a:t>
            </a:r>
            <a:r>
              <a:rPr lang="en-US" sz="1200" b="1" dirty="0" err="1"/>
              <a:t>Buku</a:t>
            </a:r>
            <a:r>
              <a:rPr lang="en-US" sz="1200" b="1" dirty="0"/>
              <a:t> </a:t>
            </a:r>
            <a:r>
              <a:rPr lang="en-US" sz="1200" b="1" dirty="0" err="1"/>
              <a:t>Mesin</a:t>
            </a:r>
            <a:r>
              <a:rPr lang="en-US" sz="1200" b="1" dirty="0"/>
              <a:t> </a:t>
            </a:r>
            <a:r>
              <a:rPr lang="en-US" sz="1200" b="1" dirty="0" err="1"/>
              <a:t>Sebelum</a:t>
            </a:r>
            <a:r>
              <a:rPr lang="en-US" sz="1200" b="1" dirty="0"/>
              <a:t> Di </a:t>
            </a:r>
            <a:r>
              <a:rPr lang="en-US" sz="1200" b="1" dirty="0" err="1"/>
              <a:t>Susutkan</a:t>
            </a:r>
            <a:r>
              <a:rPr lang="en-US" sz="1200" b="1" dirty="0"/>
              <a:t> :</a:t>
            </a:r>
          </a:p>
          <a:p>
            <a:pPr>
              <a:lnSpc>
                <a:spcPct val="150000"/>
              </a:lnSpc>
            </a:pPr>
            <a:r>
              <a:rPr lang="en-US" sz="1200" dirty="0"/>
              <a:t>Nilai </a:t>
            </a:r>
            <a:r>
              <a:rPr lang="en-US" sz="1200" dirty="0" err="1"/>
              <a:t>Buku</a:t>
            </a:r>
            <a:r>
              <a:rPr lang="en-US" sz="1200" dirty="0"/>
              <a:t> </a:t>
            </a:r>
            <a:r>
              <a:rPr lang="en-US" sz="1200" dirty="0" err="1"/>
              <a:t>Mesin</a:t>
            </a:r>
            <a:r>
              <a:rPr lang="en-US" sz="1200" dirty="0"/>
              <a:t> 		= Harga </a:t>
            </a:r>
            <a:r>
              <a:rPr lang="en-US" sz="1200" dirty="0" err="1"/>
              <a:t>Perolehan</a:t>
            </a:r>
            <a:r>
              <a:rPr lang="en-US" sz="1200" dirty="0"/>
              <a:t> -Total </a:t>
            </a:r>
            <a:r>
              <a:rPr lang="en-US" sz="1200" dirty="0" err="1"/>
              <a:t>Akuntansi</a:t>
            </a:r>
            <a:r>
              <a:rPr lang="en-US" sz="1200" dirty="0"/>
              <a:t> </a:t>
            </a:r>
            <a:r>
              <a:rPr lang="en-US" sz="1200" dirty="0" err="1"/>
              <a:t>Penyusutan</a:t>
            </a:r>
            <a:endParaRPr lang="en-US" sz="1200" dirty="0"/>
          </a:p>
          <a:p>
            <a:pPr>
              <a:lnSpc>
                <a:spcPct val="150000"/>
              </a:lnSpc>
            </a:pPr>
            <a:r>
              <a:rPr lang="en-US" sz="1200" dirty="0"/>
              <a:t>			= Rp 100.000.000 - (7,5 </a:t>
            </a:r>
            <a:r>
              <a:rPr lang="en-US" sz="1200" dirty="0" err="1"/>
              <a:t>tahun</a:t>
            </a:r>
            <a:r>
              <a:rPr lang="en-US" sz="1200" dirty="0"/>
              <a:t> X Rp 9.000.000/</a:t>
            </a:r>
            <a:r>
              <a:rPr lang="en-US" sz="1200" dirty="0" err="1"/>
              <a:t>Tahun</a:t>
            </a:r>
            <a:r>
              <a:rPr lang="en-US" sz="1200" dirty="0"/>
              <a:t>)</a:t>
            </a:r>
          </a:p>
          <a:p>
            <a:pPr>
              <a:lnSpc>
                <a:spcPct val="150000"/>
              </a:lnSpc>
            </a:pPr>
            <a:r>
              <a:rPr lang="en-US" sz="1200" dirty="0"/>
              <a:t>			= Rp 100.000.000 - Rp 67 500.000</a:t>
            </a:r>
          </a:p>
          <a:p>
            <a:pPr>
              <a:lnSpc>
                <a:spcPct val="150000"/>
              </a:lnSpc>
            </a:pPr>
            <a:r>
              <a:rPr lang="en-US" sz="1200" dirty="0"/>
              <a:t>			= Rp 32 .500.000</a:t>
            </a:r>
          </a:p>
          <a:p>
            <a:pPr>
              <a:lnSpc>
                <a:spcPct val="150000"/>
              </a:lnSpc>
            </a:pPr>
            <a:endParaRPr lang="en-US" sz="1200" dirty="0"/>
          </a:p>
          <a:p>
            <a:pPr>
              <a:lnSpc>
                <a:spcPct val="150000"/>
              </a:lnSpc>
            </a:pPr>
            <a:r>
              <a:rPr lang="en-ID" sz="1200" b="1" dirty="0" err="1"/>
              <a:t>Jurnal</a:t>
            </a:r>
            <a:r>
              <a:rPr lang="en-ID" sz="1200" b="1" dirty="0"/>
              <a:t> </a:t>
            </a:r>
            <a:r>
              <a:rPr lang="en-ID" sz="1200" b="1" dirty="0" err="1"/>
              <a:t>Perbaikan</a:t>
            </a:r>
            <a:r>
              <a:rPr lang="en-ID" sz="1200" b="1" dirty="0"/>
              <a:t> </a:t>
            </a:r>
            <a:r>
              <a:rPr lang="en-ID" sz="1200" b="1" dirty="0" err="1"/>
              <a:t>Mesin</a:t>
            </a:r>
            <a:r>
              <a:rPr lang="en-ID" sz="1200" b="1" dirty="0"/>
              <a:t> :</a:t>
            </a:r>
            <a:endParaRPr lang="en-US" sz="1200" b="1" dirty="0"/>
          </a:p>
        </p:txBody>
      </p:sp>
      <p:graphicFrame>
        <p:nvGraphicFramePr>
          <p:cNvPr id="6" name="Table 5">
            <a:extLst>
              <a:ext uri="{FF2B5EF4-FFF2-40B4-BE49-F238E27FC236}">
                <a16:creationId xmlns:a16="http://schemas.microsoft.com/office/drawing/2014/main" id="{5DF42CCE-4CBD-EC4B-0310-E7421D710EA4}"/>
              </a:ext>
            </a:extLst>
          </p:cNvPr>
          <p:cNvGraphicFramePr>
            <a:graphicFrameLocks noGrp="1"/>
          </p:cNvGraphicFramePr>
          <p:nvPr>
            <p:extLst>
              <p:ext uri="{D42A27DB-BD31-4B8C-83A1-F6EECF244321}">
                <p14:modId xmlns:p14="http://schemas.microsoft.com/office/powerpoint/2010/main" val="2547836233"/>
              </p:ext>
            </p:extLst>
          </p:nvPr>
        </p:nvGraphicFramePr>
        <p:xfrm>
          <a:off x="706582" y="3047423"/>
          <a:ext cx="7385166" cy="1483360"/>
        </p:xfrm>
        <a:graphic>
          <a:graphicData uri="http://schemas.openxmlformats.org/drawingml/2006/table">
            <a:tbl>
              <a:tblPr firstRow="1" bandRow="1">
                <a:tableStyleId>{7DF18680-E054-41AD-8BC1-D1AEF772440D}</a:tableStyleId>
              </a:tblPr>
              <a:tblGrid>
                <a:gridCol w="811530">
                  <a:extLst>
                    <a:ext uri="{9D8B030D-6E8A-4147-A177-3AD203B41FA5}">
                      <a16:colId xmlns:a16="http://schemas.microsoft.com/office/drawing/2014/main" val="3261909880"/>
                    </a:ext>
                  </a:extLst>
                </a:gridCol>
                <a:gridCol w="3139946">
                  <a:extLst>
                    <a:ext uri="{9D8B030D-6E8A-4147-A177-3AD203B41FA5}">
                      <a16:colId xmlns:a16="http://schemas.microsoft.com/office/drawing/2014/main" val="3822904905"/>
                    </a:ext>
                  </a:extLst>
                </a:gridCol>
                <a:gridCol w="581151">
                  <a:extLst>
                    <a:ext uri="{9D8B030D-6E8A-4147-A177-3AD203B41FA5}">
                      <a16:colId xmlns:a16="http://schemas.microsoft.com/office/drawing/2014/main" val="89140444"/>
                    </a:ext>
                  </a:extLst>
                </a:gridCol>
                <a:gridCol w="1364506">
                  <a:extLst>
                    <a:ext uri="{9D8B030D-6E8A-4147-A177-3AD203B41FA5}">
                      <a16:colId xmlns:a16="http://schemas.microsoft.com/office/drawing/2014/main" val="3140278713"/>
                    </a:ext>
                  </a:extLst>
                </a:gridCol>
                <a:gridCol w="1488033">
                  <a:extLst>
                    <a:ext uri="{9D8B030D-6E8A-4147-A177-3AD203B41FA5}">
                      <a16:colId xmlns:a16="http://schemas.microsoft.com/office/drawing/2014/main" val="4220754374"/>
                    </a:ext>
                  </a:extLst>
                </a:gridCol>
              </a:tblGrid>
              <a:tr h="370840">
                <a:tc>
                  <a:txBody>
                    <a:bodyPr/>
                    <a:lstStyle/>
                    <a:p>
                      <a:r>
                        <a:rPr lang="en-US" sz="1200" dirty="0" err="1"/>
                        <a:t>Tanggal</a:t>
                      </a:r>
                      <a:endParaRPr lang="en-ID" sz="1200" dirty="0"/>
                    </a:p>
                  </a:txBody>
                  <a:tcPr/>
                </a:tc>
                <a:tc>
                  <a:txBody>
                    <a:bodyPr/>
                    <a:lstStyle/>
                    <a:p>
                      <a:r>
                        <a:rPr lang="en-US" sz="1200" dirty="0"/>
                        <a:t>Nama Akun</a:t>
                      </a:r>
                      <a:endParaRPr lang="en-ID" sz="1200" dirty="0"/>
                    </a:p>
                  </a:txBody>
                  <a:tcPr/>
                </a:tc>
                <a:tc>
                  <a:txBody>
                    <a:bodyPr/>
                    <a:lstStyle/>
                    <a:p>
                      <a:r>
                        <a:rPr lang="en-US" sz="1200" dirty="0"/>
                        <a:t>Reff</a:t>
                      </a:r>
                      <a:endParaRPr lang="en-ID" sz="1200" dirty="0"/>
                    </a:p>
                  </a:txBody>
                  <a:tcPr/>
                </a:tc>
                <a:tc>
                  <a:txBody>
                    <a:bodyPr/>
                    <a:lstStyle/>
                    <a:p>
                      <a:r>
                        <a:rPr lang="en-US" sz="1200" dirty="0"/>
                        <a:t>Debit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2395644223"/>
                  </a:ext>
                </a:extLst>
              </a:tr>
              <a:tr h="370840">
                <a:tc>
                  <a:txBody>
                    <a:bodyPr/>
                    <a:lstStyle/>
                    <a:p>
                      <a:endParaRPr lang="en-ID" sz="1200"/>
                    </a:p>
                  </a:txBody>
                  <a:tcPr/>
                </a:tc>
                <a:tc>
                  <a:txBody>
                    <a:bodyPr/>
                    <a:lstStyle/>
                    <a:p>
                      <a:r>
                        <a:rPr lang="en-US" sz="1200" dirty="0" err="1"/>
                        <a:t>Akumulasi</a:t>
                      </a:r>
                      <a:r>
                        <a:rPr lang="en-US" sz="1200" dirty="0"/>
                        <a:t> </a:t>
                      </a:r>
                      <a:r>
                        <a:rPr lang="en-US" sz="1200" dirty="0" err="1"/>
                        <a:t>Penyusutan</a:t>
                      </a:r>
                      <a:endParaRPr lang="en-ID" sz="1200" dirty="0"/>
                    </a:p>
                  </a:txBody>
                  <a:tcPr/>
                </a:tc>
                <a:tc>
                  <a:txBody>
                    <a:bodyPr/>
                    <a:lstStyle/>
                    <a:p>
                      <a:endParaRPr lang="en-ID" sz="1200"/>
                    </a:p>
                  </a:txBody>
                  <a:tcPr/>
                </a:tc>
                <a:tc>
                  <a:txBody>
                    <a:bodyPr/>
                    <a:lstStyle/>
                    <a:p>
                      <a:r>
                        <a:rPr lang="en-US" sz="1200" dirty="0"/>
                        <a:t>Rp 27.500.000</a:t>
                      </a:r>
                      <a:endParaRPr lang="en-ID" sz="1200" dirty="0"/>
                    </a:p>
                  </a:txBody>
                  <a:tcPr/>
                </a:tc>
                <a:tc>
                  <a:txBody>
                    <a:bodyPr/>
                    <a:lstStyle/>
                    <a:p>
                      <a:endParaRPr lang="en-ID" sz="1200"/>
                    </a:p>
                  </a:txBody>
                  <a:tcPr/>
                </a:tc>
                <a:extLst>
                  <a:ext uri="{0D108BD9-81ED-4DB2-BD59-A6C34878D82A}">
                    <a16:rowId xmlns:a16="http://schemas.microsoft.com/office/drawing/2014/main" val="801604048"/>
                  </a:ext>
                </a:extLst>
              </a:tr>
              <a:tr h="370840">
                <a:tc>
                  <a:txBody>
                    <a:bodyPr/>
                    <a:lstStyle/>
                    <a:p>
                      <a:endParaRPr lang="en-ID" sz="1200"/>
                    </a:p>
                  </a:txBody>
                  <a:tcPr/>
                </a:tc>
                <a:tc>
                  <a:txBody>
                    <a:bodyPr/>
                    <a:lstStyle/>
                    <a:p>
                      <a:r>
                        <a:rPr lang="en-US" sz="1200" dirty="0"/>
                        <a:t>          Kas</a:t>
                      </a:r>
                      <a:endParaRPr lang="en-ID" sz="1200" dirty="0"/>
                    </a:p>
                  </a:txBody>
                  <a:tcPr/>
                </a:tc>
                <a:tc>
                  <a:txBody>
                    <a:bodyPr/>
                    <a:lstStyle/>
                    <a:p>
                      <a:endParaRPr lang="en-US" sz="1200" dirty="0"/>
                    </a:p>
                  </a:txBody>
                  <a:tcPr/>
                </a:tc>
                <a:tc>
                  <a:txBody>
                    <a:bodyPr/>
                    <a:lstStyle/>
                    <a:p>
                      <a:endParaRPr lang="en-ID" sz="1200" dirty="0"/>
                    </a:p>
                  </a:txBody>
                  <a:tcPr/>
                </a:tc>
                <a:tc>
                  <a:txBody>
                    <a:bodyPr/>
                    <a:lstStyle/>
                    <a:p>
                      <a:r>
                        <a:rPr lang="en-US" sz="1200" dirty="0"/>
                        <a:t>Rp 27.500.000</a:t>
                      </a:r>
                      <a:endParaRPr lang="en-ID" sz="1200" dirty="0"/>
                    </a:p>
                  </a:txBody>
                  <a:tcPr/>
                </a:tc>
                <a:extLst>
                  <a:ext uri="{0D108BD9-81ED-4DB2-BD59-A6C34878D82A}">
                    <a16:rowId xmlns:a16="http://schemas.microsoft.com/office/drawing/2014/main" val="1922792111"/>
                  </a:ext>
                </a:extLst>
              </a:tr>
              <a:tr h="370840">
                <a:tc>
                  <a:txBody>
                    <a:bodyPr/>
                    <a:lstStyle/>
                    <a:p>
                      <a:endParaRPr lang="en-ID" sz="120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1097912516"/>
                  </a:ext>
                </a:extLst>
              </a:tr>
            </a:tbl>
          </a:graphicData>
        </a:graphic>
      </p:graphicFrame>
    </p:spTree>
    <p:extLst>
      <p:ext uri="{BB962C8B-B14F-4D97-AF65-F5344CB8AC3E}">
        <p14:creationId xmlns:p14="http://schemas.microsoft.com/office/powerpoint/2010/main" val="3418045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grpSp>
        <p:nvGrpSpPr>
          <p:cNvPr id="213" name="Google Shape;213;p21"/>
          <p:cNvGrpSpPr/>
          <p:nvPr/>
        </p:nvGrpSpPr>
        <p:grpSpPr>
          <a:xfrm>
            <a:off x="3854590" y="4740703"/>
            <a:ext cx="1434817" cy="389011"/>
            <a:chOff x="3248325" y="4588800"/>
            <a:chExt cx="2045939" cy="554700"/>
          </a:xfrm>
        </p:grpSpPr>
        <p:sp>
          <p:nvSpPr>
            <p:cNvPr id="214" name="Google Shape;214;p21"/>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21"/>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21"/>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7" name="Google Shape;217;p21"/>
          <p:cNvGrpSpPr/>
          <p:nvPr/>
        </p:nvGrpSpPr>
        <p:grpSpPr>
          <a:xfrm>
            <a:off x="8325085" y="65154"/>
            <a:ext cx="763768" cy="752531"/>
            <a:chOff x="695950" y="3458000"/>
            <a:chExt cx="966550" cy="952450"/>
          </a:xfrm>
        </p:grpSpPr>
        <p:sp>
          <p:nvSpPr>
            <p:cNvPr id="218" name="Google Shape;218;p21"/>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21"/>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21"/>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21"/>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21"/>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21"/>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21"/>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21"/>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21"/>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7" name="Google Shape;227;p21"/>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28" name="Google Shape;228;p21"/>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229" name="Google Shape;229;p21"/>
          <p:cNvGraphicFramePr/>
          <p:nvPr/>
        </p:nvGraphicFramePr>
        <p:xfrm>
          <a:off x="375608" y="1090637"/>
          <a:ext cx="6599250" cy="247445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344800">
                <a:tc gridSpan="7">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Nama : Utang usaha</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201</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344800">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Kredit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344800">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405650">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44800">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1</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Saldo</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rPr>
                        <a:t>5.000.000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344800">
                <a:tc>
                  <a:txBody>
                    <a:bodyPr/>
                    <a:lstStyle/>
                    <a:p>
                      <a:pPr marL="0" marR="0" lvl="0" indent="0" algn="ct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10</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Pembelian</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10.000.000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15.000.000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r h="344800">
                <a:tc>
                  <a:txBody>
                    <a:bodyPr/>
                    <a:lstStyle/>
                    <a:p>
                      <a:pPr marL="0" marR="0" lvl="0" indent="0" algn="ct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23</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Pelunasan</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5.000.000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id"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10.000.000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
        <p:nvSpPr>
          <p:cNvPr id="230" name="Google Shape;230;p21"/>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Buku Besar</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98127711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4A355F-263B-3FAC-A58B-D5E72E8B2CDD}"/>
              </a:ext>
            </a:extLst>
          </p:cNvPr>
          <p:cNvSpPr txBox="1"/>
          <p:nvPr/>
        </p:nvSpPr>
        <p:spPr>
          <a:xfrm>
            <a:off x="685800" y="914401"/>
            <a:ext cx="6800260" cy="3382144"/>
          </a:xfrm>
          <a:prstGeom prst="rect">
            <a:avLst/>
          </a:prstGeom>
          <a:noFill/>
        </p:spPr>
        <p:txBody>
          <a:bodyPr wrap="none" rtlCol="0">
            <a:spAutoFit/>
          </a:bodyPr>
          <a:lstStyle/>
          <a:p>
            <a:pPr>
              <a:lnSpc>
                <a:spcPct val="150000"/>
              </a:lnSpc>
            </a:pPr>
            <a:r>
              <a:rPr lang="en-US" sz="1200" b="1" dirty="0" err="1"/>
              <a:t>Perhitungan</a:t>
            </a:r>
            <a:r>
              <a:rPr lang="en-US" sz="1200" b="1" dirty="0"/>
              <a:t> </a:t>
            </a:r>
            <a:r>
              <a:rPr lang="en-US" sz="1200" b="1" dirty="0" err="1"/>
              <a:t>penyusutan</a:t>
            </a:r>
            <a:r>
              <a:rPr lang="en-US" sz="1200" b="1" dirty="0"/>
              <a:t> </a:t>
            </a:r>
            <a:r>
              <a:rPr lang="en-US" sz="1200" b="1" dirty="0" err="1"/>
              <a:t>pertahun</a:t>
            </a:r>
            <a:r>
              <a:rPr lang="en-US" sz="1200" b="1" dirty="0"/>
              <a:t> </a:t>
            </a:r>
            <a:r>
              <a:rPr lang="en-US" sz="1200" b="1" dirty="0" err="1"/>
              <a:t>dilakukan</a:t>
            </a:r>
            <a:r>
              <a:rPr lang="en-US" sz="1200" b="1" dirty="0"/>
              <a:t> </a:t>
            </a:r>
            <a:r>
              <a:rPr lang="en-US" sz="1200" b="1" dirty="0" err="1"/>
              <a:t>perbaikan</a:t>
            </a:r>
            <a:r>
              <a:rPr lang="en-US" sz="1200" b="1" dirty="0"/>
              <a:t> pada </a:t>
            </a:r>
            <a:r>
              <a:rPr lang="en-US" sz="1200" b="1" dirty="0" err="1"/>
              <a:t>akhir</a:t>
            </a:r>
            <a:r>
              <a:rPr lang="en-US" sz="1200" b="1" dirty="0"/>
              <a:t> </a:t>
            </a:r>
            <a:r>
              <a:rPr lang="en-US" sz="1200" b="1" dirty="0" err="1"/>
              <a:t>tahun</a:t>
            </a:r>
            <a:r>
              <a:rPr lang="en-US" sz="1200" b="1" dirty="0"/>
              <a:t> 2022 :</a:t>
            </a:r>
          </a:p>
          <a:p>
            <a:pPr>
              <a:lnSpc>
                <a:spcPct val="150000"/>
              </a:lnSpc>
            </a:pPr>
            <a:endParaRPr lang="en-US" sz="1200" b="1" dirty="0"/>
          </a:p>
          <a:p>
            <a:pPr>
              <a:lnSpc>
                <a:spcPct val="150000"/>
              </a:lnSpc>
            </a:pPr>
            <a:r>
              <a:rPr lang="en-US" sz="1200" dirty="0" err="1"/>
              <a:t>Biaya</a:t>
            </a:r>
            <a:r>
              <a:rPr lang="en-US" sz="1200" dirty="0"/>
              <a:t> </a:t>
            </a:r>
            <a:r>
              <a:rPr lang="en-US" sz="1200" dirty="0" err="1"/>
              <a:t>penyusutan</a:t>
            </a:r>
            <a:r>
              <a:rPr lang="en-US" sz="1200" dirty="0"/>
              <a:t> </a:t>
            </a:r>
            <a:r>
              <a:rPr lang="en-US" sz="1200" dirty="0" err="1"/>
              <a:t>Penyusutan</a:t>
            </a:r>
            <a:r>
              <a:rPr lang="en-US" sz="1200" dirty="0"/>
              <a:t> per </a:t>
            </a:r>
            <a:r>
              <a:rPr lang="en-US" sz="1200" dirty="0" err="1"/>
              <a:t>tahun</a:t>
            </a:r>
            <a:r>
              <a:rPr lang="en-US" sz="1200" dirty="0"/>
              <a:t>  = (</a:t>
            </a:r>
            <a:r>
              <a:rPr lang="en-US" sz="1200" u="sng" dirty="0"/>
              <a:t>Nilai </a:t>
            </a:r>
            <a:r>
              <a:rPr lang="en-US" sz="1200" u="sng" dirty="0" err="1"/>
              <a:t>Buku</a:t>
            </a:r>
            <a:r>
              <a:rPr lang="en-US" sz="1200" u="sng" dirty="0"/>
              <a:t> + Nilai </a:t>
            </a:r>
            <a:r>
              <a:rPr lang="en-US" sz="1200" u="sng" dirty="0" err="1"/>
              <a:t>Aktiva</a:t>
            </a:r>
            <a:r>
              <a:rPr lang="en-US" sz="1200" u="sng" dirty="0"/>
              <a:t> Yang </a:t>
            </a:r>
            <a:r>
              <a:rPr lang="en-US" sz="1200" u="sng" dirty="0" err="1"/>
              <a:t>Diganti</a:t>
            </a:r>
            <a:r>
              <a:rPr lang="en-US" sz="1200" u="sng" dirty="0"/>
              <a:t>) – Nilai </a:t>
            </a:r>
            <a:r>
              <a:rPr lang="en-US" sz="1200" u="sng" dirty="0" err="1"/>
              <a:t>Residu</a:t>
            </a:r>
            <a:endParaRPr lang="en-US" sz="1200" u="sng" dirty="0"/>
          </a:p>
          <a:p>
            <a:pPr>
              <a:lnSpc>
                <a:spcPct val="150000"/>
              </a:lnSpc>
            </a:pPr>
            <a:r>
              <a:rPr lang="en-US" sz="1200" dirty="0"/>
              <a:t>		                                       Sisa </a:t>
            </a:r>
            <a:r>
              <a:rPr lang="en-US" sz="1200" dirty="0" err="1"/>
              <a:t>Umur</a:t>
            </a:r>
            <a:r>
              <a:rPr lang="en-US" sz="1200" dirty="0"/>
              <a:t> </a:t>
            </a:r>
            <a:r>
              <a:rPr lang="en-US" sz="1200" dirty="0" err="1"/>
              <a:t>Ekonomis</a:t>
            </a:r>
            <a:r>
              <a:rPr lang="en-US" sz="1200" dirty="0"/>
              <a:t> + </a:t>
            </a:r>
            <a:r>
              <a:rPr lang="en-US" sz="1200" dirty="0" err="1"/>
              <a:t>Tambahan</a:t>
            </a:r>
            <a:endParaRPr lang="en-US" sz="1200" dirty="0"/>
          </a:p>
          <a:p>
            <a:pPr>
              <a:lnSpc>
                <a:spcPct val="150000"/>
              </a:lnSpc>
            </a:pPr>
            <a:endParaRPr lang="en-US" sz="1200" dirty="0"/>
          </a:p>
          <a:p>
            <a:pPr>
              <a:lnSpc>
                <a:spcPct val="150000"/>
              </a:lnSpc>
            </a:pPr>
            <a:r>
              <a:rPr lang="en-US" sz="1200" dirty="0" err="1"/>
              <a:t>Biaya</a:t>
            </a:r>
            <a:r>
              <a:rPr lang="en-US" sz="1200" dirty="0"/>
              <a:t> </a:t>
            </a:r>
            <a:r>
              <a:rPr lang="en-US" sz="1200" dirty="0" err="1"/>
              <a:t>Pentusutan</a:t>
            </a:r>
            <a:r>
              <a:rPr lang="en-US" sz="1200" dirty="0"/>
              <a:t> per </a:t>
            </a:r>
            <a:r>
              <a:rPr lang="en-US" sz="1200" dirty="0" err="1"/>
              <a:t>tahun</a:t>
            </a:r>
            <a:r>
              <a:rPr lang="en-US" sz="1200" dirty="0"/>
              <a:t>   = (</a:t>
            </a:r>
            <a:r>
              <a:rPr lang="en-US" sz="1200" u="sng" dirty="0"/>
              <a:t>Rp 32.500.000 + Rp 27.500.000) – Rp 10.000.000</a:t>
            </a:r>
          </a:p>
          <a:p>
            <a:pPr>
              <a:lnSpc>
                <a:spcPct val="150000"/>
              </a:lnSpc>
            </a:pPr>
            <a:r>
              <a:rPr lang="en-ID" sz="1200" dirty="0"/>
              <a:t>			      2,5 </a:t>
            </a:r>
            <a:r>
              <a:rPr lang="en-ID" sz="1200" dirty="0" err="1"/>
              <a:t>Tahun</a:t>
            </a:r>
            <a:r>
              <a:rPr lang="en-ID" sz="1200" dirty="0"/>
              <a:t> + 1,5 </a:t>
            </a:r>
            <a:r>
              <a:rPr lang="en-ID" sz="1200" dirty="0" err="1"/>
              <a:t>Tahun</a:t>
            </a:r>
            <a:endParaRPr lang="en-ID" sz="1200" dirty="0"/>
          </a:p>
          <a:p>
            <a:pPr>
              <a:lnSpc>
                <a:spcPct val="150000"/>
              </a:lnSpc>
            </a:pPr>
            <a:endParaRPr lang="en-ID" sz="1200" dirty="0"/>
          </a:p>
          <a:p>
            <a:pPr>
              <a:lnSpc>
                <a:spcPct val="150000"/>
              </a:lnSpc>
            </a:pPr>
            <a:r>
              <a:rPr lang="en-ID" sz="1200" dirty="0" err="1"/>
              <a:t>Biaya</a:t>
            </a:r>
            <a:r>
              <a:rPr lang="en-ID" sz="1200" dirty="0"/>
              <a:t> </a:t>
            </a:r>
            <a:r>
              <a:rPr lang="en-ID" sz="1200" dirty="0" err="1"/>
              <a:t>Penyusutan</a:t>
            </a:r>
            <a:r>
              <a:rPr lang="en-ID" sz="1200" dirty="0"/>
              <a:t> </a:t>
            </a:r>
            <a:r>
              <a:rPr lang="en-ID" sz="1200" dirty="0" err="1"/>
              <a:t>Pertahun</a:t>
            </a:r>
            <a:r>
              <a:rPr lang="en-ID" sz="1200" dirty="0"/>
              <a:t>   = </a:t>
            </a:r>
            <a:r>
              <a:rPr lang="en-ID" sz="1200" u="sng" dirty="0"/>
              <a:t>Rp 50.000.000</a:t>
            </a:r>
          </a:p>
          <a:p>
            <a:pPr>
              <a:lnSpc>
                <a:spcPct val="150000"/>
              </a:lnSpc>
            </a:pPr>
            <a:r>
              <a:rPr lang="en-ID" sz="1200" dirty="0"/>
              <a:t>		            4 </a:t>
            </a:r>
            <a:r>
              <a:rPr lang="en-ID" sz="1200" dirty="0" err="1"/>
              <a:t>Tahun</a:t>
            </a:r>
            <a:endParaRPr lang="en-ID" sz="1200" dirty="0"/>
          </a:p>
          <a:p>
            <a:pPr>
              <a:lnSpc>
                <a:spcPct val="150000"/>
              </a:lnSpc>
            </a:pPr>
            <a:endParaRPr lang="en-ID" sz="1200" dirty="0"/>
          </a:p>
          <a:p>
            <a:pPr>
              <a:lnSpc>
                <a:spcPct val="150000"/>
              </a:lnSpc>
            </a:pPr>
            <a:r>
              <a:rPr lang="en-ID" sz="1200" dirty="0" err="1"/>
              <a:t>Biaya</a:t>
            </a:r>
            <a:r>
              <a:rPr lang="en-ID" sz="1200" dirty="0"/>
              <a:t> </a:t>
            </a:r>
            <a:r>
              <a:rPr lang="en-ID" sz="1200" dirty="0" err="1"/>
              <a:t>Penyusutan</a:t>
            </a:r>
            <a:r>
              <a:rPr lang="en-ID" sz="1200" dirty="0"/>
              <a:t> </a:t>
            </a:r>
            <a:r>
              <a:rPr lang="en-ID" sz="1200" dirty="0" err="1"/>
              <a:t>Pertahun</a:t>
            </a:r>
            <a:r>
              <a:rPr lang="en-ID" sz="1200" dirty="0"/>
              <a:t> : Rp 12.500.000 </a:t>
            </a:r>
            <a:r>
              <a:rPr lang="en-ID" sz="1200" dirty="0" err="1"/>
              <a:t>pertahun</a:t>
            </a:r>
            <a:endParaRPr lang="en-ID" sz="1200" dirty="0"/>
          </a:p>
        </p:txBody>
      </p:sp>
      <p:sp>
        <p:nvSpPr>
          <p:cNvPr id="5" name="Google Shape;131;p17">
            <a:extLst>
              <a:ext uri="{FF2B5EF4-FFF2-40B4-BE49-F238E27FC236}">
                <a16:creationId xmlns:a16="http://schemas.microsoft.com/office/drawing/2014/main" id="{84D36427-6FC8-3BEF-B747-F9EAC2857147}"/>
              </a:ext>
            </a:extLst>
          </p:cNvPr>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Pengeluaran Modal</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86745014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31;p17">
            <a:extLst>
              <a:ext uri="{FF2B5EF4-FFF2-40B4-BE49-F238E27FC236}">
                <a16:creationId xmlns:a16="http://schemas.microsoft.com/office/drawing/2014/main" id="{A3A50AB6-5BE5-49A6-0D61-385734323EBC}"/>
              </a:ext>
            </a:extLst>
          </p:cNvPr>
          <p:cNvSpPr txBox="1"/>
          <p:nvPr/>
        </p:nvSpPr>
        <p:spPr>
          <a:xfrm>
            <a:off x="327000" y="120078"/>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Pengeluaran Modal</a:t>
            </a:r>
            <a:endParaRPr sz="3600" b="1" dirty="0">
              <a:solidFill>
                <a:srgbClr val="17919B"/>
              </a:solidFill>
              <a:latin typeface="Roboto"/>
              <a:ea typeface="Roboto"/>
              <a:cs typeface="Roboto"/>
              <a:sym typeface="Roboto"/>
            </a:endParaRPr>
          </a:p>
        </p:txBody>
      </p:sp>
      <p:sp>
        <p:nvSpPr>
          <p:cNvPr id="5" name="TextBox 4">
            <a:extLst>
              <a:ext uri="{FF2B5EF4-FFF2-40B4-BE49-F238E27FC236}">
                <a16:creationId xmlns:a16="http://schemas.microsoft.com/office/drawing/2014/main" id="{581245F1-FE39-9614-8ECE-821CD2E55EA5}"/>
              </a:ext>
            </a:extLst>
          </p:cNvPr>
          <p:cNvSpPr txBox="1"/>
          <p:nvPr/>
        </p:nvSpPr>
        <p:spPr>
          <a:xfrm>
            <a:off x="457200" y="608334"/>
            <a:ext cx="4051109" cy="1166153"/>
          </a:xfrm>
          <a:prstGeom prst="rect">
            <a:avLst/>
          </a:prstGeom>
          <a:noFill/>
        </p:spPr>
        <p:txBody>
          <a:bodyPr wrap="none" rtlCol="0">
            <a:spAutoFit/>
          </a:bodyPr>
          <a:lstStyle/>
          <a:p>
            <a:pPr>
              <a:lnSpc>
                <a:spcPct val="150000"/>
              </a:lnSpc>
            </a:pPr>
            <a:r>
              <a:rPr lang="en-US" sz="1200" b="1" dirty="0" err="1"/>
              <a:t>Penyusutan</a:t>
            </a:r>
            <a:r>
              <a:rPr lang="en-US" sz="1200" b="1" dirty="0"/>
              <a:t> </a:t>
            </a:r>
            <a:r>
              <a:rPr lang="en-US" sz="1200" b="1" dirty="0" err="1"/>
              <a:t>akhir</a:t>
            </a:r>
            <a:r>
              <a:rPr lang="en-US" sz="1200" b="1" dirty="0"/>
              <a:t> </a:t>
            </a:r>
            <a:r>
              <a:rPr lang="en-US" sz="1200" b="1" dirty="0" err="1"/>
              <a:t>tahun</a:t>
            </a:r>
            <a:r>
              <a:rPr lang="en-US" sz="1200" b="1" dirty="0"/>
              <a:t> 2022 </a:t>
            </a:r>
            <a:r>
              <a:rPr lang="en-US" sz="1200" b="1" dirty="0" err="1"/>
              <a:t>adalah</a:t>
            </a:r>
            <a:r>
              <a:rPr lang="en-US" sz="1200" b="1" dirty="0"/>
              <a:t> ½ </a:t>
            </a:r>
            <a:r>
              <a:rPr lang="en-US" sz="1200" b="1" dirty="0" err="1"/>
              <a:t>tahun</a:t>
            </a:r>
            <a:r>
              <a:rPr lang="en-US" sz="1200" b="1" dirty="0"/>
              <a:t>, </a:t>
            </a:r>
            <a:r>
              <a:rPr lang="en-US" sz="1200" b="1" dirty="0" err="1"/>
              <a:t>maka</a:t>
            </a:r>
            <a:r>
              <a:rPr lang="en-US" sz="1200" b="1" dirty="0"/>
              <a:t> :</a:t>
            </a:r>
          </a:p>
          <a:p>
            <a:pPr>
              <a:lnSpc>
                <a:spcPct val="150000"/>
              </a:lnSpc>
            </a:pPr>
            <a:r>
              <a:rPr lang="en-US" sz="1200" dirty="0"/>
              <a:t>½ </a:t>
            </a:r>
            <a:r>
              <a:rPr lang="en-US" sz="1200" dirty="0" err="1"/>
              <a:t>tahun</a:t>
            </a:r>
            <a:r>
              <a:rPr lang="en-US" sz="1200" dirty="0"/>
              <a:t> X Rp 12.500.000</a:t>
            </a:r>
          </a:p>
          <a:p>
            <a:pPr>
              <a:lnSpc>
                <a:spcPct val="150000"/>
              </a:lnSpc>
            </a:pPr>
            <a:r>
              <a:rPr lang="en-US" sz="1200" dirty="0"/>
              <a:t>= Rp 6.250.000 </a:t>
            </a:r>
          </a:p>
          <a:p>
            <a:pPr>
              <a:lnSpc>
                <a:spcPct val="150000"/>
              </a:lnSpc>
            </a:pPr>
            <a:r>
              <a:rPr lang="en-US" sz="1200" b="1" dirty="0" err="1"/>
              <a:t>Jurnal</a:t>
            </a:r>
            <a:r>
              <a:rPr lang="en-US" sz="1200" b="1" dirty="0"/>
              <a:t> </a:t>
            </a:r>
            <a:r>
              <a:rPr lang="en-US" sz="1200" b="1" dirty="0" err="1"/>
              <a:t>Penyusutan</a:t>
            </a:r>
            <a:r>
              <a:rPr lang="en-US" sz="1200" b="1" dirty="0"/>
              <a:t> </a:t>
            </a:r>
            <a:r>
              <a:rPr lang="en-US" sz="1200" b="1" dirty="0" err="1"/>
              <a:t>Setelah</a:t>
            </a:r>
            <a:r>
              <a:rPr lang="en-US" sz="1200" b="1" dirty="0"/>
              <a:t> Di </a:t>
            </a:r>
            <a:r>
              <a:rPr lang="en-US" sz="1200" b="1" dirty="0" err="1"/>
              <a:t>Lakukan</a:t>
            </a:r>
            <a:r>
              <a:rPr lang="en-US" sz="1200" b="1" dirty="0"/>
              <a:t> </a:t>
            </a:r>
            <a:r>
              <a:rPr lang="en-US" sz="1200" b="1" dirty="0" err="1"/>
              <a:t>Perbaikan</a:t>
            </a:r>
            <a:r>
              <a:rPr lang="en-US" sz="1200" b="1" dirty="0"/>
              <a:t> :</a:t>
            </a:r>
            <a:endParaRPr lang="en-ID" sz="1200" b="1" dirty="0"/>
          </a:p>
        </p:txBody>
      </p:sp>
      <p:graphicFrame>
        <p:nvGraphicFramePr>
          <p:cNvPr id="6" name="Table 5">
            <a:extLst>
              <a:ext uri="{FF2B5EF4-FFF2-40B4-BE49-F238E27FC236}">
                <a16:creationId xmlns:a16="http://schemas.microsoft.com/office/drawing/2014/main" id="{D50C1045-5BFA-F0C7-E6BD-EBEC7B5DDD46}"/>
              </a:ext>
            </a:extLst>
          </p:cNvPr>
          <p:cNvGraphicFramePr>
            <a:graphicFrameLocks noGrp="1"/>
          </p:cNvGraphicFramePr>
          <p:nvPr>
            <p:extLst>
              <p:ext uri="{D42A27DB-BD31-4B8C-83A1-F6EECF244321}">
                <p14:modId xmlns:p14="http://schemas.microsoft.com/office/powerpoint/2010/main" val="1350594712"/>
              </p:ext>
            </p:extLst>
          </p:nvPr>
        </p:nvGraphicFramePr>
        <p:xfrm>
          <a:off x="457200" y="1774487"/>
          <a:ext cx="7385166" cy="1483360"/>
        </p:xfrm>
        <a:graphic>
          <a:graphicData uri="http://schemas.openxmlformats.org/drawingml/2006/table">
            <a:tbl>
              <a:tblPr firstRow="1" bandRow="1">
                <a:tableStyleId>{7DF18680-E054-41AD-8BC1-D1AEF772440D}</a:tableStyleId>
              </a:tblPr>
              <a:tblGrid>
                <a:gridCol w="811530">
                  <a:extLst>
                    <a:ext uri="{9D8B030D-6E8A-4147-A177-3AD203B41FA5}">
                      <a16:colId xmlns:a16="http://schemas.microsoft.com/office/drawing/2014/main" val="3261909880"/>
                    </a:ext>
                  </a:extLst>
                </a:gridCol>
                <a:gridCol w="3139946">
                  <a:extLst>
                    <a:ext uri="{9D8B030D-6E8A-4147-A177-3AD203B41FA5}">
                      <a16:colId xmlns:a16="http://schemas.microsoft.com/office/drawing/2014/main" val="3822904905"/>
                    </a:ext>
                  </a:extLst>
                </a:gridCol>
                <a:gridCol w="581151">
                  <a:extLst>
                    <a:ext uri="{9D8B030D-6E8A-4147-A177-3AD203B41FA5}">
                      <a16:colId xmlns:a16="http://schemas.microsoft.com/office/drawing/2014/main" val="89140444"/>
                    </a:ext>
                  </a:extLst>
                </a:gridCol>
                <a:gridCol w="1364506">
                  <a:extLst>
                    <a:ext uri="{9D8B030D-6E8A-4147-A177-3AD203B41FA5}">
                      <a16:colId xmlns:a16="http://schemas.microsoft.com/office/drawing/2014/main" val="3140278713"/>
                    </a:ext>
                  </a:extLst>
                </a:gridCol>
                <a:gridCol w="1488033">
                  <a:extLst>
                    <a:ext uri="{9D8B030D-6E8A-4147-A177-3AD203B41FA5}">
                      <a16:colId xmlns:a16="http://schemas.microsoft.com/office/drawing/2014/main" val="4220754374"/>
                    </a:ext>
                  </a:extLst>
                </a:gridCol>
              </a:tblGrid>
              <a:tr h="370840">
                <a:tc>
                  <a:txBody>
                    <a:bodyPr/>
                    <a:lstStyle/>
                    <a:p>
                      <a:r>
                        <a:rPr lang="en-US" sz="1200" dirty="0" err="1"/>
                        <a:t>Tanggal</a:t>
                      </a:r>
                      <a:endParaRPr lang="en-ID" sz="1200" dirty="0"/>
                    </a:p>
                  </a:txBody>
                  <a:tcPr/>
                </a:tc>
                <a:tc>
                  <a:txBody>
                    <a:bodyPr/>
                    <a:lstStyle/>
                    <a:p>
                      <a:r>
                        <a:rPr lang="en-US" sz="1200" dirty="0"/>
                        <a:t>Nama Akun</a:t>
                      </a:r>
                      <a:endParaRPr lang="en-ID" sz="1200" dirty="0"/>
                    </a:p>
                  </a:txBody>
                  <a:tcPr/>
                </a:tc>
                <a:tc>
                  <a:txBody>
                    <a:bodyPr/>
                    <a:lstStyle/>
                    <a:p>
                      <a:r>
                        <a:rPr lang="en-US" sz="1200" dirty="0"/>
                        <a:t>Reff</a:t>
                      </a:r>
                      <a:endParaRPr lang="en-ID" sz="1200" dirty="0"/>
                    </a:p>
                  </a:txBody>
                  <a:tcPr/>
                </a:tc>
                <a:tc>
                  <a:txBody>
                    <a:bodyPr/>
                    <a:lstStyle/>
                    <a:p>
                      <a:r>
                        <a:rPr lang="en-US" sz="1200" dirty="0"/>
                        <a:t>Debit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2395644223"/>
                  </a:ext>
                </a:extLst>
              </a:tr>
              <a:tr h="370840">
                <a:tc>
                  <a:txBody>
                    <a:bodyPr/>
                    <a:lstStyle/>
                    <a:p>
                      <a:endParaRPr lang="en-ID" sz="1200" dirty="0"/>
                    </a:p>
                  </a:txBody>
                  <a:tcPr/>
                </a:tc>
                <a:tc>
                  <a:txBody>
                    <a:bodyPr/>
                    <a:lstStyle/>
                    <a:p>
                      <a:r>
                        <a:rPr lang="en-US" sz="1200" dirty="0" err="1"/>
                        <a:t>Biaya</a:t>
                      </a:r>
                      <a:r>
                        <a:rPr lang="en-US" sz="1200" dirty="0"/>
                        <a:t> </a:t>
                      </a:r>
                      <a:r>
                        <a:rPr lang="en-US" sz="1200" dirty="0" err="1"/>
                        <a:t>Penyusutan</a:t>
                      </a:r>
                      <a:r>
                        <a:rPr lang="en-US" sz="1200" dirty="0"/>
                        <a:t> </a:t>
                      </a:r>
                      <a:r>
                        <a:rPr lang="en-US" sz="1200" dirty="0" err="1"/>
                        <a:t>Penyusutan</a:t>
                      </a:r>
                      <a:endParaRPr lang="en-ID" sz="1200" dirty="0"/>
                    </a:p>
                  </a:txBody>
                  <a:tcPr/>
                </a:tc>
                <a:tc>
                  <a:txBody>
                    <a:bodyPr/>
                    <a:lstStyle/>
                    <a:p>
                      <a:endParaRPr lang="en-ID" sz="1200"/>
                    </a:p>
                  </a:txBody>
                  <a:tcPr/>
                </a:tc>
                <a:tc>
                  <a:txBody>
                    <a:bodyPr/>
                    <a:lstStyle/>
                    <a:p>
                      <a:r>
                        <a:rPr lang="en-US" sz="1200" dirty="0"/>
                        <a:t>Rp 6.250.000</a:t>
                      </a:r>
                      <a:endParaRPr lang="en-ID" sz="1200" dirty="0"/>
                    </a:p>
                  </a:txBody>
                  <a:tcPr/>
                </a:tc>
                <a:tc>
                  <a:txBody>
                    <a:bodyPr/>
                    <a:lstStyle/>
                    <a:p>
                      <a:endParaRPr lang="en-ID" sz="1200"/>
                    </a:p>
                  </a:txBody>
                  <a:tcPr/>
                </a:tc>
                <a:extLst>
                  <a:ext uri="{0D108BD9-81ED-4DB2-BD59-A6C34878D82A}">
                    <a16:rowId xmlns:a16="http://schemas.microsoft.com/office/drawing/2014/main" val="801604048"/>
                  </a:ext>
                </a:extLst>
              </a:tr>
              <a:tr h="370840">
                <a:tc>
                  <a:txBody>
                    <a:bodyPr/>
                    <a:lstStyle/>
                    <a:p>
                      <a:endParaRPr lang="en-ID" sz="1200"/>
                    </a:p>
                  </a:txBody>
                  <a:tcPr/>
                </a:tc>
                <a:tc>
                  <a:txBody>
                    <a:bodyPr/>
                    <a:lstStyle/>
                    <a:p>
                      <a:r>
                        <a:rPr lang="en-US" sz="1200" dirty="0"/>
                        <a:t>          </a:t>
                      </a:r>
                      <a:r>
                        <a:rPr lang="en-US" sz="1200" dirty="0" err="1"/>
                        <a:t>Akumulasi</a:t>
                      </a:r>
                      <a:r>
                        <a:rPr lang="en-US" sz="1200" dirty="0"/>
                        <a:t> </a:t>
                      </a:r>
                      <a:r>
                        <a:rPr lang="en-US" sz="1200" dirty="0" err="1"/>
                        <a:t>penyusutan</a:t>
                      </a:r>
                      <a:endParaRPr lang="en-ID" sz="1200" dirty="0"/>
                    </a:p>
                  </a:txBody>
                  <a:tcPr/>
                </a:tc>
                <a:tc>
                  <a:txBody>
                    <a:bodyPr/>
                    <a:lstStyle/>
                    <a:p>
                      <a:endParaRPr lang="en-US" sz="1200" dirty="0"/>
                    </a:p>
                  </a:txBody>
                  <a:tcPr/>
                </a:tc>
                <a:tc>
                  <a:txBody>
                    <a:bodyPr/>
                    <a:lstStyle/>
                    <a:p>
                      <a:endParaRPr lang="en-ID" sz="1200" dirty="0"/>
                    </a:p>
                  </a:txBody>
                  <a:tcPr/>
                </a:tc>
                <a:tc>
                  <a:txBody>
                    <a:bodyPr/>
                    <a:lstStyle/>
                    <a:p>
                      <a:r>
                        <a:rPr lang="en-US" sz="1200" dirty="0"/>
                        <a:t>Rp 6.250.000</a:t>
                      </a:r>
                      <a:endParaRPr lang="en-ID" sz="1200" dirty="0"/>
                    </a:p>
                  </a:txBody>
                  <a:tcPr/>
                </a:tc>
                <a:extLst>
                  <a:ext uri="{0D108BD9-81ED-4DB2-BD59-A6C34878D82A}">
                    <a16:rowId xmlns:a16="http://schemas.microsoft.com/office/drawing/2014/main" val="1922792111"/>
                  </a:ext>
                </a:extLst>
              </a:tr>
              <a:tr h="370840">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1097912516"/>
                  </a:ext>
                </a:extLst>
              </a:tr>
            </a:tbl>
          </a:graphicData>
        </a:graphic>
      </p:graphicFrame>
      <p:graphicFrame>
        <p:nvGraphicFramePr>
          <p:cNvPr id="7" name="Table 6">
            <a:extLst>
              <a:ext uri="{FF2B5EF4-FFF2-40B4-BE49-F238E27FC236}">
                <a16:creationId xmlns:a16="http://schemas.microsoft.com/office/drawing/2014/main" id="{5CF79C64-E882-DA99-E6DC-1C42CD7A4D74}"/>
              </a:ext>
            </a:extLst>
          </p:cNvPr>
          <p:cNvGraphicFramePr>
            <a:graphicFrameLocks noGrp="1"/>
          </p:cNvGraphicFramePr>
          <p:nvPr>
            <p:extLst>
              <p:ext uri="{D42A27DB-BD31-4B8C-83A1-F6EECF244321}">
                <p14:modId xmlns:p14="http://schemas.microsoft.com/office/powerpoint/2010/main" val="2665072706"/>
              </p:ext>
            </p:extLst>
          </p:nvPr>
        </p:nvGraphicFramePr>
        <p:xfrm>
          <a:off x="457200" y="3482975"/>
          <a:ext cx="7385166" cy="1483360"/>
        </p:xfrm>
        <a:graphic>
          <a:graphicData uri="http://schemas.openxmlformats.org/drawingml/2006/table">
            <a:tbl>
              <a:tblPr firstRow="1" bandRow="1">
                <a:tableStyleId>{7DF18680-E054-41AD-8BC1-D1AEF772440D}</a:tableStyleId>
              </a:tblPr>
              <a:tblGrid>
                <a:gridCol w="811530">
                  <a:extLst>
                    <a:ext uri="{9D8B030D-6E8A-4147-A177-3AD203B41FA5}">
                      <a16:colId xmlns:a16="http://schemas.microsoft.com/office/drawing/2014/main" val="3261909880"/>
                    </a:ext>
                  </a:extLst>
                </a:gridCol>
                <a:gridCol w="3139946">
                  <a:extLst>
                    <a:ext uri="{9D8B030D-6E8A-4147-A177-3AD203B41FA5}">
                      <a16:colId xmlns:a16="http://schemas.microsoft.com/office/drawing/2014/main" val="3822904905"/>
                    </a:ext>
                  </a:extLst>
                </a:gridCol>
                <a:gridCol w="581151">
                  <a:extLst>
                    <a:ext uri="{9D8B030D-6E8A-4147-A177-3AD203B41FA5}">
                      <a16:colId xmlns:a16="http://schemas.microsoft.com/office/drawing/2014/main" val="89140444"/>
                    </a:ext>
                  </a:extLst>
                </a:gridCol>
                <a:gridCol w="1364506">
                  <a:extLst>
                    <a:ext uri="{9D8B030D-6E8A-4147-A177-3AD203B41FA5}">
                      <a16:colId xmlns:a16="http://schemas.microsoft.com/office/drawing/2014/main" val="3140278713"/>
                    </a:ext>
                  </a:extLst>
                </a:gridCol>
                <a:gridCol w="1488033">
                  <a:extLst>
                    <a:ext uri="{9D8B030D-6E8A-4147-A177-3AD203B41FA5}">
                      <a16:colId xmlns:a16="http://schemas.microsoft.com/office/drawing/2014/main" val="4220754374"/>
                    </a:ext>
                  </a:extLst>
                </a:gridCol>
              </a:tblGrid>
              <a:tr h="370840">
                <a:tc>
                  <a:txBody>
                    <a:bodyPr/>
                    <a:lstStyle/>
                    <a:p>
                      <a:r>
                        <a:rPr lang="en-US" sz="1200" dirty="0" err="1"/>
                        <a:t>Tanggal</a:t>
                      </a:r>
                      <a:endParaRPr lang="en-ID" sz="1200" dirty="0"/>
                    </a:p>
                  </a:txBody>
                  <a:tcPr/>
                </a:tc>
                <a:tc>
                  <a:txBody>
                    <a:bodyPr/>
                    <a:lstStyle/>
                    <a:p>
                      <a:r>
                        <a:rPr lang="en-US" sz="1200" dirty="0"/>
                        <a:t>Nama Akun</a:t>
                      </a:r>
                      <a:endParaRPr lang="en-ID" sz="1200" dirty="0"/>
                    </a:p>
                  </a:txBody>
                  <a:tcPr/>
                </a:tc>
                <a:tc>
                  <a:txBody>
                    <a:bodyPr/>
                    <a:lstStyle/>
                    <a:p>
                      <a:r>
                        <a:rPr lang="en-US" sz="1200" dirty="0"/>
                        <a:t>Reff</a:t>
                      </a:r>
                      <a:endParaRPr lang="en-ID" sz="1200" dirty="0"/>
                    </a:p>
                  </a:txBody>
                  <a:tcPr/>
                </a:tc>
                <a:tc>
                  <a:txBody>
                    <a:bodyPr/>
                    <a:lstStyle/>
                    <a:p>
                      <a:r>
                        <a:rPr lang="en-US" sz="1200" dirty="0"/>
                        <a:t>Debit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2395644223"/>
                  </a:ext>
                </a:extLst>
              </a:tr>
              <a:tr h="370840">
                <a:tc>
                  <a:txBody>
                    <a:bodyPr/>
                    <a:lstStyle/>
                    <a:p>
                      <a:endParaRPr lang="en-ID" sz="1200"/>
                    </a:p>
                  </a:txBody>
                  <a:tcPr/>
                </a:tc>
                <a:tc>
                  <a:txBody>
                    <a:bodyPr/>
                    <a:lstStyle/>
                    <a:p>
                      <a:r>
                        <a:rPr lang="en-US" sz="1200" dirty="0" err="1"/>
                        <a:t>Biaya</a:t>
                      </a:r>
                      <a:r>
                        <a:rPr lang="en-US" sz="1200" dirty="0"/>
                        <a:t> </a:t>
                      </a:r>
                      <a:r>
                        <a:rPr lang="en-US" sz="1200" dirty="0" err="1"/>
                        <a:t>Penyusutan</a:t>
                      </a:r>
                      <a:r>
                        <a:rPr lang="en-US" sz="1200" dirty="0"/>
                        <a:t> </a:t>
                      </a:r>
                      <a:r>
                        <a:rPr lang="en-US" sz="1200" dirty="0" err="1"/>
                        <a:t>Penyusutan</a:t>
                      </a:r>
                      <a:endParaRPr lang="en-ID" sz="1200" dirty="0"/>
                    </a:p>
                  </a:txBody>
                  <a:tcPr/>
                </a:tc>
                <a:tc>
                  <a:txBody>
                    <a:bodyPr/>
                    <a:lstStyle/>
                    <a:p>
                      <a:endParaRPr lang="en-ID" sz="1200"/>
                    </a:p>
                  </a:txBody>
                  <a:tcPr/>
                </a:tc>
                <a:tc>
                  <a:txBody>
                    <a:bodyPr/>
                    <a:lstStyle/>
                    <a:p>
                      <a:r>
                        <a:rPr lang="en-US" sz="1200" dirty="0"/>
                        <a:t>Rp 12.500.000</a:t>
                      </a:r>
                      <a:endParaRPr lang="en-ID" sz="1200" dirty="0"/>
                    </a:p>
                  </a:txBody>
                  <a:tcPr/>
                </a:tc>
                <a:tc>
                  <a:txBody>
                    <a:bodyPr/>
                    <a:lstStyle/>
                    <a:p>
                      <a:endParaRPr lang="en-ID" sz="1200" dirty="0"/>
                    </a:p>
                  </a:txBody>
                  <a:tcPr/>
                </a:tc>
                <a:extLst>
                  <a:ext uri="{0D108BD9-81ED-4DB2-BD59-A6C34878D82A}">
                    <a16:rowId xmlns:a16="http://schemas.microsoft.com/office/drawing/2014/main" val="801604048"/>
                  </a:ext>
                </a:extLst>
              </a:tr>
              <a:tr h="370840">
                <a:tc>
                  <a:txBody>
                    <a:bodyPr/>
                    <a:lstStyle/>
                    <a:p>
                      <a:endParaRPr lang="en-ID" sz="1200"/>
                    </a:p>
                  </a:txBody>
                  <a:tcPr/>
                </a:tc>
                <a:tc>
                  <a:txBody>
                    <a:bodyPr/>
                    <a:lstStyle/>
                    <a:p>
                      <a:r>
                        <a:rPr lang="en-US" sz="1200" dirty="0"/>
                        <a:t>          </a:t>
                      </a:r>
                      <a:r>
                        <a:rPr lang="en-US" sz="1200" dirty="0" err="1"/>
                        <a:t>Akumulasi</a:t>
                      </a:r>
                      <a:r>
                        <a:rPr lang="en-US" sz="1200" dirty="0"/>
                        <a:t> </a:t>
                      </a:r>
                      <a:r>
                        <a:rPr lang="en-US" sz="1200" dirty="0" err="1"/>
                        <a:t>penyusutan</a:t>
                      </a:r>
                      <a:endParaRPr lang="en-ID" sz="1200" dirty="0"/>
                    </a:p>
                  </a:txBody>
                  <a:tcPr/>
                </a:tc>
                <a:tc>
                  <a:txBody>
                    <a:bodyPr/>
                    <a:lstStyle/>
                    <a:p>
                      <a:endParaRPr lang="en-US" sz="1200" dirty="0"/>
                    </a:p>
                  </a:txBody>
                  <a:tcPr/>
                </a:tc>
                <a:tc>
                  <a:txBody>
                    <a:bodyPr/>
                    <a:lstStyle/>
                    <a:p>
                      <a:endParaRPr lang="en-ID" sz="1200" dirty="0"/>
                    </a:p>
                  </a:txBody>
                  <a:tcPr/>
                </a:tc>
                <a:tc>
                  <a:txBody>
                    <a:bodyPr/>
                    <a:lstStyle/>
                    <a:p>
                      <a:r>
                        <a:rPr lang="en-US" sz="1200" dirty="0"/>
                        <a:t>Rp 12.500.000</a:t>
                      </a:r>
                      <a:endParaRPr lang="en-ID" sz="1200" dirty="0"/>
                    </a:p>
                  </a:txBody>
                  <a:tcPr/>
                </a:tc>
                <a:extLst>
                  <a:ext uri="{0D108BD9-81ED-4DB2-BD59-A6C34878D82A}">
                    <a16:rowId xmlns:a16="http://schemas.microsoft.com/office/drawing/2014/main" val="1922792111"/>
                  </a:ext>
                </a:extLst>
              </a:tr>
              <a:tr h="370840">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1097912516"/>
                  </a:ext>
                </a:extLst>
              </a:tr>
            </a:tbl>
          </a:graphicData>
        </a:graphic>
      </p:graphicFrame>
      <p:sp>
        <p:nvSpPr>
          <p:cNvPr id="8" name="TextBox 7">
            <a:extLst>
              <a:ext uri="{FF2B5EF4-FFF2-40B4-BE49-F238E27FC236}">
                <a16:creationId xmlns:a16="http://schemas.microsoft.com/office/drawing/2014/main" id="{3E03AC0A-8BCC-B604-4207-71C325665697}"/>
              </a:ext>
            </a:extLst>
          </p:cNvPr>
          <p:cNvSpPr txBox="1"/>
          <p:nvPr/>
        </p:nvSpPr>
        <p:spPr>
          <a:xfrm>
            <a:off x="457200" y="3216523"/>
            <a:ext cx="3066865" cy="276999"/>
          </a:xfrm>
          <a:prstGeom prst="rect">
            <a:avLst/>
          </a:prstGeom>
          <a:noFill/>
        </p:spPr>
        <p:txBody>
          <a:bodyPr wrap="none" rtlCol="0">
            <a:spAutoFit/>
          </a:bodyPr>
          <a:lstStyle/>
          <a:p>
            <a:r>
              <a:rPr lang="en-US" sz="1200" b="1" dirty="0" err="1"/>
              <a:t>Jurnal</a:t>
            </a:r>
            <a:r>
              <a:rPr lang="en-US" sz="1200" b="1" dirty="0"/>
              <a:t> </a:t>
            </a:r>
            <a:r>
              <a:rPr lang="en-US" sz="1200" b="1" dirty="0" err="1">
                <a:solidFill>
                  <a:schemeClr val="tx1"/>
                </a:solidFill>
              </a:rPr>
              <a:t>Penyusutan</a:t>
            </a:r>
            <a:r>
              <a:rPr lang="en-US" sz="1200" b="1" dirty="0"/>
              <a:t> Akhir </a:t>
            </a:r>
            <a:r>
              <a:rPr lang="en-US" sz="1200" b="1" dirty="0" err="1"/>
              <a:t>Tahun</a:t>
            </a:r>
            <a:r>
              <a:rPr lang="en-US" sz="1200" b="1" dirty="0"/>
              <a:t> 20022 :</a:t>
            </a:r>
            <a:endParaRPr lang="en-ID" sz="1200" b="1" dirty="0"/>
          </a:p>
        </p:txBody>
      </p:sp>
    </p:spTree>
    <p:extLst>
      <p:ext uri="{BB962C8B-B14F-4D97-AF65-F5344CB8AC3E}">
        <p14:creationId xmlns:p14="http://schemas.microsoft.com/office/powerpoint/2010/main" val="188581193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grpSp>
        <p:nvGrpSpPr>
          <p:cNvPr id="138" name="Google Shape;138;p18"/>
          <p:cNvGrpSpPr/>
          <p:nvPr/>
        </p:nvGrpSpPr>
        <p:grpSpPr>
          <a:xfrm>
            <a:off x="3854590" y="4740702"/>
            <a:ext cx="1434817" cy="389011"/>
            <a:chOff x="3248325" y="4588800"/>
            <a:chExt cx="2045939" cy="554700"/>
          </a:xfrm>
        </p:grpSpPr>
        <p:sp>
          <p:nvSpPr>
            <p:cNvPr id="139" name="Google Shape;139;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2" name="Google Shape;142;p18"/>
          <p:cNvGrpSpPr/>
          <p:nvPr/>
        </p:nvGrpSpPr>
        <p:grpSpPr>
          <a:xfrm>
            <a:off x="8325085" y="65155"/>
            <a:ext cx="763768" cy="752531"/>
            <a:chOff x="695950" y="3458000"/>
            <a:chExt cx="966550" cy="952450"/>
          </a:xfrm>
        </p:grpSpPr>
        <p:sp>
          <p:nvSpPr>
            <p:cNvPr id="143" name="Google Shape;143;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2" name="Google Shape;152;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3" name="Google Shape;153;p18"/>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4" name="Google Shape;154;p18"/>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Pengeluaran Modal</a:t>
            </a:r>
            <a:endParaRPr sz="3600" b="1">
              <a:solidFill>
                <a:srgbClr val="17919B"/>
              </a:solidFill>
              <a:latin typeface="Roboto"/>
              <a:ea typeface="Roboto"/>
              <a:cs typeface="Roboto"/>
              <a:sym typeface="Roboto"/>
            </a:endParaRPr>
          </a:p>
        </p:txBody>
      </p:sp>
      <p:sp>
        <p:nvSpPr>
          <p:cNvPr id="155" name="Google Shape;155;p18"/>
          <p:cNvSpPr txBox="1"/>
          <p:nvPr/>
        </p:nvSpPr>
        <p:spPr>
          <a:xfrm>
            <a:off x="3441975" y="12222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600">
                <a:solidFill>
                  <a:schemeClr val="dk1"/>
                </a:solidFill>
                <a:latin typeface="Roboto"/>
                <a:ea typeface="Roboto"/>
                <a:cs typeface="Roboto"/>
                <a:sym typeface="Roboto"/>
              </a:rPr>
              <a:t>Sebuah mesin produksi diperoleh PT Manufaktur Jaya pada awal tahun 2020, dengan harga pembelian Rp 250.000.000 dan umur ekonomis 5 tahun dan metode penyusutan yang diberikan adalah metode garis lurus. </a:t>
            </a:r>
            <a:endParaRPr sz="160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600">
                <a:solidFill>
                  <a:schemeClr val="dk1"/>
                </a:solidFill>
                <a:latin typeface="Roboto"/>
                <a:ea typeface="Roboto"/>
                <a:cs typeface="Roboto"/>
                <a:sym typeface="Roboto"/>
              </a:rPr>
              <a:t>Kemudian mesin tersebut dihentikan karena sudah tidak bisa lagi digunakan (rusak berat) pada tanggal 1 Januari 2023. </a:t>
            </a:r>
            <a:endParaRPr sz="1600" b="1">
              <a:solidFill>
                <a:schemeClr val="dk1"/>
              </a:solidFill>
              <a:latin typeface="Roboto"/>
              <a:ea typeface="Roboto"/>
              <a:cs typeface="Roboto"/>
              <a:sym typeface="Roboto"/>
            </a:endParaRPr>
          </a:p>
          <a:p>
            <a:pPr marL="0" lvl="0" indent="0" algn="l" rtl="0">
              <a:lnSpc>
                <a:spcPct val="115000"/>
              </a:lnSpc>
              <a:spcBef>
                <a:spcPts val="1000"/>
              </a:spcBef>
              <a:spcAft>
                <a:spcPts val="1000"/>
              </a:spcAft>
              <a:buNone/>
            </a:pPr>
            <a:r>
              <a:rPr lang="id" sz="1600" b="1">
                <a:solidFill>
                  <a:schemeClr val="dk1"/>
                </a:solidFill>
                <a:latin typeface="Roboto"/>
                <a:ea typeface="Roboto"/>
                <a:cs typeface="Roboto"/>
                <a:sym typeface="Roboto"/>
              </a:rPr>
              <a:t>Buatlah jurnal untuk penghentian aktiva tetap tersebut di Google Sheet.</a:t>
            </a:r>
            <a:endParaRPr sz="1600" b="1">
              <a:solidFill>
                <a:schemeClr val="dk1"/>
              </a:solidFill>
              <a:latin typeface="Roboto"/>
              <a:ea typeface="Roboto"/>
              <a:cs typeface="Roboto"/>
              <a:sym typeface="Roboto"/>
            </a:endParaRPr>
          </a:p>
        </p:txBody>
      </p:sp>
      <p:pic>
        <p:nvPicPr>
          <p:cNvPr id="156" name="Google Shape;156;p18"/>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270565118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388507-0A7E-B41C-5A6A-67FC00C34245}"/>
              </a:ext>
            </a:extLst>
          </p:cNvPr>
          <p:cNvSpPr txBox="1"/>
          <p:nvPr/>
        </p:nvSpPr>
        <p:spPr>
          <a:xfrm>
            <a:off x="352575" y="1253836"/>
            <a:ext cx="6692858" cy="1200329"/>
          </a:xfrm>
          <a:prstGeom prst="rect">
            <a:avLst/>
          </a:prstGeom>
          <a:noFill/>
        </p:spPr>
        <p:txBody>
          <a:bodyPr wrap="none" rtlCol="0">
            <a:spAutoFit/>
          </a:bodyPr>
          <a:lstStyle/>
          <a:p>
            <a:r>
              <a:rPr lang="en-US" sz="1200" dirty="0" err="1"/>
              <a:t>Penyelesaian</a:t>
            </a:r>
            <a:r>
              <a:rPr lang="en-US" sz="1200" dirty="0"/>
              <a:t> </a:t>
            </a:r>
            <a:r>
              <a:rPr lang="en-US" sz="1200" dirty="0" err="1"/>
              <a:t>jurnal</a:t>
            </a:r>
            <a:r>
              <a:rPr lang="en-US" sz="1200" dirty="0"/>
              <a:t> </a:t>
            </a:r>
            <a:r>
              <a:rPr lang="en-US" sz="1200" dirty="0" err="1"/>
              <a:t>untuk</a:t>
            </a:r>
            <a:r>
              <a:rPr lang="en-US" sz="1200" dirty="0"/>
              <a:t> </a:t>
            </a:r>
            <a:r>
              <a:rPr lang="en-US" sz="1200" dirty="0" err="1"/>
              <a:t>penghentian</a:t>
            </a:r>
            <a:r>
              <a:rPr lang="en-US" sz="1200" dirty="0"/>
              <a:t> </a:t>
            </a:r>
            <a:r>
              <a:rPr lang="en-US" sz="1200" dirty="0" err="1"/>
              <a:t>aktiva</a:t>
            </a:r>
            <a:r>
              <a:rPr lang="en-US" sz="1200" dirty="0"/>
              <a:t> </a:t>
            </a:r>
            <a:r>
              <a:rPr lang="en-US" sz="1200" dirty="0" err="1"/>
              <a:t>tetap</a:t>
            </a:r>
            <a:r>
              <a:rPr lang="en-US" sz="1200" dirty="0"/>
              <a:t> </a:t>
            </a:r>
            <a:r>
              <a:rPr lang="en-US" sz="1200" dirty="0" err="1"/>
              <a:t>tersebut</a:t>
            </a:r>
            <a:r>
              <a:rPr lang="en-US" sz="1200" dirty="0"/>
              <a:t>.</a:t>
            </a:r>
          </a:p>
          <a:p>
            <a:endParaRPr lang="en-US" sz="1200" dirty="0"/>
          </a:p>
          <a:p>
            <a:r>
              <a:rPr lang="en-US" sz="1200" dirty="0" err="1"/>
              <a:t>Penyelesain</a:t>
            </a:r>
            <a:r>
              <a:rPr lang="en-US" sz="1200" dirty="0"/>
              <a:t> :</a:t>
            </a:r>
          </a:p>
          <a:p>
            <a:r>
              <a:rPr lang="en-US" sz="1200" dirty="0" err="1"/>
              <a:t>Penyusutan</a:t>
            </a:r>
            <a:r>
              <a:rPr lang="en-US" sz="1200" dirty="0"/>
              <a:t> per </a:t>
            </a:r>
            <a:r>
              <a:rPr lang="en-US" sz="1200" dirty="0" err="1"/>
              <a:t>tahun</a:t>
            </a:r>
            <a:r>
              <a:rPr lang="en-US" sz="1200" dirty="0"/>
              <a:t> = </a:t>
            </a:r>
            <a:r>
              <a:rPr lang="en-US" sz="1200" u="sng" dirty="0"/>
              <a:t>Harga </a:t>
            </a:r>
            <a:r>
              <a:rPr lang="en-US" sz="1200" u="sng" dirty="0" err="1"/>
              <a:t>perolehan</a:t>
            </a:r>
            <a:r>
              <a:rPr lang="en-US" sz="1200" u="sng" dirty="0"/>
              <a:t> – Nilai </a:t>
            </a:r>
            <a:r>
              <a:rPr lang="en-US" sz="1200" u="sng" dirty="0" err="1"/>
              <a:t>Residu</a:t>
            </a:r>
            <a:r>
              <a:rPr lang="en-US" sz="1200" u="sng" dirty="0"/>
              <a:t> </a:t>
            </a:r>
            <a:r>
              <a:rPr lang="en-US" sz="1200" dirty="0"/>
              <a:t>= </a:t>
            </a:r>
            <a:r>
              <a:rPr lang="en-US" sz="1200" u="sng" dirty="0"/>
              <a:t>Rp 250.000.000 – 0 </a:t>
            </a:r>
            <a:r>
              <a:rPr lang="en-US" sz="1200" dirty="0"/>
              <a:t>= Rp 50.000.000</a:t>
            </a:r>
          </a:p>
          <a:p>
            <a:r>
              <a:rPr lang="en-US" sz="1200" dirty="0"/>
              <a:t>			</a:t>
            </a:r>
            <a:r>
              <a:rPr lang="en-US" sz="1200" dirty="0" err="1"/>
              <a:t>Umur</a:t>
            </a:r>
            <a:r>
              <a:rPr lang="en-US" sz="1200" dirty="0"/>
              <a:t> </a:t>
            </a:r>
            <a:r>
              <a:rPr lang="en-US" sz="1200" dirty="0" err="1"/>
              <a:t>Ekonomis</a:t>
            </a:r>
            <a:r>
              <a:rPr lang="en-US" sz="1200" dirty="0"/>
              <a:t>	         5 </a:t>
            </a:r>
            <a:r>
              <a:rPr lang="en-US" sz="1200" dirty="0" err="1"/>
              <a:t>tahun</a:t>
            </a:r>
            <a:r>
              <a:rPr lang="en-US" sz="1200" dirty="0"/>
              <a:t> </a:t>
            </a:r>
          </a:p>
          <a:p>
            <a:endParaRPr lang="en-ID" sz="1200" dirty="0"/>
          </a:p>
        </p:txBody>
      </p:sp>
      <p:graphicFrame>
        <p:nvGraphicFramePr>
          <p:cNvPr id="5" name="Table 4">
            <a:extLst>
              <a:ext uri="{FF2B5EF4-FFF2-40B4-BE49-F238E27FC236}">
                <a16:creationId xmlns:a16="http://schemas.microsoft.com/office/drawing/2014/main" id="{9194BD71-7526-0AFD-0BE0-ABFCCE2CE391}"/>
              </a:ext>
            </a:extLst>
          </p:cNvPr>
          <p:cNvGraphicFramePr>
            <a:graphicFrameLocks noGrp="1"/>
          </p:cNvGraphicFramePr>
          <p:nvPr>
            <p:extLst>
              <p:ext uri="{D42A27DB-BD31-4B8C-83A1-F6EECF244321}">
                <p14:modId xmlns:p14="http://schemas.microsoft.com/office/powerpoint/2010/main" val="4152680588"/>
              </p:ext>
            </p:extLst>
          </p:nvPr>
        </p:nvGraphicFramePr>
        <p:xfrm>
          <a:off x="475622" y="2573482"/>
          <a:ext cx="5629663" cy="1400175"/>
        </p:xfrm>
        <a:graphic>
          <a:graphicData uri="http://schemas.openxmlformats.org/drawingml/2006/table">
            <a:tbl>
              <a:tblPr/>
              <a:tblGrid>
                <a:gridCol w="635000">
                  <a:extLst>
                    <a:ext uri="{9D8B030D-6E8A-4147-A177-3AD203B41FA5}">
                      <a16:colId xmlns:a16="http://schemas.microsoft.com/office/drawing/2014/main" val="2948204138"/>
                    </a:ext>
                  </a:extLst>
                </a:gridCol>
                <a:gridCol w="2538375">
                  <a:extLst>
                    <a:ext uri="{9D8B030D-6E8A-4147-A177-3AD203B41FA5}">
                      <a16:colId xmlns:a16="http://schemas.microsoft.com/office/drawing/2014/main" val="2610213307"/>
                    </a:ext>
                  </a:extLst>
                </a:gridCol>
                <a:gridCol w="277832">
                  <a:extLst>
                    <a:ext uri="{9D8B030D-6E8A-4147-A177-3AD203B41FA5}">
                      <a16:colId xmlns:a16="http://schemas.microsoft.com/office/drawing/2014/main" val="3209512079"/>
                    </a:ext>
                  </a:extLst>
                </a:gridCol>
                <a:gridCol w="1089228">
                  <a:extLst>
                    <a:ext uri="{9D8B030D-6E8A-4147-A177-3AD203B41FA5}">
                      <a16:colId xmlns:a16="http://schemas.microsoft.com/office/drawing/2014/main" val="585379248"/>
                    </a:ext>
                  </a:extLst>
                </a:gridCol>
                <a:gridCol w="1089228">
                  <a:extLst>
                    <a:ext uri="{9D8B030D-6E8A-4147-A177-3AD203B41FA5}">
                      <a16:colId xmlns:a16="http://schemas.microsoft.com/office/drawing/2014/main" val="3792669557"/>
                    </a:ext>
                  </a:extLst>
                </a:gridCol>
              </a:tblGrid>
              <a:tr h="200025">
                <a:tc>
                  <a:txBody>
                    <a:bodyPr/>
                    <a:lstStyle/>
                    <a:p>
                      <a:pPr algn="ctr" fontAlgn="b"/>
                      <a:r>
                        <a:rPr lang="en-ID" sz="1200" b="1" i="0" u="none" strike="noStrike" dirty="0" err="1">
                          <a:solidFill>
                            <a:schemeClr val="bg1"/>
                          </a:solidFill>
                          <a:effectLst/>
                          <a:latin typeface="Calibri" panose="020F0502020204030204" pitchFamily="34" charset="0"/>
                        </a:rPr>
                        <a:t>Tanggal</a:t>
                      </a:r>
                      <a:r>
                        <a:rPr lang="en-ID" sz="1200" b="1" i="0" u="none" strike="noStrike" dirty="0">
                          <a:solidFill>
                            <a:schemeClr val="bg1"/>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ctr" fontAlgn="b"/>
                      <a:r>
                        <a:rPr lang="en-ID" sz="1200" b="1" i="0" u="none" strike="noStrike" dirty="0">
                          <a:solidFill>
                            <a:schemeClr val="bg1"/>
                          </a:solidFill>
                          <a:effectLst/>
                          <a:latin typeface="Calibri" panose="020F0502020204030204" pitchFamily="34" charset="0"/>
                        </a:rPr>
                        <a:t>Akun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a:solidFill>
                            <a:schemeClr val="bg1"/>
                          </a:solidFill>
                          <a:effectLst/>
                          <a:latin typeface="Calibri" panose="020F0502020204030204" pitchFamily="34" charset="0"/>
                        </a:rPr>
                        <a:t>Ref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dirty="0">
                          <a:solidFill>
                            <a:schemeClr val="bg1"/>
                          </a:solidFill>
                          <a:effectLst/>
                          <a:latin typeface="Calibri" panose="020F0502020204030204" pitchFamily="34" charset="0"/>
                        </a:rPr>
                        <a:t>Debit(Rp)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dirty="0" err="1">
                          <a:solidFill>
                            <a:schemeClr val="bg1"/>
                          </a:solidFill>
                          <a:effectLst/>
                          <a:latin typeface="Calibri" panose="020F0502020204030204" pitchFamily="34" charset="0"/>
                        </a:rPr>
                        <a:t>Kredit</a:t>
                      </a:r>
                      <a:r>
                        <a:rPr lang="en-ID" sz="1200" b="1" i="0" u="none" strike="noStrike" dirty="0">
                          <a:solidFill>
                            <a:schemeClr val="bg1"/>
                          </a:solidFill>
                          <a:effectLst/>
                          <a:latin typeface="Calibri" panose="020F0502020204030204" pitchFamily="34" charset="0"/>
                        </a:rPr>
                        <a:t>(Rp)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extLst>
                  <a:ext uri="{0D108BD9-81ED-4DB2-BD59-A6C34878D82A}">
                    <a16:rowId xmlns:a16="http://schemas.microsoft.com/office/drawing/2014/main" val="3567139493"/>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t"/>
                      <a:r>
                        <a:rPr lang="en-ID" sz="1200" b="0" i="0" u="none" strike="noStrike" dirty="0">
                          <a:solidFill>
                            <a:srgbClr val="000000"/>
                          </a:solidFill>
                          <a:effectLst/>
                          <a:latin typeface="Calibri" panose="020F0502020204030204" pitchFamily="34" charset="0"/>
                        </a:rPr>
                        <a:t> </a:t>
                      </a:r>
                      <a:r>
                        <a:rPr lang="en-ID" sz="1200" b="0" i="0" u="none" strike="noStrike" dirty="0" err="1">
                          <a:solidFill>
                            <a:srgbClr val="000000"/>
                          </a:solidFill>
                          <a:effectLst/>
                          <a:latin typeface="Calibri" panose="020F0502020204030204" pitchFamily="34" charset="0"/>
                        </a:rPr>
                        <a:t>Biaya</a:t>
                      </a:r>
                      <a:r>
                        <a:rPr lang="en-ID" sz="1200" b="0" i="0" u="none" strike="noStrike" dirty="0">
                          <a:solidFill>
                            <a:srgbClr val="000000"/>
                          </a:solidFill>
                          <a:effectLst/>
                          <a:latin typeface="Calibri" panose="020F0502020204030204" pitchFamily="34" charset="0"/>
                        </a:rPr>
                        <a:t> </a:t>
                      </a:r>
                      <a:r>
                        <a:rPr lang="en-ID" sz="1200" b="0" i="0" u="none" strike="noStrike" dirty="0" err="1">
                          <a:solidFill>
                            <a:srgbClr val="000000"/>
                          </a:solidFill>
                          <a:effectLst/>
                          <a:latin typeface="Calibri" panose="020F0502020204030204" pitchFamily="34" charset="0"/>
                        </a:rPr>
                        <a:t>Penyusutan</a:t>
                      </a:r>
                      <a:r>
                        <a:rPr lang="en-ID" sz="1200" b="0" i="0" u="none" strike="noStrike" dirty="0">
                          <a:solidFill>
                            <a:srgbClr val="000000"/>
                          </a:solidFill>
                          <a:effectLst/>
                          <a:latin typeface="Calibri" panose="020F0502020204030204" pitchFamily="34" charset="0"/>
                        </a:rPr>
                        <a:t> </a:t>
                      </a:r>
                      <a:r>
                        <a:rPr lang="en-ID" sz="1200" b="0" i="0" u="none" strike="noStrike" dirty="0" err="1">
                          <a:solidFill>
                            <a:srgbClr val="000000"/>
                          </a:solidFill>
                          <a:effectLst/>
                          <a:latin typeface="Calibri" panose="020F0502020204030204" pitchFamily="34" charset="0"/>
                        </a:rPr>
                        <a:t>Mesin</a:t>
                      </a:r>
                      <a:r>
                        <a:rPr lang="en-ID" sz="1200" b="0" i="0" u="none" strike="noStrike" dirty="0">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Rp   50.000.000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999707991"/>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Akumulasi Penyusutan Bekas</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Rp   50.000.000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462232568"/>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FF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923614072"/>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98200774"/>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100" b="0" i="1" u="none" strike="noStrike">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4032985460"/>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7240761"/>
                  </a:ext>
                </a:extLst>
              </a:tr>
            </a:tbl>
          </a:graphicData>
        </a:graphic>
      </p:graphicFrame>
      <p:sp>
        <p:nvSpPr>
          <p:cNvPr id="6" name="Google Shape;154;p18">
            <a:extLst>
              <a:ext uri="{FF2B5EF4-FFF2-40B4-BE49-F238E27FC236}">
                <a16:creationId xmlns:a16="http://schemas.microsoft.com/office/drawing/2014/main" id="{F93A1B42-E8C3-373C-B277-1D28C591F55B}"/>
              </a:ext>
            </a:extLst>
          </p:cNvPr>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Pengeluaran Modal</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9302757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DA15B04-0040-2DE6-F543-561DC9793D85}"/>
              </a:ext>
            </a:extLst>
          </p:cNvPr>
          <p:cNvSpPr txBox="1"/>
          <p:nvPr/>
        </p:nvSpPr>
        <p:spPr>
          <a:xfrm>
            <a:off x="734291" y="949037"/>
            <a:ext cx="6635150" cy="1754326"/>
          </a:xfrm>
          <a:prstGeom prst="rect">
            <a:avLst/>
          </a:prstGeom>
          <a:noFill/>
        </p:spPr>
        <p:txBody>
          <a:bodyPr wrap="none" rtlCol="0">
            <a:spAutoFit/>
          </a:bodyPr>
          <a:lstStyle/>
          <a:p>
            <a:r>
              <a:rPr lang="en-US" sz="1200" dirty="0" err="1"/>
              <a:t>Mesin</a:t>
            </a:r>
            <a:r>
              <a:rPr lang="en-US" sz="1200" dirty="0"/>
              <a:t> </a:t>
            </a:r>
            <a:r>
              <a:rPr lang="en-US" sz="1200" dirty="0" err="1"/>
              <a:t>tersebut</a:t>
            </a:r>
            <a:r>
              <a:rPr lang="en-US" sz="1200" dirty="0"/>
              <a:t> </a:t>
            </a:r>
            <a:r>
              <a:rPr lang="en-US" sz="1200" dirty="0" err="1"/>
              <a:t>sudah</a:t>
            </a:r>
            <a:r>
              <a:rPr lang="en-US" sz="1200" dirty="0"/>
              <a:t> </a:t>
            </a:r>
            <a:r>
              <a:rPr lang="en-US" sz="1200" dirty="0" err="1"/>
              <a:t>dipakai</a:t>
            </a:r>
            <a:r>
              <a:rPr lang="en-US" sz="1200" dirty="0"/>
              <a:t> </a:t>
            </a:r>
            <a:r>
              <a:rPr lang="en-US" sz="1200" dirty="0" err="1"/>
              <a:t>selama</a:t>
            </a:r>
            <a:r>
              <a:rPr lang="en-US" sz="1200" dirty="0"/>
              <a:t> 3 </a:t>
            </a:r>
            <a:r>
              <a:rPr lang="en-US" sz="1200" dirty="0" err="1"/>
              <a:t>tahun</a:t>
            </a:r>
            <a:r>
              <a:rPr lang="en-US" sz="1200" dirty="0"/>
              <a:t> </a:t>
            </a:r>
            <a:r>
              <a:rPr lang="en-US" sz="1200" dirty="0" err="1"/>
              <a:t>sehingga</a:t>
            </a:r>
            <a:r>
              <a:rPr lang="en-US" sz="1200" dirty="0"/>
              <a:t> </a:t>
            </a:r>
            <a:r>
              <a:rPr lang="en-US" sz="1200" dirty="0" err="1"/>
              <a:t>akumulasi</a:t>
            </a:r>
            <a:r>
              <a:rPr lang="en-US" sz="1200" dirty="0"/>
              <a:t> </a:t>
            </a:r>
            <a:r>
              <a:rPr lang="en-US" sz="1200" dirty="0" err="1"/>
              <a:t>penyusutan</a:t>
            </a:r>
            <a:r>
              <a:rPr lang="en-US" sz="1200" dirty="0"/>
              <a:t> Rp 150.000.000</a:t>
            </a:r>
          </a:p>
          <a:p>
            <a:endParaRPr lang="en-US" sz="1200" dirty="0"/>
          </a:p>
          <a:p>
            <a:endParaRPr lang="en-US" sz="1200" dirty="0"/>
          </a:p>
          <a:p>
            <a:r>
              <a:rPr lang="en-US" sz="1200" dirty="0" err="1"/>
              <a:t>Bearti</a:t>
            </a:r>
            <a:r>
              <a:rPr lang="en-US" sz="1200" dirty="0"/>
              <a:t> </a:t>
            </a:r>
            <a:r>
              <a:rPr lang="en-US" sz="1200" dirty="0" err="1"/>
              <a:t>nilai</a:t>
            </a:r>
            <a:r>
              <a:rPr lang="en-US" sz="1200" dirty="0"/>
              <a:t> </a:t>
            </a:r>
            <a:r>
              <a:rPr lang="en-US" sz="1200" dirty="0" err="1"/>
              <a:t>buku</a:t>
            </a:r>
            <a:r>
              <a:rPr lang="en-US" sz="1200" dirty="0"/>
              <a:t> pada </a:t>
            </a:r>
            <a:r>
              <a:rPr lang="en-US" sz="1200" dirty="0" err="1"/>
              <a:t>saat</a:t>
            </a:r>
            <a:r>
              <a:rPr lang="en-US" sz="1200" dirty="0"/>
              <a:t> </a:t>
            </a:r>
            <a:r>
              <a:rPr lang="en-US" sz="1200" dirty="0" err="1"/>
              <a:t>penghematan</a:t>
            </a:r>
            <a:r>
              <a:rPr lang="en-US" sz="1200" dirty="0"/>
              <a:t> </a:t>
            </a:r>
            <a:r>
              <a:rPr lang="en-US" sz="1200" dirty="0" err="1"/>
              <a:t>mesin</a:t>
            </a:r>
            <a:r>
              <a:rPr lang="en-US" sz="1200" dirty="0"/>
              <a:t> </a:t>
            </a:r>
            <a:r>
              <a:rPr lang="en-US" sz="1200" dirty="0" err="1"/>
              <a:t>tersebut</a:t>
            </a:r>
            <a:r>
              <a:rPr lang="en-US" sz="1200" dirty="0"/>
              <a:t> </a:t>
            </a:r>
            <a:r>
              <a:rPr lang="en-US" sz="1200" dirty="0" err="1"/>
              <a:t>sebagai</a:t>
            </a:r>
            <a:r>
              <a:rPr lang="en-US" sz="1200" dirty="0"/>
              <a:t> </a:t>
            </a:r>
            <a:r>
              <a:rPr lang="en-US" sz="1200" dirty="0" err="1"/>
              <a:t>berikut</a:t>
            </a:r>
            <a:r>
              <a:rPr lang="en-US" sz="1200" dirty="0"/>
              <a:t> :</a:t>
            </a:r>
          </a:p>
          <a:p>
            <a:r>
              <a:rPr lang="en-US" sz="1200" dirty="0"/>
              <a:t>= Rp 250.000.000 –  Rp150.000.000</a:t>
            </a:r>
          </a:p>
          <a:p>
            <a:r>
              <a:rPr lang="en-US" sz="1200" dirty="0"/>
              <a:t>= Rp 100.000.000</a:t>
            </a:r>
          </a:p>
          <a:p>
            <a:endParaRPr lang="en-US" sz="1200" dirty="0"/>
          </a:p>
          <a:p>
            <a:r>
              <a:rPr lang="en-US" sz="1200" dirty="0"/>
              <a:t>Maka </a:t>
            </a:r>
            <a:r>
              <a:rPr lang="en-US" sz="1200" dirty="0" err="1"/>
              <a:t>kalau</a:t>
            </a:r>
            <a:r>
              <a:rPr lang="en-US" sz="1200" dirty="0"/>
              <a:t> </a:t>
            </a:r>
            <a:r>
              <a:rPr lang="en-US" sz="1200" dirty="0" err="1"/>
              <a:t>dihentikan</a:t>
            </a:r>
            <a:r>
              <a:rPr lang="en-US" sz="1200" dirty="0"/>
              <a:t> pada </a:t>
            </a:r>
            <a:r>
              <a:rPr lang="en-US" sz="1200" dirty="0" err="1"/>
              <a:t>awal</a:t>
            </a:r>
            <a:r>
              <a:rPr lang="en-US" sz="1200" dirty="0"/>
              <a:t> </a:t>
            </a:r>
            <a:r>
              <a:rPr lang="en-US" sz="1200" dirty="0" err="1"/>
              <a:t>tahun</a:t>
            </a:r>
            <a:r>
              <a:rPr lang="en-US" sz="1200" dirty="0"/>
              <a:t> 2003, </a:t>
            </a:r>
            <a:r>
              <a:rPr lang="en-US" sz="1200" dirty="0" err="1"/>
              <a:t>kerugian</a:t>
            </a:r>
            <a:r>
              <a:rPr lang="en-US" sz="1200" dirty="0"/>
              <a:t> </a:t>
            </a:r>
            <a:r>
              <a:rPr lang="en-US" sz="1200" dirty="0" err="1"/>
              <a:t>akan</a:t>
            </a:r>
            <a:r>
              <a:rPr lang="en-US" sz="1200" dirty="0"/>
              <a:t> </a:t>
            </a:r>
            <a:r>
              <a:rPr lang="en-US" sz="1200" dirty="0" err="1"/>
              <a:t>ditanggung</a:t>
            </a:r>
            <a:r>
              <a:rPr lang="en-US" sz="1200" dirty="0"/>
              <a:t> PT  MJ </a:t>
            </a:r>
            <a:r>
              <a:rPr lang="en-US" sz="1200" dirty="0" err="1"/>
              <a:t>sebesar</a:t>
            </a:r>
            <a:r>
              <a:rPr lang="en-US" sz="1200" dirty="0"/>
              <a:t> </a:t>
            </a:r>
            <a:r>
              <a:rPr lang="en-US" sz="1200" dirty="0" err="1"/>
              <a:t>nilai</a:t>
            </a:r>
            <a:endParaRPr lang="en-US" sz="1200" dirty="0"/>
          </a:p>
          <a:p>
            <a:r>
              <a:rPr lang="en-US" sz="1200" dirty="0" err="1"/>
              <a:t>Buku</a:t>
            </a:r>
            <a:r>
              <a:rPr lang="en-US" sz="1200" dirty="0"/>
              <a:t> </a:t>
            </a:r>
            <a:r>
              <a:rPr lang="en-US" sz="1200" dirty="0" err="1"/>
              <a:t>mesin</a:t>
            </a:r>
            <a:r>
              <a:rPr lang="en-US" sz="1200" dirty="0"/>
              <a:t> </a:t>
            </a:r>
            <a:r>
              <a:rPr lang="en-US" sz="1200" dirty="0" err="1"/>
              <a:t>tersebut</a:t>
            </a:r>
            <a:endParaRPr lang="en-ID" sz="1200" dirty="0"/>
          </a:p>
        </p:txBody>
      </p:sp>
      <p:graphicFrame>
        <p:nvGraphicFramePr>
          <p:cNvPr id="7" name="Table 6">
            <a:extLst>
              <a:ext uri="{FF2B5EF4-FFF2-40B4-BE49-F238E27FC236}">
                <a16:creationId xmlns:a16="http://schemas.microsoft.com/office/drawing/2014/main" id="{8015F77E-B08F-C687-B7B1-3147D69A2725}"/>
              </a:ext>
            </a:extLst>
          </p:cNvPr>
          <p:cNvGraphicFramePr>
            <a:graphicFrameLocks noGrp="1"/>
          </p:cNvGraphicFramePr>
          <p:nvPr>
            <p:extLst>
              <p:ext uri="{D42A27DB-BD31-4B8C-83A1-F6EECF244321}">
                <p14:modId xmlns:p14="http://schemas.microsoft.com/office/powerpoint/2010/main" val="3459567552"/>
              </p:ext>
            </p:extLst>
          </p:nvPr>
        </p:nvGraphicFramePr>
        <p:xfrm>
          <a:off x="841826" y="3116550"/>
          <a:ext cx="7138391" cy="1400175"/>
        </p:xfrm>
        <a:graphic>
          <a:graphicData uri="http://schemas.openxmlformats.org/drawingml/2006/table">
            <a:tbl>
              <a:tblPr/>
              <a:tblGrid>
                <a:gridCol w="787472">
                  <a:extLst>
                    <a:ext uri="{9D8B030D-6E8A-4147-A177-3AD203B41FA5}">
                      <a16:colId xmlns:a16="http://schemas.microsoft.com/office/drawing/2014/main" val="3495026362"/>
                    </a:ext>
                  </a:extLst>
                </a:gridCol>
                <a:gridCol w="3149994">
                  <a:extLst>
                    <a:ext uri="{9D8B030D-6E8A-4147-A177-3AD203B41FA5}">
                      <a16:colId xmlns:a16="http://schemas.microsoft.com/office/drawing/2014/main" val="1111356426"/>
                    </a:ext>
                  </a:extLst>
                </a:gridCol>
                <a:gridCol w="344775">
                  <a:extLst>
                    <a:ext uri="{9D8B030D-6E8A-4147-A177-3AD203B41FA5}">
                      <a16:colId xmlns:a16="http://schemas.microsoft.com/office/drawing/2014/main" val="2088668574"/>
                    </a:ext>
                  </a:extLst>
                </a:gridCol>
                <a:gridCol w="1504474">
                  <a:extLst>
                    <a:ext uri="{9D8B030D-6E8A-4147-A177-3AD203B41FA5}">
                      <a16:colId xmlns:a16="http://schemas.microsoft.com/office/drawing/2014/main" val="1114320500"/>
                    </a:ext>
                  </a:extLst>
                </a:gridCol>
                <a:gridCol w="1351676">
                  <a:extLst>
                    <a:ext uri="{9D8B030D-6E8A-4147-A177-3AD203B41FA5}">
                      <a16:colId xmlns:a16="http://schemas.microsoft.com/office/drawing/2014/main" val="1900895512"/>
                    </a:ext>
                  </a:extLst>
                </a:gridCol>
              </a:tblGrid>
              <a:tr h="200025">
                <a:tc>
                  <a:txBody>
                    <a:bodyPr/>
                    <a:lstStyle/>
                    <a:p>
                      <a:pPr algn="ctr" fontAlgn="b"/>
                      <a:r>
                        <a:rPr lang="en-ID" sz="1200" b="1" i="0" u="none" strike="noStrike" dirty="0" err="1">
                          <a:solidFill>
                            <a:schemeClr val="bg1"/>
                          </a:solidFill>
                          <a:effectLst/>
                          <a:latin typeface="Calibri" panose="020F0502020204030204" pitchFamily="34" charset="0"/>
                        </a:rPr>
                        <a:t>Tanggal</a:t>
                      </a:r>
                      <a:r>
                        <a:rPr lang="en-ID" sz="1200" b="1" i="0" u="none" strike="noStrike" dirty="0">
                          <a:solidFill>
                            <a:schemeClr val="bg1"/>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ctr" fontAlgn="b"/>
                      <a:r>
                        <a:rPr lang="en-ID" sz="1200" b="1" i="0" u="none" strike="noStrike" dirty="0">
                          <a:solidFill>
                            <a:schemeClr val="bg1"/>
                          </a:solidFill>
                          <a:effectLst/>
                          <a:latin typeface="Calibri" panose="020F0502020204030204" pitchFamily="34" charset="0"/>
                        </a:rPr>
                        <a:t>Akun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dirty="0">
                          <a:solidFill>
                            <a:schemeClr val="bg1"/>
                          </a:solidFill>
                          <a:effectLst/>
                          <a:latin typeface="Calibri" panose="020F0502020204030204" pitchFamily="34" charset="0"/>
                        </a:rPr>
                        <a:t>Ref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dirty="0">
                          <a:solidFill>
                            <a:schemeClr val="bg1"/>
                          </a:solidFill>
                          <a:effectLst/>
                          <a:latin typeface="Calibri" panose="020F0502020204030204" pitchFamily="34" charset="0"/>
                        </a:rPr>
                        <a:t>Debit(Rp)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dirty="0" err="1">
                          <a:solidFill>
                            <a:schemeClr val="bg1"/>
                          </a:solidFill>
                          <a:effectLst/>
                          <a:latin typeface="Calibri" panose="020F0502020204030204" pitchFamily="34" charset="0"/>
                        </a:rPr>
                        <a:t>Kredit</a:t>
                      </a:r>
                      <a:r>
                        <a:rPr lang="en-ID" sz="1200" b="1" i="0" u="none" strike="noStrike" dirty="0">
                          <a:solidFill>
                            <a:schemeClr val="bg1"/>
                          </a:solidFill>
                          <a:effectLst/>
                          <a:latin typeface="Calibri" panose="020F0502020204030204" pitchFamily="34" charset="0"/>
                        </a:rPr>
                        <a:t>(Rp)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extLst>
                  <a:ext uri="{0D108BD9-81ED-4DB2-BD59-A6C34878D82A}">
                    <a16:rowId xmlns:a16="http://schemas.microsoft.com/office/drawing/2014/main" val="3397133905"/>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rtl="0" fontAlgn="t"/>
                      <a:r>
                        <a:rPr lang="en-ID" sz="1200" b="0" i="0" u="none" strike="noStrike">
                          <a:solidFill>
                            <a:srgbClr val="000000"/>
                          </a:solidFill>
                          <a:effectLst/>
                          <a:latin typeface="Calibri" panose="020F0502020204030204" pitchFamily="34" charset="0"/>
                        </a:rPr>
                        <a:t>Akumulasi penyusutan mesin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Rp    150.000.000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4188542748"/>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rtl="0" fontAlgn="b"/>
                      <a:r>
                        <a:rPr lang="en-ID" sz="1200" b="0" i="0" u="none" strike="noStrike">
                          <a:solidFill>
                            <a:srgbClr val="000000"/>
                          </a:solidFill>
                          <a:effectLst/>
                          <a:latin typeface="Calibri" panose="020F0502020204030204" pitchFamily="34" charset="0"/>
                        </a:rPr>
                        <a:t>Rugi penghentian Mesin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Rp     100.000.000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648219495"/>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Mesin</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dirty="0">
                          <a:solidFill>
                            <a:srgbClr val="FF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Rp 250.000.000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074590450"/>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811552395"/>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100" b="0" i="1" u="none" strike="noStrike">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7356373"/>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19324215"/>
                  </a:ext>
                </a:extLst>
              </a:tr>
            </a:tbl>
          </a:graphicData>
        </a:graphic>
      </p:graphicFrame>
      <p:sp>
        <p:nvSpPr>
          <p:cNvPr id="8" name="Google Shape;154;p18">
            <a:extLst>
              <a:ext uri="{FF2B5EF4-FFF2-40B4-BE49-F238E27FC236}">
                <a16:creationId xmlns:a16="http://schemas.microsoft.com/office/drawing/2014/main" id="{F6EA79D4-5674-CD65-B312-35D3B9AB5925}"/>
              </a:ext>
            </a:extLst>
          </p:cNvPr>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Pengeluaran Modal</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3877961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grpSp>
        <p:nvGrpSpPr>
          <p:cNvPr id="161" name="Google Shape;161;p19"/>
          <p:cNvGrpSpPr/>
          <p:nvPr/>
        </p:nvGrpSpPr>
        <p:grpSpPr>
          <a:xfrm>
            <a:off x="3854590" y="4740702"/>
            <a:ext cx="1434817" cy="389011"/>
            <a:chOff x="3248325" y="4588800"/>
            <a:chExt cx="2045939" cy="554700"/>
          </a:xfrm>
        </p:grpSpPr>
        <p:sp>
          <p:nvSpPr>
            <p:cNvPr id="162" name="Google Shape;162;p1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1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5" name="Google Shape;165;p19"/>
          <p:cNvGrpSpPr/>
          <p:nvPr/>
        </p:nvGrpSpPr>
        <p:grpSpPr>
          <a:xfrm>
            <a:off x="8325085" y="65155"/>
            <a:ext cx="763768" cy="752531"/>
            <a:chOff x="695950" y="3458000"/>
            <a:chExt cx="966550" cy="952450"/>
          </a:xfrm>
        </p:grpSpPr>
        <p:sp>
          <p:nvSpPr>
            <p:cNvPr id="166" name="Google Shape;166;p1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5" name="Google Shape;175;p1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76" name="Google Shape;176;p19"/>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77" name="Google Shape;177;p19"/>
          <p:cNvSpPr txBox="1"/>
          <p:nvPr/>
        </p:nvSpPr>
        <p:spPr>
          <a:xfrm>
            <a:off x="352575" y="242225"/>
            <a:ext cx="84900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Penghentian Aktiva Tetap Melalui Penjualan</a:t>
            </a:r>
            <a:endParaRPr sz="3600" b="1" dirty="0">
              <a:solidFill>
                <a:srgbClr val="17919B"/>
              </a:solidFill>
              <a:latin typeface="Roboto"/>
              <a:ea typeface="Roboto"/>
              <a:cs typeface="Roboto"/>
              <a:sym typeface="Roboto"/>
            </a:endParaRPr>
          </a:p>
        </p:txBody>
      </p:sp>
      <p:sp>
        <p:nvSpPr>
          <p:cNvPr id="178" name="Google Shape;178;p19"/>
          <p:cNvSpPr txBox="1"/>
          <p:nvPr/>
        </p:nvSpPr>
        <p:spPr>
          <a:xfrm>
            <a:off x="3441975" y="12222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600" dirty="0">
                <a:solidFill>
                  <a:schemeClr val="dk1"/>
                </a:solidFill>
                <a:latin typeface="Roboto"/>
                <a:ea typeface="Roboto"/>
                <a:cs typeface="Roboto"/>
                <a:sym typeface="Roboto"/>
              </a:rPr>
              <a:t>Sebuah kendaraan diperoleh PT. Laju Cepat pada awal tahun 2017, dengan harga pembelian Rp 120.000.000 dan umur ekonomis 10, nilai residu Rp 10.000.000 dan metode penyusutan yang digunakan adalah metode garis lurus. Kemudian kendaraan tersebut dijual tanggal 1 Juli 2019. </a:t>
            </a:r>
            <a:endParaRPr sz="1600" dirty="0">
              <a:solidFill>
                <a:schemeClr val="dk1"/>
              </a:solidFill>
              <a:latin typeface="Roboto"/>
              <a:ea typeface="Roboto"/>
              <a:cs typeface="Roboto"/>
              <a:sym typeface="Roboto"/>
            </a:endParaRPr>
          </a:p>
          <a:p>
            <a:pPr marL="0" lvl="0" indent="0" algn="l" rtl="0">
              <a:lnSpc>
                <a:spcPct val="115000"/>
              </a:lnSpc>
              <a:spcBef>
                <a:spcPts val="1000"/>
              </a:spcBef>
              <a:spcAft>
                <a:spcPts val="1000"/>
              </a:spcAft>
              <a:buNone/>
            </a:pPr>
            <a:r>
              <a:rPr lang="id" sz="1600" b="1" dirty="0">
                <a:solidFill>
                  <a:schemeClr val="dk1"/>
                </a:solidFill>
                <a:latin typeface="Roboto"/>
                <a:ea typeface="Roboto"/>
                <a:cs typeface="Roboto"/>
                <a:sym typeface="Roboto"/>
              </a:rPr>
              <a:t>Buatlah jurnal untuk penghentian aktiva tetap tersebut di Google Sheet</a:t>
            </a:r>
            <a:r>
              <a:rPr lang="id" sz="1600" dirty="0">
                <a:solidFill>
                  <a:schemeClr val="dk1"/>
                </a:solidFill>
                <a:latin typeface="Roboto"/>
                <a:ea typeface="Roboto"/>
                <a:cs typeface="Roboto"/>
                <a:sym typeface="Roboto"/>
              </a:rPr>
              <a:t> melalui penjualan, apabila harga jual kendaraan tersebut sebesar 87.000.000 dan apabila kendaraan tersebut dijual dengan harga 70.000.000</a:t>
            </a:r>
            <a:endParaRPr sz="1600" dirty="0">
              <a:solidFill>
                <a:schemeClr val="dk1"/>
              </a:solidFill>
              <a:latin typeface="Roboto"/>
              <a:ea typeface="Roboto"/>
              <a:cs typeface="Roboto"/>
              <a:sym typeface="Roboto"/>
            </a:endParaRPr>
          </a:p>
        </p:txBody>
      </p:sp>
      <p:pic>
        <p:nvPicPr>
          <p:cNvPr id="179" name="Google Shape;179;p19"/>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115195509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AA9361-B9D4-7B93-8826-BB157CC44EAA}"/>
              </a:ext>
            </a:extLst>
          </p:cNvPr>
          <p:cNvSpPr txBox="1"/>
          <p:nvPr/>
        </p:nvSpPr>
        <p:spPr>
          <a:xfrm>
            <a:off x="352575" y="1357745"/>
            <a:ext cx="7612982" cy="3508653"/>
          </a:xfrm>
          <a:prstGeom prst="rect">
            <a:avLst/>
          </a:prstGeom>
          <a:noFill/>
        </p:spPr>
        <p:txBody>
          <a:bodyPr wrap="none" rtlCol="0">
            <a:spAutoFit/>
          </a:bodyPr>
          <a:lstStyle/>
          <a:p>
            <a:pPr>
              <a:lnSpc>
                <a:spcPct val="150000"/>
              </a:lnSpc>
            </a:pPr>
            <a:r>
              <a:rPr lang="en-US" sz="1200" dirty="0" err="1"/>
              <a:t>Penyelesaian</a:t>
            </a:r>
            <a:r>
              <a:rPr lang="en-US" sz="1200" dirty="0"/>
              <a:t> </a:t>
            </a:r>
            <a:r>
              <a:rPr lang="en-US" sz="1200" dirty="0" err="1"/>
              <a:t>jurnal</a:t>
            </a:r>
            <a:r>
              <a:rPr lang="en-US" sz="1200" dirty="0"/>
              <a:t> </a:t>
            </a:r>
            <a:r>
              <a:rPr lang="en-US" sz="1200" dirty="0" err="1"/>
              <a:t>untuk</a:t>
            </a:r>
            <a:r>
              <a:rPr lang="en-US" sz="1200" dirty="0"/>
              <a:t> </a:t>
            </a:r>
            <a:r>
              <a:rPr lang="en-US" sz="1200" dirty="0" err="1"/>
              <a:t>penghentian</a:t>
            </a:r>
            <a:r>
              <a:rPr lang="en-US" sz="1200" dirty="0"/>
              <a:t> </a:t>
            </a:r>
            <a:r>
              <a:rPr lang="en-US" sz="1200" dirty="0" err="1"/>
              <a:t>aktiva</a:t>
            </a:r>
            <a:r>
              <a:rPr lang="en-US" sz="1200" dirty="0"/>
              <a:t> </a:t>
            </a:r>
            <a:r>
              <a:rPr lang="en-US" sz="1200" dirty="0" err="1"/>
              <a:t>tetap</a:t>
            </a:r>
            <a:r>
              <a:rPr lang="en-US" sz="1200" dirty="0"/>
              <a:t> </a:t>
            </a:r>
            <a:r>
              <a:rPr lang="en-US" sz="1200" dirty="0" err="1"/>
              <a:t>tersebut</a:t>
            </a:r>
            <a:r>
              <a:rPr lang="en-US" sz="1200" dirty="0"/>
              <a:t>.</a:t>
            </a:r>
          </a:p>
          <a:p>
            <a:pPr>
              <a:lnSpc>
                <a:spcPct val="150000"/>
              </a:lnSpc>
            </a:pPr>
            <a:endParaRPr lang="en-US" sz="1200" dirty="0"/>
          </a:p>
          <a:p>
            <a:pPr>
              <a:lnSpc>
                <a:spcPct val="150000"/>
              </a:lnSpc>
            </a:pPr>
            <a:r>
              <a:rPr lang="en-US" sz="1200" dirty="0" err="1"/>
              <a:t>Penyelesain</a:t>
            </a:r>
            <a:r>
              <a:rPr lang="en-US" sz="1200" dirty="0"/>
              <a:t> :</a:t>
            </a:r>
          </a:p>
          <a:p>
            <a:pPr>
              <a:lnSpc>
                <a:spcPct val="150000"/>
              </a:lnSpc>
            </a:pPr>
            <a:r>
              <a:rPr lang="en-US" sz="1200" dirty="0" err="1"/>
              <a:t>Penyusutan</a:t>
            </a:r>
            <a:r>
              <a:rPr lang="en-US" sz="1200" dirty="0"/>
              <a:t> per </a:t>
            </a:r>
            <a:r>
              <a:rPr lang="en-US" sz="1200" dirty="0" err="1"/>
              <a:t>tahun</a:t>
            </a:r>
            <a:r>
              <a:rPr lang="en-US" sz="1200" dirty="0"/>
              <a:t> = </a:t>
            </a:r>
            <a:r>
              <a:rPr lang="en-US" sz="1200" u="sng" dirty="0"/>
              <a:t>Harga </a:t>
            </a:r>
            <a:r>
              <a:rPr lang="en-US" sz="1200" u="sng" dirty="0" err="1"/>
              <a:t>perolehan</a:t>
            </a:r>
            <a:r>
              <a:rPr lang="en-US" sz="1200" u="sng" dirty="0"/>
              <a:t> – Nilai </a:t>
            </a:r>
            <a:r>
              <a:rPr lang="en-US" sz="1200" u="sng" dirty="0" err="1"/>
              <a:t>Residu</a:t>
            </a:r>
            <a:r>
              <a:rPr lang="en-US" sz="1200" u="sng" dirty="0"/>
              <a:t> </a:t>
            </a:r>
            <a:r>
              <a:rPr lang="en-US" sz="1200" dirty="0"/>
              <a:t>= </a:t>
            </a:r>
            <a:r>
              <a:rPr lang="en-US" sz="1200" u="sng" dirty="0"/>
              <a:t>Rp 120.000.000 – Rp 10.000.000 </a:t>
            </a:r>
            <a:r>
              <a:rPr lang="en-US" sz="1200" dirty="0"/>
              <a:t>= Rp 11.000.000</a:t>
            </a:r>
          </a:p>
          <a:p>
            <a:pPr>
              <a:lnSpc>
                <a:spcPct val="150000"/>
              </a:lnSpc>
            </a:pPr>
            <a:r>
              <a:rPr lang="en-US" sz="1200" dirty="0"/>
              <a:t>		</a:t>
            </a:r>
            <a:r>
              <a:rPr lang="en-US" sz="1200" dirty="0" err="1"/>
              <a:t>Umur</a:t>
            </a:r>
            <a:r>
              <a:rPr lang="en-US" sz="1200" dirty="0"/>
              <a:t> </a:t>
            </a:r>
            <a:r>
              <a:rPr lang="en-US" sz="1200" dirty="0" err="1"/>
              <a:t>Ekonomis</a:t>
            </a:r>
            <a:r>
              <a:rPr lang="en-US" sz="1200" dirty="0"/>
              <a:t>	         10 </a:t>
            </a:r>
            <a:r>
              <a:rPr lang="en-US" sz="1200" dirty="0" err="1"/>
              <a:t>tahun</a:t>
            </a:r>
            <a:r>
              <a:rPr lang="en-US" sz="1200" dirty="0"/>
              <a:t> </a:t>
            </a:r>
          </a:p>
          <a:p>
            <a:pPr>
              <a:lnSpc>
                <a:spcPct val="150000"/>
              </a:lnSpc>
            </a:pPr>
            <a:endParaRPr lang="en-ID" sz="1200" dirty="0"/>
          </a:p>
          <a:p>
            <a:pPr>
              <a:lnSpc>
                <a:spcPct val="150000"/>
              </a:lnSpc>
            </a:pPr>
            <a:r>
              <a:rPr lang="en-ID" sz="1200" dirty="0"/>
              <a:t>Total </a:t>
            </a:r>
            <a:r>
              <a:rPr lang="en-ID" sz="1200" dirty="0" err="1"/>
              <a:t>akumulasi</a:t>
            </a:r>
            <a:r>
              <a:rPr lang="en-ID" sz="1200" dirty="0"/>
              <a:t> </a:t>
            </a:r>
            <a:r>
              <a:rPr lang="en-ID" sz="1200" dirty="0" err="1"/>
              <a:t>penyusutan</a:t>
            </a:r>
            <a:r>
              <a:rPr lang="en-ID" sz="1200" dirty="0"/>
              <a:t> </a:t>
            </a:r>
            <a:r>
              <a:rPr lang="en-ID" sz="1200" dirty="0" err="1"/>
              <a:t>sebelum</a:t>
            </a:r>
            <a:r>
              <a:rPr lang="en-ID" sz="1200" dirty="0"/>
              <a:t> </a:t>
            </a:r>
            <a:r>
              <a:rPr lang="en-ID" sz="1200" dirty="0" err="1"/>
              <a:t>dijual</a:t>
            </a:r>
            <a:r>
              <a:rPr lang="en-ID" sz="1200" dirty="0"/>
              <a:t> :</a:t>
            </a:r>
          </a:p>
          <a:p>
            <a:pPr>
              <a:lnSpc>
                <a:spcPct val="150000"/>
              </a:lnSpc>
            </a:pPr>
            <a:endParaRPr lang="en-ID" sz="1200" dirty="0"/>
          </a:p>
          <a:p>
            <a:pPr>
              <a:lnSpc>
                <a:spcPct val="150000"/>
              </a:lnSpc>
            </a:pPr>
            <a:r>
              <a:rPr lang="en-ID" sz="1200" dirty="0"/>
              <a:t>1 </a:t>
            </a:r>
            <a:r>
              <a:rPr lang="en-ID" sz="1200" dirty="0" err="1"/>
              <a:t>Januari</a:t>
            </a:r>
            <a:r>
              <a:rPr lang="en-ID" sz="1200" dirty="0"/>
              <a:t> 2017 s/d 1 Juli 2019 = 2,5 </a:t>
            </a:r>
            <a:r>
              <a:rPr lang="en-ID" sz="1200" dirty="0" err="1"/>
              <a:t>tahun</a:t>
            </a:r>
            <a:r>
              <a:rPr lang="en-ID" sz="1200" dirty="0"/>
              <a:t> x Rp 11.000.000 	= Rp 27.500.000</a:t>
            </a:r>
          </a:p>
          <a:p>
            <a:pPr>
              <a:lnSpc>
                <a:spcPct val="150000"/>
              </a:lnSpc>
            </a:pPr>
            <a:r>
              <a:rPr lang="en-ID" sz="1200" dirty="0"/>
              <a:t>Maka </a:t>
            </a:r>
            <a:r>
              <a:rPr lang="en-ID" sz="1200" dirty="0" err="1"/>
              <a:t>nilai</a:t>
            </a:r>
            <a:r>
              <a:rPr lang="en-ID" sz="1200" dirty="0"/>
              <a:t> </a:t>
            </a:r>
            <a:r>
              <a:rPr lang="en-ID" sz="1200" dirty="0" err="1"/>
              <a:t>buku</a:t>
            </a:r>
            <a:r>
              <a:rPr lang="en-ID" sz="1200" dirty="0"/>
              <a:t> </a:t>
            </a:r>
            <a:r>
              <a:rPr lang="en-ID" sz="1200" dirty="0" err="1"/>
              <a:t>mesin</a:t>
            </a:r>
            <a:r>
              <a:rPr lang="en-ID" sz="1200" dirty="0"/>
              <a:t>             = Rp 120.000.000 - Rp 27.500.000 	= Rp 92.500.000</a:t>
            </a:r>
          </a:p>
          <a:p>
            <a:pPr>
              <a:lnSpc>
                <a:spcPct val="150000"/>
              </a:lnSpc>
            </a:pPr>
            <a:endParaRPr lang="en-ID" sz="1200" dirty="0"/>
          </a:p>
          <a:p>
            <a:endParaRPr lang="en-ID" sz="1200" dirty="0"/>
          </a:p>
          <a:p>
            <a:endParaRPr lang="en-ID" sz="1200" dirty="0"/>
          </a:p>
        </p:txBody>
      </p:sp>
      <p:sp>
        <p:nvSpPr>
          <p:cNvPr id="5" name="Google Shape;177;p19">
            <a:extLst>
              <a:ext uri="{FF2B5EF4-FFF2-40B4-BE49-F238E27FC236}">
                <a16:creationId xmlns:a16="http://schemas.microsoft.com/office/drawing/2014/main" id="{4AFEDEEE-D39D-9CA5-7199-81094EB0C5ED}"/>
              </a:ext>
            </a:extLst>
          </p:cNvPr>
          <p:cNvSpPr txBox="1"/>
          <p:nvPr/>
        </p:nvSpPr>
        <p:spPr>
          <a:xfrm>
            <a:off x="352575" y="132736"/>
            <a:ext cx="84900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Penghentian Aktiva Tetap Melalui Penjualan</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1602114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8B0FF1-D89E-4359-15D0-64CC59285EF6}"/>
              </a:ext>
            </a:extLst>
          </p:cNvPr>
          <p:cNvSpPr txBox="1"/>
          <p:nvPr/>
        </p:nvSpPr>
        <p:spPr>
          <a:xfrm>
            <a:off x="422565" y="1392382"/>
            <a:ext cx="6708888" cy="612155"/>
          </a:xfrm>
          <a:prstGeom prst="rect">
            <a:avLst/>
          </a:prstGeom>
          <a:noFill/>
        </p:spPr>
        <p:txBody>
          <a:bodyPr wrap="none" rtlCol="0">
            <a:spAutoFit/>
          </a:bodyPr>
          <a:lstStyle/>
          <a:p>
            <a:pPr>
              <a:lnSpc>
                <a:spcPct val="150000"/>
              </a:lnSpc>
            </a:pPr>
            <a:r>
              <a:rPr lang="en-US" sz="1200" dirty="0"/>
              <a:t>Jika </a:t>
            </a:r>
            <a:r>
              <a:rPr lang="en-US" sz="1200" dirty="0" err="1"/>
              <a:t>dijual</a:t>
            </a:r>
            <a:r>
              <a:rPr lang="en-US" sz="1200" dirty="0"/>
              <a:t> </a:t>
            </a:r>
            <a:r>
              <a:rPr lang="en-US" sz="1200" dirty="0" err="1"/>
              <a:t>tanggal</a:t>
            </a:r>
            <a:r>
              <a:rPr lang="en-US" sz="1200" dirty="0"/>
              <a:t> 1 </a:t>
            </a:r>
            <a:r>
              <a:rPr lang="en-US" sz="1200" dirty="0" err="1"/>
              <a:t>juli</a:t>
            </a:r>
            <a:r>
              <a:rPr lang="en-US" sz="1200" dirty="0"/>
              <a:t> 2019 </a:t>
            </a:r>
            <a:r>
              <a:rPr lang="en-US" sz="1200" dirty="0" err="1"/>
              <a:t>dengan</a:t>
            </a:r>
            <a:r>
              <a:rPr lang="en-US" sz="1200" dirty="0"/>
              <a:t> </a:t>
            </a:r>
            <a:r>
              <a:rPr lang="en-US" sz="1200" dirty="0" err="1"/>
              <a:t>harga</a:t>
            </a:r>
            <a:r>
              <a:rPr lang="en-US" sz="1200" dirty="0"/>
              <a:t> Rp 87.000.000</a:t>
            </a:r>
          </a:p>
          <a:p>
            <a:pPr>
              <a:lnSpc>
                <a:spcPct val="150000"/>
              </a:lnSpc>
            </a:pPr>
            <a:r>
              <a:rPr lang="en-US" sz="1200" dirty="0"/>
              <a:t>Maka PT LC  Akan </a:t>
            </a:r>
            <a:r>
              <a:rPr lang="en-US" sz="1200" dirty="0" err="1"/>
              <a:t>Menderita</a:t>
            </a:r>
            <a:r>
              <a:rPr lang="en-US" sz="1200" dirty="0"/>
              <a:t> </a:t>
            </a:r>
            <a:r>
              <a:rPr lang="en-US" sz="1200" dirty="0" err="1"/>
              <a:t>kerugian</a:t>
            </a:r>
            <a:r>
              <a:rPr lang="en-US" sz="1200" dirty="0"/>
              <a:t> </a:t>
            </a:r>
            <a:r>
              <a:rPr lang="en-US" sz="1200" dirty="0" err="1"/>
              <a:t>sebesar</a:t>
            </a:r>
            <a:r>
              <a:rPr lang="en-US" sz="1200" dirty="0"/>
              <a:t> Rp 5.500.000 (Rp 92.500.000 – Rp 87.000.000)</a:t>
            </a:r>
            <a:endParaRPr lang="en-ID" sz="1200" dirty="0"/>
          </a:p>
        </p:txBody>
      </p:sp>
      <p:sp>
        <p:nvSpPr>
          <p:cNvPr id="5" name="Google Shape;177;p19">
            <a:extLst>
              <a:ext uri="{FF2B5EF4-FFF2-40B4-BE49-F238E27FC236}">
                <a16:creationId xmlns:a16="http://schemas.microsoft.com/office/drawing/2014/main" id="{EDE729E7-1B6A-6B92-481A-9F4B43069853}"/>
              </a:ext>
            </a:extLst>
          </p:cNvPr>
          <p:cNvSpPr txBox="1"/>
          <p:nvPr/>
        </p:nvSpPr>
        <p:spPr>
          <a:xfrm>
            <a:off x="352575" y="132736"/>
            <a:ext cx="84900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Penghentian Aktiva Tetap Melalui Penjualan</a:t>
            </a:r>
            <a:endParaRPr sz="3600" b="1" dirty="0">
              <a:solidFill>
                <a:srgbClr val="17919B"/>
              </a:solidFill>
              <a:latin typeface="Roboto"/>
              <a:ea typeface="Roboto"/>
              <a:cs typeface="Roboto"/>
              <a:sym typeface="Roboto"/>
            </a:endParaRPr>
          </a:p>
        </p:txBody>
      </p:sp>
      <p:graphicFrame>
        <p:nvGraphicFramePr>
          <p:cNvPr id="6" name="Table 5">
            <a:extLst>
              <a:ext uri="{FF2B5EF4-FFF2-40B4-BE49-F238E27FC236}">
                <a16:creationId xmlns:a16="http://schemas.microsoft.com/office/drawing/2014/main" id="{91F14F54-8926-8A8D-0B19-C4D0986697F9}"/>
              </a:ext>
            </a:extLst>
          </p:cNvPr>
          <p:cNvGraphicFramePr>
            <a:graphicFrameLocks noGrp="1"/>
          </p:cNvGraphicFramePr>
          <p:nvPr>
            <p:extLst>
              <p:ext uri="{D42A27DB-BD31-4B8C-83A1-F6EECF244321}">
                <p14:modId xmlns:p14="http://schemas.microsoft.com/office/powerpoint/2010/main" val="2079268386"/>
              </p:ext>
            </p:extLst>
          </p:nvPr>
        </p:nvGraphicFramePr>
        <p:xfrm>
          <a:off x="495463" y="2243715"/>
          <a:ext cx="6708889" cy="1400175"/>
        </p:xfrm>
        <a:graphic>
          <a:graphicData uri="http://schemas.openxmlformats.org/drawingml/2006/table">
            <a:tbl>
              <a:tblPr/>
              <a:tblGrid>
                <a:gridCol w="740092">
                  <a:extLst>
                    <a:ext uri="{9D8B030D-6E8A-4147-A177-3AD203B41FA5}">
                      <a16:colId xmlns:a16="http://schemas.microsoft.com/office/drawing/2014/main" val="3103512193"/>
                    </a:ext>
                  </a:extLst>
                </a:gridCol>
                <a:gridCol w="2960465">
                  <a:extLst>
                    <a:ext uri="{9D8B030D-6E8A-4147-A177-3AD203B41FA5}">
                      <a16:colId xmlns:a16="http://schemas.microsoft.com/office/drawing/2014/main" val="2724597278"/>
                    </a:ext>
                  </a:extLst>
                </a:gridCol>
                <a:gridCol w="324031">
                  <a:extLst>
                    <a:ext uri="{9D8B030D-6E8A-4147-A177-3AD203B41FA5}">
                      <a16:colId xmlns:a16="http://schemas.microsoft.com/office/drawing/2014/main" val="1090978771"/>
                    </a:ext>
                  </a:extLst>
                </a:gridCol>
                <a:gridCol w="1413953">
                  <a:extLst>
                    <a:ext uri="{9D8B030D-6E8A-4147-A177-3AD203B41FA5}">
                      <a16:colId xmlns:a16="http://schemas.microsoft.com/office/drawing/2014/main" val="3688884756"/>
                    </a:ext>
                  </a:extLst>
                </a:gridCol>
                <a:gridCol w="1270348">
                  <a:extLst>
                    <a:ext uri="{9D8B030D-6E8A-4147-A177-3AD203B41FA5}">
                      <a16:colId xmlns:a16="http://schemas.microsoft.com/office/drawing/2014/main" val="1178356881"/>
                    </a:ext>
                  </a:extLst>
                </a:gridCol>
              </a:tblGrid>
              <a:tr h="200025">
                <a:tc>
                  <a:txBody>
                    <a:bodyPr/>
                    <a:lstStyle/>
                    <a:p>
                      <a:pPr algn="ctr" fontAlgn="b"/>
                      <a:r>
                        <a:rPr lang="en-ID" sz="1200" b="1" i="0" u="none" strike="noStrike" dirty="0" err="1">
                          <a:solidFill>
                            <a:schemeClr val="bg1"/>
                          </a:solidFill>
                          <a:effectLst/>
                          <a:latin typeface="Calibri" panose="020F0502020204030204" pitchFamily="34" charset="0"/>
                        </a:rPr>
                        <a:t>Tanggal</a:t>
                      </a:r>
                      <a:r>
                        <a:rPr lang="en-ID" sz="1200" b="1" i="0" u="none" strike="noStrike" dirty="0">
                          <a:solidFill>
                            <a:schemeClr val="bg1"/>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ctr" fontAlgn="b"/>
                      <a:r>
                        <a:rPr lang="en-ID" sz="1200" b="1" i="0" u="none" strike="noStrike" dirty="0">
                          <a:solidFill>
                            <a:schemeClr val="bg1"/>
                          </a:solidFill>
                          <a:effectLst/>
                          <a:latin typeface="Calibri" panose="020F0502020204030204" pitchFamily="34" charset="0"/>
                        </a:rPr>
                        <a:t>Akun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dirty="0">
                          <a:solidFill>
                            <a:schemeClr val="bg1"/>
                          </a:solidFill>
                          <a:effectLst/>
                          <a:latin typeface="Calibri" panose="020F0502020204030204" pitchFamily="34" charset="0"/>
                        </a:rPr>
                        <a:t>Ref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a:solidFill>
                            <a:schemeClr val="bg1"/>
                          </a:solidFill>
                          <a:effectLst/>
                          <a:latin typeface="Calibri" panose="020F0502020204030204" pitchFamily="34" charset="0"/>
                        </a:rPr>
                        <a:t>Debit(Rp)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dirty="0" err="1">
                          <a:solidFill>
                            <a:schemeClr val="bg1"/>
                          </a:solidFill>
                          <a:effectLst/>
                          <a:latin typeface="Calibri" panose="020F0502020204030204" pitchFamily="34" charset="0"/>
                        </a:rPr>
                        <a:t>Kredit</a:t>
                      </a:r>
                      <a:r>
                        <a:rPr lang="en-ID" sz="1200" b="1" i="0" u="none" strike="noStrike" dirty="0">
                          <a:solidFill>
                            <a:schemeClr val="bg1"/>
                          </a:solidFill>
                          <a:effectLst/>
                          <a:latin typeface="Calibri" panose="020F0502020204030204" pitchFamily="34" charset="0"/>
                        </a:rPr>
                        <a:t>(Rp)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extLst>
                  <a:ext uri="{0D108BD9-81ED-4DB2-BD59-A6C34878D82A}">
                    <a16:rowId xmlns:a16="http://schemas.microsoft.com/office/drawing/2014/main" val="4080772201"/>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rtl="0" fontAlgn="t"/>
                      <a:r>
                        <a:rPr lang="en-ID" sz="1200" b="0" i="0" u="none" strike="noStrike" dirty="0">
                          <a:solidFill>
                            <a:srgbClr val="000000"/>
                          </a:solidFill>
                          <a:effectLst/>
                          <a:latin typeface="Calibri" panose="020F0502020204030204" pitchFamily="34" charset="0"/>
                        </a:rPr>
                        <a:t>Kas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Rp      87.000.000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658470498"/>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rtl="0" fontAlgn="b"/>
                      <a:r>
                        <a:rPr lang="en-ID" sz="1200" b="0" i="0" u="none" strike="noStrike">
                          <a:solidFill>
                            <a:srgbClr val="000000"/>
                          </a:solidFill>
                          <a:effectLst/>
                          <a:latin typeface="Calibri" panose="020F0502020204030204" pitchFamily="34" charset="0"/>
                        </a:rPr>
                        <a:t>Akumulasi Penyusutan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Rp      27.500.000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111701808"/>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Kerugian Penjualan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Rp        5.500.000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357279720"/>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mesin</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Rp 120.000.000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688762242"/>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100" b="0" i="1" u="none" strike="noStrike">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550037134"/>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52065212"/>
                  </a:ext>
                </a:extLst>
              </a:tr>
            </a:tbl>
          </a:graphicData>
        </a:graphic>
      </p:graphicFrame>
    </p:spTree>
    <p:extLst>
      <p:ext uri="{BB962C8B-B14F-4D97-AF65-F5344CB8AC3E}">
        <p14:creationId xmlns:p14="http://schemas.microsoft.com/office/powerpoint/2010/main" val="62811316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62" name="Google Shape;62;p1"/>
          <p:cNvSpPr txBox="1"/>
          <p:nvPr/>
        </p:nvSpPr>
        <p:spPr>
          <a:xfrm>
            <a:off x="3738250" y="1526325"/>
            <a:ext cx="52878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5800" b="0" i="0" u="none" strike="noStrike" cap="none">
                <a:solidFill>
                  <a:srgbClr val="FFFFFF"/>
                </a:solidFill>
                <a:latin typeface="Roboto Black"/>
                <a:ea typeface="Roboto Black"/>
                <a:cs typeface="Roboto Black"/>
                <a:sym typeface="Roboto Black"/>
              </a:rPr>
              <a:t>Analisis</a:t>
            </a:r>
            <a:r>
              <a:rPr lang="id" sz="5800">
                <a:solidFill>
                  <a:srgbClr val="FFFFFF"/>
                </a:solidFill>
                <a:latin typeface="Roboto Black"/>
                <a:ea typeface="Roboto Black"/>
                <a:cs typeface="Roboto Black"/>
                <a:sym typeface="Roboto Black"/>
              </a:rPr>
              <a:t> </a:t>
            </a:r>
            <a:r>
              <a:rPr lang="id" sz="5800" b="0" i="0" u="none" strike="noStrike" cap="none">
                <a:solidFill>
                  <a:srgbClr val="FFFFFF"/>
                </a:solidFill>
                <a:latin typeface="Roboto Black"/>
                <a:ea typeface="Roboto Black"/>
                <a:cs typeface="Roboto Black"/>
                <a:sym typeface="Roboto Black"/>
              </a:rPr>
              <a:t>Kredit</a:t>
            </a:r>
            <a:endParaRPr sz="5800" b="0" i="0" u="none" strike="noStrike" cap="none">
              <a:solidFill>
                <a:srgbClr val="FFFFFF"/>
              </a:solidFill>
              <a:latin typeface="Roboto Black"/>
              <a:ea typeface="Roboto Black"/>
              <a:cs typeface="Roboto Black"/>
              <a:sym typeface="Roboto Black"/>
            </a:endParaRPr>
          </a:p>
        </p:txBody>
      </p:sp>
      <p:sp>
        <p:nvSpPr>
          <p:cNvPr id="63" name="Google Shape;63;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398198242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74a6b38a16_0_0"/>
          <p:cNvGrpSpPr/>
          <p:nvPr/>
        </p:nvGrpSpPr>
        <p:grpSpPr>
          <a:xfrm>
            <a:off x="3854590" y="4740702"/>
            <a:ext cx="1434817" cy="389011"/>
            <a:chOff x="3248325" y="4588800"/>
            <a:chExt cx="2045939" cy="554700"/>
          </a:xfrm>
        </p:grpSpPr>
        <p:sp>
          <p:nvSpPr>
            <p:cNvPr id="70" name="Google Shape;70;g274a6b38a16_0_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74a6b38a16_0_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74a6b38a16_0_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 name="Google Shape;73;g274a6b38a16_0_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74" name="Google Shape;74;g274a6b38a16_0_0"/>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75" name="Google Shape;75;g274a6b38a16_0_0"/>
          <p:cNvGrpSpPr/>
          <p:nvPr/>
        </p:nvGrpSpPr>
        <p:grpSpPr>
          <a:xfrm>
            <a:off x="8325085" y="65155"/>
            <a:ext cx="763768" cy="752531"/>
            <a:chOff x="695950" y="3458000"/>
            <a:chExt cx="966550" cy="952450"/>
          </a:xfrm>
        </p:grpSpPr>
        <p:sp>
          <p:nvSpPr>
            <p:cNvPr id="76" name="Google Shape;76;g274a6b38a16_0_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74a6b38a16_0_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74a6b38a16_0_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74a6b38a16_0_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74a6b38a16_0_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74a6b38a16_0_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74a6b38a16_0_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274a6b38a16_0_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g274a6b38a16_0_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 name="Google Shape;85;g274a6b38a16_0_0"/>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Kredit - 5C</a:t>
            </a:r>
            <a:endParaRPr sz="3600" b="1">
              <a:solidFill>
                <a:srgbClr val="18919B"/>
              </a:solidFill>
              <a:latin typeface="Roboto"/>
              <a:ea typeface="Roboto"/>
              <a:cs typeface="Roboto"/>
              <a:sym typeface="Roboto"/>
            </a:endParaRPr>
          </a:p>
        </p:txBody>
      </p:sp>
      <p:pic>
        <p:nvPicPr>
          <p:cNvPr id="86" name="Google Shape;86;g274a6b38a16_0_0"/>
          <p:cNvPicPr preferRelativeResize="0"/>
          <p:nvPr/>
        </p:nvPicPr>
        <p:blipFill>
          <a:blip r:embed="rId4">
            <a:alphaModFix/>
          </a:blip>
          <a:stretch>
            <a:fillRect/>
          </a:stretch>
        </p:blipFill>
        <p:spPr>
          <a:xfrm>
            <a:off x="212775" y="1312100"/>
            <a:ext cx="2748525" cy="2748525"/>
          </a:xfrm>
          <a:prstGeom prst="rect">
            <a:avLst/>
          </a:prstGeom>
          <a:noFill/>
          <a:ln>
            <a:noFill/>
          </a:ln>
        </p:spPr>
      </p:pic>
      <p:sp>
        <p:nvSpPr>
          <p:cNvPr id="87" name="Google Shape;87;g274a6b38a16_0_0"/>
          <p:cNvSpPr txBox="1"/>
          <p:nvPr/>
        </p:nvSpPr>
        <p:spPr>
          <a:xfrm>
            <a:off x="3177675" y="1158300"/>
            <a:ext cx="5565900" cy="3241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0"/>
              </a:spcAft>
              <a:buClr>
                <a:schemeClr val="dk1"/>
              </a:buClr>
              <a:buSzPts val="1100"/>
              <a:buFont typeface="Arial"/>
              <a:buNone/>
            </a:pPr>
            <a:r>
              <a:rPr lang="id" sz="1200">
                <a:solidFill>
                  <a:schemeClr val="dk1"/>
                </a:solidFill>
                <a:latin typeface="Roboto"/>
                <a:ea typeface="Roboto"/>
                <a:cs typeface="Roboto"/>
                <a:sym typeface="Roboto"/>
              </a:rPr>
              <a:t>Ibu Sarah adalah  pemilik usaha sembako yang sudah berjalan selama 4 tahun. Ibu Sarah tinggal dengan suami dan 2 anaknya di rumah milik pribadi. Pendapatan rata-rata Ibu Sarah sebulan adalah sebesar Rp. 3.500.000.</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id" sz="1200">
                <a:solidFill>
                  <a:schemeClr val="dk1"/>
                </a:solidFill>
                <a:latin typeface="Roboto"/>
                <a:ea typeface="Roboto"/>
                <a:cs typeface="Roboto"/>
                <a:sym typeface="Roboto"/>
              </a:rPr>
              <a:t>Ibu Sarah berencana ingin merenovasi toko sembakonya dalam waktu dekat, oleh karena itu ia berencana untuk meminjam dana tersebut melalui Bank ABC dengan jaminan berupa BPKB kendaraan yang dulu ia beli seharga 18.000.000.</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1200"/>
              </a:spcAft>
              <a:buClr>
                <a:schemeClr val="dk1"/>
              </a:buClr>
              <a:buSzPts val="1100"/>
              <a:buFont typeface="Arial"/>
              <a:buNone/>
            </a:pPr>
            <a:r>
              <a:rPr lang="id" sz="1200">
                <a:solidFill>
                  <a:schemeClr val="dk1"/>
                </a:solidFill>
                <a:latin typeface="Roboto"/>
                <a:ea typeface="Roboto"/>
                <a:cs typeface="Roboto"/>
                <a:sym typeface="Roboto"/>
              </a:rPr>
              <a:t>Ibu Sarah mengajukan pinjaman seharga keperluan renovasi sebesar Rp. 12.000.000 kepada Bank ABC dan akan diangsur dengan jangka waktu 24 bulan dan suku bunga flat 1,5%.</a:t>
            </a:r>
            <a:endParaRPr sz="1200">
              <a:solidFill>
                <a:schemeClr val="dk1"/>
              </a:solidFill>
              <a:latin typeface="Roboto"/>
              <a:ea typeface="Roboto"/>
              <a:cs typeface="Roboto"/>
              <a:sym typeface="Roboto"/>
            </a:endParaRPr>
          </a:p>
        </p:txBody>
      </p:sp>
    </p:spTree>
    <p:extLst>
      <p:ext uri="{BB962C8B-B14F-4D97-AF65-F5344CB8AC3E}">
        <p14:creationId xmlns:p14="http://schemas.microsoft.com/office/powerpoint/2010/main" val="2844982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grpSp>
        <p:nvGrpSpPr>
          <p:cNvPr id="235" name="Google Shape;235;p22"/>
          <p:cNvGrpSpPr/>
          <p:nvPr/>
        </p:nvGrpSpPr>
        <p:grpSpPr>
          <a:xfrm>
            <a:off x="3854590" y="4740703"/>
            <a:ext cx="1434817" cy="389011"/>
            <a:chOff x="3248325" y="4588800"/>
            <a:chExt cx="2045939" cy="554700"/>
          </a:xfrm>
        </p:grpSpPr>
        <p:sp>
          <p:nvSpPr>
            <p:cNvPr id="236" name="Google Shape;236;p22"/>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22"/>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22"/>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9" name="Google Shape;239;p22"/>
          <p:cNvGrpSpPr/>
          <p:nvPr/>
        </p:nvGrpSpPr>
        <p:grpSpPr>
          <a:xfrm>
            <a:off x="8325085" y="65154"/>
            <a:ext cx="763768" cy="752531"/>
            <a:chOff x="695950" y="3458000"/>
            <a:chExt cx="966550" cy="952450"/>
          </a:xfrm>
        </p:grpSpPr>
        <p:sp>
          <p:nvSpPr>
            <p:cNvPr id="240" name="Google Shape;240;p22"/>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22"/>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22"/>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22"/>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22"/>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22"/>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22"/>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22"/>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22"/>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9" name="Google Shape;249;p22"/>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50" name="Google Shape;250;p22"/>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251" name="Google Shape;251;p22"/>
          <p:cNvSpPr/>
          <p:nvPr/>
        </p:nvSpPr>
        <p:spPr>
          <a:xfrm>
            <a:off x="375609" y="1419663"/>
            <a:ext cx="11007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2" name="Google Shape;252;p22"/>
          <p:cNvSpPr/>
          <p:nvPr/>
        </p:nvSpPr>
        <p:spPr>
          <a:xfrm>
            <a:off x="3736975" y="1090613"/>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253" name="Google Shape;253;p22"/>
          <p:cNvGraphicFramePr/>
          <p:nvPr/>
        </p:nvGraphicFramePr>
        <p:xfrm>
          <a:off x="375608" y="1205647"/>
          <a:ext cx="6580475" cy="1709765"/>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dirty="0">
                          <a:solidFill>
                            <a:srgbClr val="000000"/>
                          </a:solidFill>
                          <a:latin typeface="Roboto"/>
                          <a:ea typeface="Roboto"/>
                          <a:cs typeface="Roboto"/>
                          <a:sym typeface="Roboto"/>
                        </a:rPr>
                        <a:t>Nama : Modal</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301</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Tanggal </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Keterangan</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Ref</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Debit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Kredit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368595">
                <a:tc>
                  <a:txBody>
                    <a:bodyPr/>
                    <a:lstStyle/>
                    <a:p>
                      <a:pPr marL="0" marR="0" lvl="0" indent="0" algn="ctr" rtl="0">
                        <a:lnSpc>
                          <a:spcPct val="100000"/>
                        </a:lnSpc>
                        <a:spcBef>
                          <a:spcPts val="0"/>
                        </a:spcBef>
                        <a:spcAft>
                          <a:spcPts val="0"/>
                        </a:spcAft>
                        <a:buNone/>
                      </a:pPr>
                      <a:r>
                        <a:rPr lang="id" sz="1100" b="0" i="0" u="none" strike="noStrike" cap="none" dirty="0">
                          <a:solidFill>
                            <a:srgbClr val="000000"/>
                          </a:solidFill>
                          <a:highlight>
                            <a:srgbClr val="FFFFFF"/>
                          </a:highlight>
                          <a:latin typeface="Roboto"/>
                          <a:ea typeface="Roboto"/>
                          <a:cs typeface="Roboto"/>
                          <a:sym typeface="Roboto"/>
                        </a:rPr>
                        <a:t>2024</a:t>
                      </a:r>
                      <a:endParaRPr sz="1400" u="none" strike="noStrike" cap="none" dirty="0">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325">
                <a:tc>
                  <a:txBody>
                    <a:bodyPr/>
                    <a:lstStyle/>
                    <a:p>
                      <a:pPr marL="0" marR="0" lvl="0" indent="0" algn="ctr" rtl="0">
                        <a:lnSpc>
                          <a:spcPct val="100000"/>
                        </a:lnSpc>
                        <a:spcBef>
                          <a:spcPts val="0"/>
                        </a:spcBef>
                        <a:spcAft>
                          <a:spcPts val="0"/>
                        </a:spcAft>
                        <a:buNone/>
                      </a:pPr>
                      <a:r>
                        <a:rPr lang="id" sz="1100" b="0" i="0" u="none" strike="noStrike" cap="none" dirty="0">
                          <a:solidFill>
                            <a:srgbClr val="000000"/>
                          </a:solidFill>
                          <a:highlight>
                            <a:srgbClr val="F3F3F3"/>
                          </a:highlight>
                          <a:latin typeface="Roboto"/>
                          <a:ea typeface="Roboto"/>
                          <a:cs typeface="Roboto"/>
                          <a:sym typeface="Roboto"/>
                        </a:rPr>
                        <a:t>Jan</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dirty="0">
                          <a:solidFill>
                            <a:srgbClr val="000000"/>
                          </a:solidFill>
                          <a:highlight>
                            <a:srgbClr val="F3F3F3"/>
                          </a:highlight>
                          <a:latin typeface="Roboto"/>
                          <a:ea typeface="Roboto"/>
                          <a:cs typeface="Roboto"/>
                          <a:sym typeface="Roboto"/>
                        </a:rPr>
                        <a:t>1</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dirty="0">
                          <a:solidFill>
                            <a:srgbClr val="000000"/>
                          </a:solidFill>
                          <a:highlight>
                            <a:srgbClr val="F3F3F3"/>
                          </a:highlight>
                          <a:latin typeface="Roboto"/>
                          <a:ea typeface="Roboto"/>
                          <a:cs typeface="Roboto"/>
                          <a:sym typeface="Roboto"/>
                        </a:rPr>
                        <a:t>Saldo</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dirty="0">
                          <a:solidFill>
                            <a:srgbClr val="000000"/>
                          </a:solidFill>
                          <a:highlight>
                            <a:srgbClr val="F3F3F3"/>
                          </a:highlight>
                          <a:latin typeface="Roboto"/>
                          <a:ea typeface="Roboto"/>
                          <a:cs typeface="Roboto"/>
                          <a:sym typeface="Roboto"/>
                        </a:rPr>
                        <a:t>-</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55.000.000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55.000.000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209325">
                <a:tc>
                  <a:txBody>
                    <a:bodyPr/>
                    <a:lstStyle/>
                    <a:p>
                      <a:pPr marL="0" marR="0" lvl="0" indent="0" algn="ctr" rtl="0">
                        <a:lnSpc>
                          <a:spcPct val="100000"/>
                        </a:lnSpc>
                        <a:spcBef>
                          <a:spcPts val="0"/>
                        </a:spcBef>
                        <a:spcAft>
                          <a:spcPts val="0"/>
                        </a:spcAft>
                        <a:buNone/>
                      </a:pP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dirty="0">
                          <a:highlight>
                            <a:srgbClr val="F3F3F3"/>
                          </a:highlight>
                          <a:latin typeface="Roboto"/>
                          <a:ea typeface="Roboto"/>
                          <a:cs typeface="Roboto"/>
                          <a:sym typeface="Roboto"/>
                        </a:rPr>
                        <a:t>31</a:t>
                      </a: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u="none" strike="noStrike" cap="none" dirty="0">
                          <a:highlight>
                            <a:srgbClr val="F3F3F3"/>
                          </a:highlight>
                          <a:latin typeface="Roboto"/>
                          <a:ea typeface="Roboto"/>
                          <a:cs typeface="Roboto"/>
                          <a:sym typeface="Roboto"/>
                        </a:rPr>
                        <a:t>Prive</a:t>
                      </a: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dirty="0">
                          <a:highlight>
                            <a:srgbClr val="F3F3F3"/>
                          </a:highlight>
                          <a:latin typeface="Roboto"/>
                          <a:ea typeface="Roboto"/>
                          <a:cs typeface="Roboto"/>
                          <a:sym typeface="Roboto"/>
                        </a:rPr>
                        <a:t>-</a:t>
                      </a: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a:ea typeface="Roboto"/>
                          <a:cs typeface="Roboto"/>
                          <a:sym typeface="Roboto"/>
                        </a:rPr>
                        <a:t>500.000</a:t>
                      </a: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a:ea typeface="Roboto"/>
                          <a:cs typeface="Roboto"/>
                          <a:sym typeface="Roboto"/>
                        </a:rPr>
                        <a:t>54.500.000</a:t>
                      </a: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bl>
          </a:graphicData>
        </a:graphic>
      </p:graphicFrame>
      <p:graphicFrame>
        <p:nvGraphicFramePr>
          <p:cNvPr id="254" name="Google Shape;254;p22"/>
          <p:cNvGraphicFramePr/>
          <p:nvPr/>
        </p:nvGraphicFramePr>
        <p:xfrm>
          <a:off x="377083" y="2920526"/>
          <a:ext cx="6580475" cy="138689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dirty="0">
                          <a:solidFill>
                            <a:srgbClr val="000000"/>
                          </a:solidFill>
                          <a:latin typeface="Roboto"/>
                          <a:ea typeface="Roboto"/>
                          <a:cs typeface="Roboto"/>
                          <a:sym typeface="Roboto"/>
                        </a:rPr>
                        <a:t>Nama : Pendapatan</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401</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46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96754">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15</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Penjualan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2.000.000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2.000.000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sp>
        <p:nvSpPr>
          <p:cNvPr id="255" name="Google Shape;255;p22"/>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Buku Besar</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40162992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g276e8cb477a_0_339"/>
          <p:cNvPicPr preferRelativeResize="0"/>
          <p:nvPr/>
        </p:nvPicPr>
        <p:blipFill>
          <a:blip r:embed="rId3">
            <a:alphaModFix/>
          </a:blip>
          <a:stretch>
            <a:fillRect/>
          </a:stretch>
        </p:blipFill>
        <p:spPr>
          <a:xfrm>
            <a:off x="210050" y="1309375"/>
            <a:ext cx="2753974" cy="2753974"/>
          </a:xfrm>
          <a:prstGeom prst="rect">
            <a:avLst/>
          </a:prstGeom>
          <a:noFill/>
          <a:ln>
            <a:noFill/>
          </a:ln>
        </p:spPr>
      </p:pic>
      <p:grpSp>
        <p:nvGrpSpPr>
          <p:cNvPr id="93" name="Google Shape;93;g276e8cb477a_0_339"/>
          <p:cNvGrpSpPr/>
          <p:nvPr/>
        </p:nvGrpSpPr>
        <p:grpSpPr>
          <a:xfrm>
            <a:off x="3854590" y="4740702"/>
            <a:ext cx="1434817" cy="389011"/>
            <a:chOff x="3248325" y="4588800"/>
            <a:chExt cx="2045939" cy="554700"/>
          </a:xfrm>
        </p:grpSpPr>
        <p:sp>
          <p:nvSpPr>
            <p:cNvPr id="94" name="Google Shape;94;g276e8cb477a_0_33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g276e8cb477a_0_33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g276e8cb477a_0_33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7" name="Google Shape;97;g276e8cb477a_0_33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98" name="Google Shape;98;g276e8cb477a_0_339"/>
          <p:cNvPicPr preferRelativeResize="0"/>
          <p:nvPr/>
        </p:nvPicPr>
        <p:blipFill rotWithShape="1">
          <a:blip r:embed="rId4">
            <a:alphaModFix/>
          </a:blip>
          <a:srcRect/>
          <a:stretch/>
        </p:blipFill>
        <p:spPr>
          <a:xfrm>
            <a:off x="8410175" y="4803796"/>
            <a:ext cx="558450" cy="262804"/>
          </a:xfrm>
          <a:prstGeom prst="rect">
            <a:avLst/>
          </a:prstGeom>
          <a:noFill/>
          <a:ln>
            <a:noFill/>
          </a:ln>
        </p:spPr>
      </p:pic>
      <p:grpSp>
        <p:nvGrpSpPr>
          <p:cNvPr id="99" name="Google Shape;99;g276e8cb477a_0_339"/>
          <p:cNvGrpSpPr/>
          <p:nvPr/>
        </p:nvGrpSpPr>
        <p:grpSpPr>
          <a:xfrm>
            <a:off x="8325085" y="65155"/>
            <a:ext cx="763768" cy="752531"/>
            <a:chOff x="695950" y="3458000"/>
            <a:chExt cx="966550" cy="952450"/>
          </a:xfrm>
        </p:grpSpPr>
        <p:sp>
          <p:nvSpPr>
            <p:cNvPr id="100" name="Google Shape;100;g276e8cb477a_0_33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76e8cb477a_0_33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276e8cb477a_0_33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6e8cb477a_0_33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6e8cb477a_0_33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6e8cb477a_0_33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6e8cb477a_0_33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g276e8cb477a_0_33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g276e8cb477a_0_33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9" name="Google Shape;109;g276e8cb477a_0_339"/>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Kredit - 5C</a:t>
            </a:r>
            <a:endParaRPr sz="3600" b="1">
              <a:solidFill>
                <a:srgbClr val="18919B"/>
              </a:solidFill>
              <a:latin typeface="Roboto"/>
              <a:ea typeface="Roboto"/>
              <a:cs typeface="Roboto"/>
              <a:sym typeface="Roboto"/>
            </a:endParaRPr>
          </a:p>
        </p:txBody>
      </p:sp>
      <p:sp>
        <p:nvSpPr>
          <p:cNvPr id="110" name="Google Shape;110;g276e8cb477a_0_339"/>
          <p:cNvSpPr txBox="1"/>
          <p:nvPr/>
        </p:nvSpPr>
        <p:spPr>
          <a:xfrm>
            <a:off x="3177675" y="1005325"/>
            <a:ext cx="5565900" cy="3394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0"/>
              </a:spcAft>
              <a:buClr>
                <a:schemeClr val="dk1"/>
              </a:buClr>
              <a:buSzPts val="1100"/>
              <a:buFont typeface="Arial"/>
              <a:buNone/>
            </a:pPr>
            <a:r>
              <a:rPr lang="id" sz="1200">
                <a:solidFill>
                  <a:schemeClr val="dk1"/>
                </a:solidFill>
                <a:latin typeface="Roboto"/>
                <a:ea typeface="Roboto"/>
                <a:cs typeface="Roboto"/>
                <a:sym typeface="Roboto"/>
              </a:rPr>
              <a:t>Suami Ibu Sarah adalah seorang karyawan dan memiliki warung kopi dengan keuntungan rata-rata sebulan adalah sebesar Rp. 1.700.000. </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id" sz="1200">
                <a:solidFill>
                  <a:schemeClr val="dk1"/>
                </a:solidFill>
                <a:latin typeface="Roboto"/>
                <a:ea typeface="Roboto"/>
                <a:cs typeface="Roboto"/>
                <a:sym typeface="Roboto"/>
              </a:rPr>
              <a:t>Pengeluaran Ibu Sarah untuk biaya rumah tangga sebesar Rp. 1.200.000/bulan, untuk Air, Telp dan Listrik sebesar Rp. 350.000, untuk pendidikan Rp. 1.000.000, dan lain-lain sebesar Rp. 200.000.</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id" sz="1200">
                <a:solidFill>
                  <a:schemeClr val="dk1"/>
                </a:solidFill>
                <a:latin typeface="Roboto"/>
                <a:ea typeface="Roboto"/>
                <a:cs typeface="Roboto"/>
                <a:sym typeface="Roboto"/>
              </a:rPr>
              <a:t>Sebelumnya Ibu Sarah juga mempunyai pinjaman kredit di beberapa bank lain. Dengan angsuran perbulan sebesar Rp. 500.000. Info dari bank lain membuktikan bahwa skor kredit Ibu Sarah termasuk kategori lancar.</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1200"/>
              </a:spcAft>
              <a:buClr>
                <a:schemeClr val="dk1"/>
              </a:buClr>
              <a:buSzPts val="1100"/>
              <a:buFont typeface="Arial"/>
              <a:buNone/>
            </a:pPr>
            <a:r>
              <a:rPr lang="id" sz="1200" b="1">
                <a:solidFill>
                  <a:schemeClr val="dk1"/>
                </a:solidFill>
                <a:latin typeface="Roboto"/>
                <a:ea typeface="Roboto"/>
                <a:cs typeface="Roboto"/>
                <a:sym typeface="Roboto"/>
              </a:rPr>
              <a:t>Sebagai seorang Financial Analyst di Bank ABC, lakukan analisis terhadap</a:t>
            </a:r>
            <a:r>
              <a:rPr lang="id" sz="1200">
                <a:solidFill>
                  <a:schemeClr val="dk1"/>
                </a:solidFill>
                <a:latin typeface="Roboto"/>
                <a:ea typeface="Roboto"/>
                <a:cs typeface="Roboto"/>
                <a:sym typeface="Roboto"/>
              </a:rPr>
              <a:t> pengajuan kredit Ibu Sarah menggunakan prinsip 5C. Berikanlah keputusan kredit beserta dengan alasan mengapa kamu menerima/menolak kredit Ibu Sarah.</a:t>
            </a:r>
            <a:endParaRPr sz="1200">
              <a:solidFill>
                <a:schemeClr val="dk1"/>
              </a:solidFill>
              <a:latin typeface="Roboto"/>
              <a:ea typeface="Roboto"/>
              <a:cs typeface="Roboto"/>
              <a:sym typeface="Roboto"/>
            </a:endParaRPr>
          </a:p>
        </p:txBody>
      </p:sp>
    </p:spTree>
    <p:extLst>
      <p:ext uri="{BB962C8B-B14F-4D97-AF65-F5344CB8AC3E}">
        <p14:creationId xmlns:p14="http://schemas.microsoft.com/office/powerpoint/2010/main" val="8236973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g276e8cb477a_0_169"/>
          <p:cNvGrpSpPr/>
          <p:nvPr/>
        </p:nvGrpSpPr>
        <p:grpSpPr>
          <a:xfrm>
            <a:off x="3854590" y="4740702"/>
            <a:ext cx="1434817" cy="389011"/>
            <a:chOff x="3248325" y="4588800"/>
            <a:chExt cx="2045939" cy="554700"/>
          </a:xfrm>
        </p:grpSpPr>
        <p:sp>
          <p:nvSpPr>
            <p:cNvPr id="116" name="Google Shape;116;g276e8cb477a_0_16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g276e8cb477a_0_16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g276e8cb477a_0_16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9" name="Google Shape;119;g276e8cb477a_0_16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0" name="Google Shape;120;g276e8cb477a_0_169"/>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21" name="Google Shape;121;g276e8cb477a_0_169"/>
          <p:cNvGrpSpPr/>
          <p:nvPr/>
        </p:nvGrpSpPr>
        <p:grpSpPr>
          <a:xfrm>
            <a:off x="8325085" y="65155"/>
            <a:ext cx="763768" cy="752531"/>
            <a:chOff x="695950" y="3458000"/>
            <a:chExt cx="966550" cy="952450"/>
          </a:xfrm>
        </p:grpSpPr>
        <p:sp>
          <p:nvSpPr>
            <p:cNvPr id="122" name="Google Shape;122;g276e8cb477a_0_16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g276e8cb477a_0_16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g276e8cb477a_0_16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76e8cb477a_0_16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76e8cb477a_0_16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276e8cb477a_0_16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g276e8cb477a_0_16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g276e8cb477a_0_16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g276e8cb477a_0_16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1" name="Google Shape;131;g276e8cb477a_0_169"/>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Kredit - 5C</a:t>
            </a:r>
            <a:endParaRPr sz="3600" b="1">
              <a:solidFill>
                <a:srgbClr val="18919B"/>
              </a:solidFill>
              <a:latin typeface="Roboto"/>
              <a:ea typeface="Roboto"/>
              <a:cs typeface="Roboto"/>
              <a:sym typeface="Roboto"/>
            </a:endParaRPr>
          </a:p>
        </p:txBody>
      </p:sp>
      <p:sp>
        <p:nvSpPr>
          <p:cNvPr id="132" name="Google Shape;132;g276e8cb477a_0_169"/>
          <p:cNvSpPr/>
          <p:nvPr/>
        </p:nvSpPr>
        <p:spPr>
          <a:xfrm>
            <a:off x="968601" y="1271263"/>
            <a:ext cx="15402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latin typeface="Roboto"/>
                <a:ea typeface="Roboto"/>
                <a:cs typeface="Roboto"/>
                <a:sym typeface="Roboto"/>
              </a:rPr>
              <a:t>Character</a:t>
            </a:r>
            <a:endParaRPr b="1">
              <a:latin typeface="Roboto"/>
              <a:ea typeface="Roboto"/>
              <a:cs typeface="Roboto"/>
              <a:sym typeface="Roboto"/>
            </a:endParaRPr>
          </a:p>
        </p:txBody>
      </p:sp>
      <p:sp>
        <p:nvSpPr>
          <p:cNvPr id="133" name="Google Shape;133;g276e8cb477a_0_169"/>
          <p:cNvSpPr txBox="1"/>
          <p:nvPr/>
        </p:nvSpPr>
        <p:spPr>
          <a:xfrm>
            <a:off x="2843300" y="1129050"/>
            <a:ext cx="5812200" cy="3422100"/>
          </a:xfrm>
          <a:prstGeom prst="rect">
            <a:avLst/>
          </a:prstGeom>
          <a:solidFill>
            <a:schemeClr val="bg1"/>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ID" dirty="0">
                <a:solidFill>
                  <a:schemeClr val="tx1"/>
                </a:solidFill>
                <a:highlight>
                  <a:srgbClr val="FFFFFF"/>
                </a:highlight>
                <a:latin typeface="Roboto"/>
                <a:ea typeface="Roboto"/>
                <a:cs typeface="Roboto"/>
                <a:sym typeface="Roboto"/>
              </a:rPr>
              <a:t>Bu Sarah </a:t>
            </a:r>
            <a:r>
              <a:rPr lang="en-ID" dirty="0" err="1">
                <a:solidFill>
                  <a:schemeClr val="tx1"/>
                </a:solidFill>
                <a:highlight>
                  <a:srgbClr val="FFFFFF"/>
                </a:highlight>
                <a:latin typeface="Roboto"/>
                <a:ea typeface="Roboto"/>
                <a:cs typeface="Roboto"/>
                <a:sym typeface="Roboto"/>
              </a:rPr>
              <a:t>memiliki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skor</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kredit</a:t>
            </a:r>
            <a:r>
              <a:rPr lang="en-ID" dirty="0">
                <a:solidFill>
                  <a:schemeClr val="tx1"/>
                </a:solidFill>
                <a:highlight>
                  <a:srgbClr val="FFFFFF"/>
                </a:highlight>
                <a:latin typeface="Roboto"/>
                <a:ea typeface="Roboto"/>
                <a:cs typeface="Roboto"/>
                <a:sym typeface="Roboto"/>
              </a:rPr>
              <a:t> yang </a:t>
            </a:r>
            <a:r>
              <a:rPr lang="en-ID" dirty="0" err="1">
                <a:solidFill>
                  <a:schemeClr val="tx1"/>
                </a:solidFill>
                <a:highlight>
                  <a:srgbClr val="FFFFFF"/>
                </a:highlight>
                <a:latin typeface="Roboto"/>
                <a:ea typeface="Roboto"/>
                <a:cs typeface="Roboto"/>
                <a:sym typeface="Roboto"/>
              </a:rPr>
              <a:t>lancar</a:t>
            </a:r>
            <a:r>
              <a:rPr lang="en-ID" dirty="0">
                <a:solidFill>
                  <a:schemeClr val="tx1"/>
                </a:solidFill>
                <a:highlight>
                  <a:srgbClr val="FFFFFF"/>
                </a:highlight>
                <a:latin typeface="Roboto"/>
                <a:ea typeface="Roboto"/>
                <a:cs typeface="Roboto"/>
                <a:sym typeface="Roboto"/>
              </a:rPr>
              <a:t>, yang </a:t>
            </a:r>
            <a:r>
              <a:rPr lang="en-ID" dirty="0" err="1">
                <a:solidFill>
                  <a:schemeClr val="tx1"/>
                </a:solidFill>
                <a:highlight>
                  <a:srgbClr val="FFFFFF"/>
                </a:highlight>
                <a:latin typeface="Roboto"/>
                <a:ea typeface="Roboto"/>
                <a:cs typeface="Roboto"/>
                <a:sym typeface="Roboto"/>
              </a:rPr>
              <a:t>berarti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ia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memiliki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riwayat</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pembayaran</a:t>
            </a:r>
            <a:r>
              <a:rPr lang="en-ID" dirty="0">
                <a:solidFill>
                  <a:schemeClr val="tx1"/>
                </a:solidFill>
                <a:highlight>
                  <a:srgbClr val="FFFFFF"/>
                </a:highlight>
                <a:latin typeface="Roboto"/>
                <a:ea typeface="Roboto"/>
                <a:cs typeface="Roboto"/>
                <a:sym typeface="Roboto"/>
              </a:rPr>
              <a:t> utang yang </a:t>
            </a:r>
            <a:r>
              <a:rPr lang="en-ID" dirty="0" err="1">
                <a:solidFill>
                  <a:schemeClr val="tx1"/>
                </a:solidFill>
                <a:highlight>
                  <a:srgbClr val="FFFFFF"/>
                </a:highlight>
                <a:latin typeface="Roboto"/>
                <a:ea typeface="Roboto"/>
                <a:cs typeface="Roboto"/>
                <a:sym typeface="Roboto"/>
              </a:rPr>
              <a:t>baik</a:t>
            </a:r>
            <a:r>
              <a:rPr lang="en-ID" dirty="0">
                <a:solidFill>
                  <a:schemeClr val="tx1"/>
                </a:solidFill>
                <a:highlight>
                  <a:srgbClr val="FFFFFF"/>
                </a:highlight>
                <a:latin typeface="Roboto"/>
                <a:ea typeface="Roboto"/>
                <a:cs typeface="Roboto"/>
                <a:sym typeface="Roboto"/>
              </a:rPr>
              <a:t> dan </a:t>
            </a:r>
            <a:r>
              <a:rPr lang="en-ID" dirty="0" err="1">
                <a:solidFill>
                  <a:schemeClr val="tx1"/>
                </a:solidFill>
                <a:highlight>
                  <a:srgbClr val="FFFFFF"/>
                </a:highlight>
                <a:latin typeface="Roboto"/>
                <a:ea typeface="Roboto"/>
                <a:cs typeface="Roboto"/>
                <a:sym typeface="Roboto"/>
              </a:rPr>
              <a:t>disiplin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dalam</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mengelola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kewajiban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finansialnya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Ini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menjadi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nilai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positif</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karena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menunjukkan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bahwa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ia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memiliki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niat</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baik</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dalam</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melunasi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utangnya</a:t>
            </a:r>
            <a:r>
              <a:rPr lang="en-ID" dirty="0">
                <a:solidFill>
                  <a:schemeClr val="tx1"/>
                </a:solidFill>
                <a:highlight>
                  <a:srgbClr val="FFFFFF"/>
                </a:highlight>
                <a:latin typeface="Roboto"/>
                <a:ea typeface="Roboto"/>
                <a:cs typeface="Roboto"/>
                <a:sym typeface="Roboto"/>
              </a:rPr>
              <a:t>.</a:t>
            </a:r>
            <a:endParaRPr dirty="0">
              <a:solidFill>
                <a:schemeClr val="tx1"/>
              </a:solidFill>
              <a:highlight>
                <a:srgbClr val="FFFFFF"/>
              </a:highlight>
              <a:latin typeface="Roboto"/>
              <a:ea typeface="Roboto"/>
              <a:cs typeface="Roboto"/>
              <a:sym typeface="Roboto"/>
            </a:endParaRPr>
          </a:p>
        </p:txBody>
      </p:sp>
      <p:sp>
        <p:nvSpPr>
          <p:cNvPr id="134" name="Google Shape;134;g276e8cb477a_0_169"/>
          <p:cNvSpPr/>
          <p:nvPr/>
        </p:nvSpPr>
        <p:spPr>
          <a:xfrm>
            <a:off x="304750" y="1271275"/>
            <a:ext cx="4929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endParaRPr b="1">
              <a:latin typeface="Roboto"/>
              <a:ea typeface="Roboto"/>
              <a:cs typeface="Roboto"/>
              <a:sym typeface="Roboto"/>
            </a:endParaRPr>
          </a:p>
        </p:txBody>
      </p:sp>
      <p:sp>
        <p:nvSpPr>
          <p:cNvPr id="135" name="Google Shape;135;g276e8cb477a_0_169"/>
          <p:cNvSpPr/>
          <p:nvPr/>
        </p:nvSpPr>
        <p:spPr>
          <a:xfrm>
            <a:off x="968601" y="2608473"/>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Capital</a:t>
            </a:r>
            <a:endParaRPr b="1">
              <a:solidFill>
                <a:srgbClr val="FFFFFF"/>
              </a:solidFill>
              <a:latin typeface="Roboto"/>
              <a:ea typeface="Roboto"/>
              <a:cs typeface="Roboto"/>
              <a:sym typeface="Roboto"/>
            </a:endParaRPr>
          </a:p>
        </p:txBody>
      </p:sp>
      <p:sp>
        <p:nvSpPr>
          <p:cNvPr id="136" name="Google Shape;136;g276e8cb477a_0_169"/>
          <p:cNvSpPr/>
          <p:nvPr/>
        </p:nvSpPr>
        <p:spPr>
          <a:xfrm>
            <a:off x="968601" y="3277066"/>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Condition</a:t>
            </a:r>
            <a:endParaRPr b="1">
              <a:solidFill>
                <a:srgbClr val="FFFFFF"/>
              </a:solidFill>
              <a:latin typeface="Roboto"/>
              <a:ea typeface="Roboto"/>
              <a:cs typeface="Roboto"/>
              <a:sym typeface="Roboto"/>
            </a:endParaRPr>
          </a:p>
        </p:txBody>
      </p:sp>
      <p:sp>
        <p:nvSpPr>
          <p:cNvPr id="137" name="Google Shape;137;g276e8cb477a_0_169"/>
          <p:cNvSpPr/>
          <p:nvPr/>
        </p:nvSpPr>
        <p:spPr>
          <a:xfrm>
            <a:off x="968601" y="3945677"/>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Capacity</a:t>
            </a:r>
            <a:endParaRPr b="1">
              <a:solidFill>
                <a:srgbClr val="FFFFFF"/>
              </a:solidFill>
              <a:latin typeface="Roboto"/>
              <a:ea typeface="Roboto"/>
              <a:cs typeface="Roboto"/>
              <a:sym typeface="Roboto"/>
            </a:endParaRPr>
          </a:p>
        </p:txBody>
      </p:sp>
      <p:sp>
        <p:nvSpPr>
          <p:cNvPr id="138" name="Google Shape;138;g276e8cb477a_0_169"/>
          <p:cNvSpPr/>
          <p:nvPr/>
        </p:nvSpPr>
        <p:spPr>
          <a:xfrm>
            <a:off x="968601" y="1939873"/>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Collateral</a:t>
            </a:r>
            <a:endParaRPr b="1">
              <a:solidFill>
                <a:srgbClr val="FFFFFF"/>
              </a:solidFill>
              <a:latin typeface="Roboto"/>
              <a:ea typeface="Roboto"/>
              <a:cs typeface="Roboto"/>
              <a:sym typeface="Roboto"/>
            </a:endParaRPr>
          </a:p>
        </p:txBody>
      </p:sp>
      <p:pic>
        <p:nvPicPr>
          <p:cNvPr id="139" name="Google Shape;139;g276e8cb477a_0_169"/>
          <p:cNvPicPr preferRelativeResize="0"/>
          <p:nvPr/>
        </p:nvPicPr>
        <p:blipFill>
          <a:blip r:embed="rId4">
            <a:alphaModFix/>
          </a:blip>
          <a:stretch>
            <a:fillRect/>
          </a:stretch>
        </p:blipFill>
        <p:spPr>
          <a:xfrm>
            <a:off x="374199" y="1322725"/>
            <a:ext cx="354001" cy="354001"/>
          </a:xfrm>
          <a:prstGeom prst="rect">
            <a:avLst/>
          </a:prstGeom>
          <a:noFill/>
          <a:ln>
            <a:noFill/>
          </a:ln>
        </p:spPr>
      </p:pic>
    </p:spTree>
    <p:extLst>
      <p:ext uri="{BB962C8B-B14F-4D97-AF65-F5344CB8AC3E}">
        <p14:creationId xmlns:p14="http://schemas.microsoft.com/office/powerpoint/2010/main" val="31458041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grpSp>
        <p:nvGrpSpPr>
          <p:cNvPr id="144" name="Google Shape;144;g276e8cb477a_0_204"/>
          <p:cNvGrpSpPr/>
          <p:nvPr/>
        </p:nvGrpSpPr>
        <p:grpSpPr>
          <a:xfrm>
            <a:off x="3854590" y="4740702"/>
            <a:ext cx="1434817" cy="389011"/>
            <a:chOff x="3248325" y="4588800"/>
            <a:chExt cx="2045939" cy="554700"/>
          </a:xfrm>
        </p:grpSpPr>
        <p:sp>
          <p:nvSpPr>
            <p:cNvPr id="145" name="Google Shape;145;g276e8cb477a_0_204"/>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g276e8cb477a_0_204"/>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g276e8cb477a_0_204"/>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8" name="Google Shape;148;g276e8cb477a_0_204"/>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49" name="Google Shape;149;g276e8cb477a_0_204"/>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50" name="Google Shape;150;g276e8cb477a_0_204"/>
          <p:cNvGrpSpPr/>
          <p:nvPr/>
        </p:nvGrpSpPr>
        <p:grpSpPr>
          <a:xfrm>
            <a:off x="8325085" y="65155"/>
            <a:ext cx="763768" cy="752531"/>
            <a:chOff x="695950" y="3458000"/>
            <a:chExt cx="966550" cy="952450"/>
          </a:xfrm>
        </p:grpSpPr>
        <p:sp>
          <p:nvSpPr>
            <p:cNvPr id="151" name="Google Shape;151;g276e8cb477a_0_204"/>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76e8cb477a_0_204"/>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g276e8cb477a_0_204"/>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276e8cb477a_0_204"/>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g276e8cb477a_0_204"/>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g276e8cb477a_0_204"/>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g276e8cb477a_0_204"/>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g276e8cb477a_0_204"/>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g276e8cb477a_0_204"/>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0" name="Google Shape;160;g276e8cb477a_0_204"/>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Kredit - 5C</a:t>
            </a:r>
            <a:endParaRPr sz="3600" b="1">
              <a:solidFill>
                <a:srgbClr val="18919B"/>
              </a:solidFill>
              <a:latin typeface="Roboto"/>
              <a:ea typeface="Roboto"/>
              <a:cs typeface="Roboto"/>
              <a:sym typeface="Roboto"/>
            </a:endParaRPr>
          </a:p>
        </p:txBody>
      </p:sp>
      <p:sp>
        <p:nvSpPr>
          <p:cNvPr id="161" name="Google Shape;161;g276e8cb477a_0_204"/>
          <p:cNvSpPr/>
          <p:nvPr/>
        </p:nvSpPr>
        <p:spPr>
          <a:xfrm>
            <a:off x="968601" y="1939873"/>
            <a:ext cx="15402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latin typeface="Roboto"/>
                <a:ea typeface="Roboto"/>
                <a:cs typeface="Roboto"/>
                <a:sym typeface="Roboto"/>
              </a:rPr>
              <a:t>Collateral</a:t>
            </a:r>
            <a:endParaRPr b="1">
              <a:latin typeface="Roboto"/>
              <a:ea typeface="Roboto"/>
              <a:cs typeface="Roboto"/>
              <a:sym typeface="Roboto"/>
            </a:endParaRPr>
          </a:p>
        </p:txBody>
      </p:sp>
      <p:sp>
        <p:nvSpPr>
          <p:cNvPr id="162" name="Google Shape;162;g276e8cb477a_0_204"/>
          <p:cNvSpPr txBox="1"/>
          <p:nvPr/>
        </p:nvSpPr>
        <p:spPr>
          <a:xfrm>
            <a:off x="2843300" y="1129050"/>
            <a:ext cx="5812200" cy="342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ID" sz="1200" dirty="0" err="1">
                <a:solidFill>
                  <a:schemeClr val="tx1"/>
                </a:solidFill>
                <a:highlight>
                  <a:srgbClr val="FFFFFF"/>
                </a:highlight>
                <a:latin typeface="Roboto"/>
                <a:ea typeface="Roboto"/>
                <a:cs typeface="Roboto"/>
                <a:sym typeface="Roboto"/>
              </a:rPr>
              <a:t>Jaminan</a:t>
            </a:r>
            <a:r>
              <a:rPr lang="en-ID" sz="1200" dirty="0">
                <a:solidFill>
                  <a:schemeClr val="tx1"/>
                </a:solidFill>
                <a:highlight>
                  <a:srgbClr val="FFFFFF"/>
                </a:highlight>
                <a:latin typeface="Roboto"/>
                <a:ea typeface="Roboto"/>
                <a:cs typeface="Roboto"/>
                <a:sym typeface="Roboto"/>
              </a:rPr>
              <a:t> yang </a:t>
            </a:r>
            <a:r>
              <a:rPr lang="en-ID" sz="1200" dirty="0" err="1">
                <a:solidFill>
                  <a:schemeClr val="tx1"/>
                </a:solidFill>
                <a:highlight>
                  <a:srgbClr val="FFFFFF"/>
                </a:highlight>
                <a:latin typeface="Roboto"/>
                <a:ea typeface="Roboto"/>
                <a:cs typeface="Roboto"/>
                <a:sym typeface="Roboto"/>
              </a:rPr>
              <a:t>diberikan</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adalah</a:t>
            </a:r>
            <a:r>
              <a:rPr lang="en-ID" sz="1200" dirty="0">
                <a:solidFill>
                  <a:schemeClr val="tx1"/>
                </a:solidFill>
                <a:highlight>
                  <a:srgbClr val="FFFFFF"/>
                </a:highlight>
                <a:latin typeface="Roboto"/>
                <a:ea typeface="Roboto"/>
                <a:cs typeface="Roboto"/>
                <a:sym typeface="Roboto"/>
              </a:rPr>
              <a:t> BPKB </a:t>
            </a:r>
            <a:r>
              <a:rPr lang="en-ID" sz="1200" dirty="0" err="1">
                <a:solidFill>
                  <a:schemeClr val="tx1"/>
                </a:solidFill>
                <a:highlight>
                  <a:srgbClr val="FFFFFF"/>
                </a:highlight>
                <a:latin typeface="Roboto"/>
                <a:ea typeface="Roboto"/>
                <a:cs typeface="Roboto"/>
                <a:sym typeface="Roboto"/>
              </a:rPr>
              <a:t>kendaraan</a:t>
            </a:r>
            <a:r>
              <a:rPr lang="en-ID" sz="1200" dirty="0">
                <a:solidFill>
                  <a:schemeClr val="tx1"/>
                </a:solidFill>
                <a:highlight>
                  <a:srgbClr val="FFFFFF"/>
                </a:highlight>
                <a:latin typeface="Roboto"/>
                <a:ea typeface="Roboto"/>
                <a:cs typeface="Roboto"/>
                <a:sym typeface="Roboto"/>
              </a:rPr>
              <a:t> yang </a:t>
            </a:r>
            <a:r>
              <a:rPr lang="en-ID" sz="1200" dirty="0" err="1">
                <a:solidFill>
                  <a:schemeClr val="tx1"/>
                </a:solidFill>
                <a:highlight>
                  <a:srgbClr val="FFFFFF"/>
                </a:highlight>
                <a:latin typeface="Roboto"/>
                <a:ea typeface="Roboto"/>
                <a:cs typeface="Roboto"/>
                <a:sym typeface="Roboto"/>
              </a:rPr>
              <a:t>dibeli</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seharga</a:t>
            </a:r>
            <a:r>
              <a:rPr lang="en-ID" sz="1200" dirty="0">
                <a:solidFill>
                  <a:schemeClr val="tx1"/>
                </a:solidFill>
                <a:highlight>
                  <a:srgbClr val="FFFFFF"/>
                </a:highlight>
                <a:latin typeface="Roboto"/>
                <a:ea typeface="Roboto"/>
                <a:cs typeface="Roboto"/>
                <a:sym typeface="Roboto"/>
              </a:rPr>
              <a:t> Rp. 18.000.000. Nilai </a:t>
            </a:r>
            <a:r>
              <a:rPr lang="en-ID" sz="1200" dirty="0" err="1">
                <a:solidFill>
                  <a:schemeClr val="tx1"/>
                </a:solidFill>
                <a:highlight>
                  <a:srgbClr val="FFFFFF"/>
                </a:highlight>
                <a:latin typeface="Roboto"/>
                <a:ea typeface="Roboto"/>
                <a:cs typeface="Roboto"/>
                <a:sym typeface="Roboto"/>
              </a:rPr>
              <a:t>kendaraan</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kemungkinan</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mengalami</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penyusutan</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namun</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masih</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cukup</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untuk</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menutupi</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pinjaman</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sebesar</a:t>
            </a:r>
            <a:r>
              <a:rPr lang="en-ID" sz="1200" dirty="0">
                <a:solidFill>
                  <a:schemeClr val="tx1"/>
                </a:solidFill>
                <a:highlight>
                  <a:srgbClr val="FFFFFF"/>
                </a:highlight>
                <a:latin typeface="Roboto"/>
                <a:ea typeface="Roboto"/>
                <a:cs typeface="Roboto"/>
                <a:sym typeface="Roboto"/>
              </a:rPr>
              <a:t> Rp. 12.000.000. </a:t>
            </a:r>
            <a:r>
              <a:rPr lang="en-ID" sz="1200" dirty="0" err="1">
                <a:solidFill>
                  <a:schemeClr val="tx1"/>
                </a:solidFill>
                <a:highlight>
                  <a:srgbClr val="FFFFFF"/>
                </a:highlight>
                <a:latin typeface="Roboto"/>
                <a:ea typeface="Roboto"/>
                <a:cs typeface="Roboto"/>
                <a:sym typeface="Roboto"/>
              </a:rPr>
              <a:t>Ini</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memberikan</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perlindungan</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bagi</a:t>
            </a:r>
            <a:r>
              <a:rPr lang="en-ID" sz="1200" dirty="0">
                <a:solidFill>
                  <a:schemeClr val="tx1"/>
                </a:solidFill>
                <a:highlight>
                  <a:srgbClr val="FFFFFF"/>
                </a:highlight>
                <a:latin typeface="Roboto"/>
                <a:ea typeface="Roboto"/>
                <a:cs typeface="Roboto"/>
                <a:sym typeface="Roboto"/>
              </a:rPr>
              <a:t> bank </a:t>
            </a:r>
            <a:r>
              <a:rPr lang="en-ID" sz="1200" dirty="0" err="1">
                <a:solidFill>
                  <a:schemeClr val="tx1"/>
                </a:solidFill>
                <a:highlight>
                  <a:srgbClr val="FFFFFF"/>
                </a:highlight>
                <a:latin typeface="Roboto"/>
                <a:ea typeface="Roboto"/>
                <a:cs typeface="Roboto"/>
                <a:sym typeface="Roboto"/>
              </a:rPr>
              <a:t>jika</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terjadi</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kredit</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macet</a:t>
            </a:r>
            <a:r>
              <a:rPr lang="en-ID" sz="1200" dirty="0">
                <a:solidFill>
                  <a:schemeClr val="tx1"/>
                </a:solidFill>
                <a:highlight>
                  <a:srgbClr val="FFFFFF"/>
                </a:highlight>
                <a:latin typeface="Roboto"/>
                <a:ea typeface="Roboto"/>
                <a:cs typeface="Roboto"/>
                <a:sym typeface="Roboto"/>
              </a:rPr>
              <a:t>.</a:t>
            </a:r>
            <a:endParaRPr sz="1200" dirty="0">
              <a:solidFill>
                <a:schemeClr val="tx1"/>
              </a:solidFill>
              <a:highlight>
                <a:srgbClr val="FFFFFF"/>
              </a:highlight>
              <a:latin typeface="Roboto"/>
              <a:ea typeface="Roboto"/>
              <a:cs typeface="Roboto"/>
              <a:sym typeface="Roboto"/>
            </a:endParaRPr>
          </a:p>
        </p:txBody>
      </p:sp>
      <p:sp>
        <p:nvSpPr>
          <p:cNvPr id="163" name="Google Shape;163;g276e8cb477a_0_204"/>
          <p:cNvSpPr/>
          <p:nvPr/>
        </p:nvSpPr>
        <p:spPr>
          <a:xfrm>
            <a:off x="304750" y="1939875"/>
            <a:ext cx="4929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endParaRPr b="1">
              <a:latin typeface="Roboto"/>
              <a:ea typeface="Roboto"/>
              <a:cs typeface="Roboto"/>
              <a:sym typeface="Roboto"/>
            </a:endParaRPr>
          </a:p>
        </p:txBody>
      </p:sp>
      <p:sp>
        <p:nvSpPr>
          <p:cNvPr id="164" name="Google Shape;164;g276e8cb477a_0_204"/>
          <p:cNvSpPr/>
          <p:nvPr/>
        </p:nvSpPr>
        <p:spPr>
          <a:xfrm>
            <a:off x="968601" y="2608473"/>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Capital</a:t>
            </a:r>
            <a:endParaRPr b="1">
              <a:solidFill>
                <a:srgbClr val="FFFFFF"/>
              </a:solidFill>
              <a:latin typeface="Roboto"/>
              <a:ea typeface="Roboto"/>
              <a:cs typeface="Roboto"/>
              <a:sym typeface="Roboto"/>
            </a:endParaRPr>
          </a:p>
        </p:txBody>
      </p:sp>
      <p:sp>
        <p:nvSpPr>
          <p:cNvPr id="165" name="Google Shape;165;g276e8cb477a_0_204"/>
          <p:cNvSpPr/>
          <p:nvPr/>
        </p:nvSpPr>
        <p:spPr>
          <a:xfrm>
            <a:off x="968601" y="3277066"/>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Condition</a:t>
            </a:r>
            <a:endParaRPr b="1">
              <a:solidFill>
                <a:srgbClr val="FFFFFF"/>
              </a:solidFill>
              <a:latin typeface="Roboto"/>
              <a:ea typeface="Roboto"/>
              <a:cs typeface="Roboto"/>
              <a:sym typeface="Roboto"/>
            </a:endParaRPr>
          </a:p>
        </p:txBody>
      </p:sp>
      <p:sp>
        <p:nvSpPr>
          <p:cNvPr id="166" name="Google Shape;166;g276e8cb477a_0_204"/>
          <p:cNvSpPr/>
          <p:nvPr/>
        </p:nvSpPr>
        <p:spPr>
          <a:xfrm>
            <a:off x="968601" y="3945677"/>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Capacity</a:t>
            </a:r>
            <a:endParaRPr b="1">
              <a:solidFill>
                <a:srgbClr val="FFFFFF"/>
              </a:solidFill>
              <a:latin typeface="Roboto"/>
              <a:ea typeface="Roboto"/>
              <a:cs typeface="Roboto"/>
              <a:sym typeface="Roboto"/>
            </a:endParaRPr>
          </a:p>
        </p:txBody>
      </p:sp>
      <p:sp>
        <p:nvSpPr>
          <p:cNvPr id="167" name="Google Shape;167;g276e8cb477a_0_204"/>
          <p:cNvSpPr/>
          <p:nvPr/>
        </p:nvSpPr>
        <p:spPr>
          <a:xfrm>
            <a:off x="968601" y="1271263"/>
            <a:ext cx="1540200" cy="456900"/>
          </a:xfrm>
          <a:prstGeom prst="roundRect">
            <a:avLst>
              <a:gd name="adj" fmla="val 16667"/>
            </a:avLst>
          </a:prstGeom>
          <a:solidFill>
            <a:srgbClr val="0097A7"/>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Character</a:t>
            </a:r>
            <a:endParaRPr b="1">
              <a:solidFill>
                <a:srgbClr val="FFFFFF"/>
              </a:solidFill>
              <a:latin typeface="Roboto"/>
              <a:ea typeface="Roboto"/>
              <a:cs typeface="Roboto"/>
              <a:sym typeface="Roboto"/>
            </a:endParaRPr>
          </a:p>
        </p:txBody>
      </p:sp>
      <p:pic>
        <p:nvPicPr>
          <p:cNvPr id="168" name="Google Shape;168;g276e8cb477a_0_204"/>
          <p:cNvPicPr preferRelativeResize="0"/>
          <p:nvPr/>
        </p:nvPicPr>
        <p:blipFill>
          <a:blip r:embed="rId4">
            <a:alphaModFix/>
          </a:blip>
          <a:stretch>
            <a:fillRect/>
          </a:stretch>
        </p:blipFill>
        <p:spPr>
          <a:xfrm>
            <a:off x="374200" y="1991325"/>
            <a:ext cx="354001" cy="354001"/>
          </a:xfrm>
          <a:prstGeom prst="rect">
            <a:avLst/>
          </a:prstGeom>
          <a:noFill/>
          <a:ln>
            <a:noFill/>
          </a:ln>
        </p:spPr>
      </p:pic>
    </p:spTree>
    <p:extLst>
      <p:ext uri="{BB962C8B-B14F-4D97-AF65-F5344CB8AC3E}">
        <p14:creationId xmlns:p14="http://schemas.microsoft.com/office/powerpoint/2010/main" val="137490907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grpSp>
        <p:nvGrpSpPr>
          <p:cNvPr id="173" name="Google Shape;173;g276e8cb477a_0_235"/>
          <p:cNvGrpSpPr/>
          <p:nvPr/>
        </p:nvGrpSpPr>
        <p:grpSpPr>
          <a:xfrm>
            <a:off x="3854590" y="4740702"/>
            <a:ext cx="1434817" cy="389011"/>
            <a:chOff x="3248325" y="4588800"/>
            <a:chExt cx="2045939" cy="554700"/>
          </a:xfrm>
        </p:grpSpPr>
        <p:sp>
          <p:nvSpPr>
            <p:cNvPr id="174" name="Google Shape;174;g276e8cb477a_0_23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g276e8cb477a_0_23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g276e8cb477a_0_23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7" name="Google Shape;177;g276e8cb477a_0_23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78" name="Google Shape;178;g276e8cb477a_0_235"/>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79" name="Google Shape;179;g276e8cb477a_0_235"/>
          <p:cNvGrpSpPr/>
          <p:nvPr/>
        </p:nvGrpSpPr>
        <p:grpSpPr>
          <a:xfrm>
            <a:off x="8325085" y="65155"/>
            <a:ext cx="763768" cy="752531"/>
            <a:chOff x="695950" y="3458000"/>
            <a:chExt cx="966550" cy="952450"/>
          </a:xfrm>
        </p:grpSpPr>
        <p:sp>
          <p:nvSpPr>
            <p:cNvPr id="180" name="Google Shape;180;g276e8cb477a_0_23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g276e8cb477a_0_23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g276e8cb477a_0_23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g276e8cb477a_0_23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g276e8cb477a_0_23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g276e8cb477a_0_23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g276e8cb477a_0_23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g276e8cb477a_0_23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g276e8cb477a_0_23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9" name="Google Shape;189;g276e8cb477a_0_235"/>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Kredit - 5C</a:t>
            </a:r>
            <a:endParaRPr sz="3600" b="1">
              <a:solidFill>
                <a:srgbClr val="18919B"/>
              </a:solidFill>
              <a:latin typeface="Roboto"/>
              <a:ea typeface="Roboto"/>
              <a:cs typeface="Roboto"/>
              <a:sym typeface="Roboto"/>
            </a:endParaRPr>
          </a:p>
        </p:txBody>
      </p:sp>
      <p:sp>
        <p:nvSpPr>
          <p:cNvPr id="190" name="Google Shape;190;g276e8cb477a_0_235"/>
          <p:cNvSpPr txBox="1"/>
          <p:nvPr/>
        </p:nvSpPr>
        <p:spPr>
          <a:xfrm>
            <a:off x="2843300" y="1129050"/>
            <a:ext cx="5812200" cy="342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ID" dirty="0">
                <a:solidFill>
                  <a:schemeClr val="tx1"/>
                </a:solidFill>
                <a:highlight>
                  <a:srgbClr val="FFFFFF"/>
                </a:highlight>
                <a:latin typeface="Roboto"/>
                <a:ea typeface="Roboto"/>
                <a:cs typeface="Roboto"/>
                <a:sym typeface="Roboto"/>
              </a:rPr>
              <a:t>Ibu Sarah </a:t>
            </a:r>
            <a:r>
              <a:rPr lang="en-ID" dirty="0" err="1">
                <a:solidFill>
                  <a:schemeClr val="tx1"/>
                </a:solidFill>
                <a:highlight>
                  <a:srgbClr val="FFFFFF"/>
                </a:highlight>
                <a:latin typeface="Roboto"/>
                <a:ea typeface="Roboto"/>
                <a:cs typeface="Roboto"/>
                <a:sym typeface="Roboto"/>
              </a:rPr>
              <a:t>sudah</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menjalankan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usaha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sembako</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selama</a:t>
            </a:r>
            <a:r>
              <a:rPr lang="en-ID" dirty="0">
                <a:solidFill>
                  <a:schemeClr val="tx1"/>
                </a:solidFill>
                <a:highlight>
                  <a:srgbClr val="FFFFFF"/>
                </a:highlight>
                <a:latin typeface="Roboto"/>
                <a:ea typeface="Roboto"/>
                <a:cs typeface="Roboto"/>
                <a:sym typeface="Roboto"/>
              </a:rPr>
              <a:t> 4 </a:t>
            </a:r>
            <a:r>
              <a:rPr lang="en-ID" dirty="0" err="1">
                <a:solidFill>
                  <a:schemeClr val="tx1"/>
                </a:solidFill>
                <a:highlight>
                  <a:srgbClr val="FFFFFF"/>
                </a:highlight>
                <a:latin typeface="Roboto"/>
                <a:ea typeface="Roboto"/>
                <a:cs typeface="Roboto"/>
                <a:sym typeface="Roboto"/>
              </a:rPr>
              <a:t>tahun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menunjukkan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kestabilan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dalam</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bisnisnya</a:t>
            </a:r>
            <a:r>
              <a:rPr lang="en-ID" dirty="0">
                <a:solidFill>
                  <a:schemeClr val="tx1"/>
                </a:solidFill>
                <a:highlight>
                  <a:srgbClr val="FFFFFF"/>
                </a:highlight>
                <a:latin typeface="Roboto"/>
                <a:ea typeface="Roboto"/>
                <a:cs typeface="Roboto"/>
                <a:sym typeface="Roboto"/>
              </a:rPr>
              <a:t>. </a:t>
            </a:r>
          </a:p>
          <a:p>
            <a:pPr marL="0" lvl="0" indent="0" algn="l" rtl="0">
              <a:lnSpc>
                <a:spcPct val="115000"/>
              </a:lnSpc>
              <a:spcBef>
                <a:spcPts val="0"/>
              </a:spcBef>
              <a:spcAft>
                <a:spcPts val="0"/>
              </a:spcAft>
              <a:buClr>
                <a:schemeClr val="dk1"/>
              </a:buClr>
              <a:buSzPts val="1100"/>
              <a:buFont typeface="Arial"/>
              <a:buNone/>
            </a:pPr>
            <a:endParaRPr lang="en-ID" dirty="0">
              <a:solidFill>
                <a:schemeClr val="tx1"/>
              </a:solidFill>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ID" dirty="0" err="1">
                <a:solidFill>
                  <a:schemeClr val="tx1"/>
                </a:solidFill>
                <a:highlight>
                  <a:srgbClr val="FFFFFF"/>
                </a:highlight>
                <a:latin typeface="Roboto"/>
                <a:ea typeface="Roboto"/>
                <a:cs typeface="Roboto"/>
                <a:sym typeface="Roboto"/>
              </a:rPr>
              <a:t>Selain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itu</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keluarga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memiliki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rumah</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pribadi</a:t>
            </a:r>
            <a:r>
              <a:rPr lang="en-ID" dirty="0">
                <a:solidFill>
                  <a:schemeClr val="tx1"/>
                </a:solidFill>
                <a:highlight>
                  <a:srgbClr val="FFFFFF"/>
                </a:highlight>
                <a:latin typeface="Roboto"/>
                <a:ea typeface="Roboto"/>
                <a:cs typeface="Roboto"/>
                <a:sym typeface="Roboto"/>
              </a:rPr>
              <a:t>, yang </a:t>
            </a:r>
            <a:r>
              <a:rPr lang="en-ID" dirty="0" err="1">
                <a:solidFill>
                  <a:schemeClr val="tx1"/>
                </a:solidFill>
                <a:highlight>
                  <a:srgbClr val="FFFFFF"/>
                </a:highlight>
                <a:latin typeface="Roboto"/>
                <a:ea typeface="Roboto"/>
                <a:cs typeface="Roboto"/>
                <a:sym typeface="Roboto"/>
              </a:rPr>
              <a:t>mengurangi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beban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pengeluaran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untuk</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sewa</a:t>
            </a:r>
            <a:r>
              <a:rPr lang="en-ID" dirty="0">
                <a:solidFill>
                  <a:schemeClr val="tx1"/>
                </a:solidFill>
                <a:highlight>
                  <a:srgbClr val="FFFFFF"/>
                </a:highlight>
                <a:latin typeface="Roboto"/>
                <a:ea typeface="Roboto"/>
                <a:cs typeface="Roboto"/>
                <a:sym typeface="Roboto"/>
              </a:rPr>
              <a:t>. Modal </a:t>
            </a:r>
            <a:r>
              <a:rPr lang="en-ID" dirty="0" err="1">
                <a:solidFill>
                  <a:schemeClr val="tx1"/>
                </a:solidFill>
                <a:highlight>
                  <a:srgbClr val="FFFFFF"/>
                </a:highlight>
                <a:latin typeface="Roboto"/>
                <a:ea typeface="Roboto"/>
                <a:cs typeface="Roboto"/>
                <a:sym typeface="Roboto"/>
              </a:rPr>
              <a:t>usahanya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terbukti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cukup</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kuat</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untuk</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menopang</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keuangan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keluarga</a:t>
            </a:r>
            <a:r>
              <a:rPr lang="en-ID" dirty="0">
                <a:solidFill>
                  <a:schemeClr val="tx1"/>
                </a:solidFill>
                <a:highlight>
                  <a:srgbClr val="FFFFFF"/>
                </a:highlight>
                <a:latin typeface="Roboto"/>
                <a:ea typeface="Roboto"/>
                <a:cs typeface="Roboto"/>
                <a:sym typeface="Roboto"/>
              </a:rPr>
              <a:t>.</a:t>
            </a:r>
          </a:p>
        </p:txBody>
      </p:sp>
      <p:sp>
        <p:nvSpPr>
          <p:cNvPr id="191" name="Google Shape;191;g276e8cb477a_0_235"/>
          <p:cNvSpPr/>
          <p:nvPr/>
        </p:nvSpPr>
        <p:spPr>
          <a:xfrm>
            <a:off x="968601" y="1939873"/>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Collateral</a:t>
            </a:r>
            <a:endParaRPr b="1">
              <a:solidFill>
                <a:srgbClr val="FFFFFF"/>
              </a:solidFill>
              <a:latin typeface="Roboto"/>
              <a:ea typeface="Roboto"/>
              <a:cs typeface="Roboto"/>
              <a:sym typeface="Roboto"/>
            </a:endParaRPr>
          </a:p>
        </p:txBody>
      </p:sp>
      <p:sp>
        <p:nvSpPr>
          <p:cNvPr id="192" name="Google Shape;192;g276e8cb477a_0_235"/>
          <p:cNvSpPr/>
          <p:nvPr/>
        </p:nvSpPr>
        <p:spPr>
          <a:xfrm>
            <a:off x="968601" y="1271263"/>
            <a:ext cx="1540200" cy="456900"/>
          </a:xfrm>
          <a:prstGeom prst="roundRect">
            <a:avLst>
              <a:gd name="adj" fmla="val 16667"/>
            </a:avLst>
          </a:prstGeom>
          <a:solidFill>
            <a:srgbClr val="0097A7"/>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Character</a:t>
            </a:r>
            <a:endParaRPr b="1">
              <a:solidFill>
                <a:srgbClr val="FFFFFF"/>
              </a:solidFill>
              <a:latin typeface="Roboto"/>
              <a:ea typeface="Roboto"/>
              <a:cs typeface="Roboto"/>
              <a:sym typeface="Roboto"/>
            </a:endParaRPr>
          </a:p>
        </p:txBody>
      </p:sp>
      <p:sp>
        <p:nvSpPr>
          <p:cNvPr id="193" name="Google Shape;193;g276e8cb477a_0_235"/>
          <p:cNvSpPr/>
          <p:nvPr/>
        </p:nvSpPr>
        <p:spPr>
          <a:xfrm>
            <a:off x="968601" y="2608473"/>
            <a:ext cx="15402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latin typeface="Roboto"/>
                <a:ea typeface="Roboto"/>
                <a:cs typeface="Roboto"/>
                <a:sym typeface="Roboto"/>
              </a:rPr>
              <a:t>Capital</a:t>
            </a:r>
            <a:endParaRPr b="1">
              <a:latin typeface="Roboto"/>
              <a:ea typeface="Roboto"/>
              <a:cs typeface="Roboto"/>
              <a:sym typeface="Roboto"/>
            </a:endParaRPr>
          </a:p>
        </p:txBody>
      </p:sp>
      <p:sp>
        <p:nvSpPr>
          <p:cNvPr id="194" name="Google Shape;194;g276e8cb477a_0_235"/>
          <p:cNvSpPr/>
          <p:nvPr/>
        </p:nvSpPr>
        <p:spPr>
          <a:xfrm>
            <a:off x="304750" y="2608463"/>
            <a:ext cx="4929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endParaRPr b="1">
              <a:latin typeface="Roboto"/>
              <a:ea typeface="Roboto"/>
              <a:cs typeface="Roboto"/>
              <a:sym typeface="Roboto"/>
            </a:endParaRPr>
          </a:p>
        </p:txBody>
      </p:sp>
      <p:sp>
        <p:nvSpPr>
          <p:cNvPr id="195" name="Google Shape;195;g276e8cb477a_0_235"/>
          <p:cNvSpPr/>
          <p:nvPr/>
        </p:nvSpPr>
        <p:spPr>
          <a:xfrm>
            <a:off x="968601" y="3277066"/>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Condition</a:t>
            </a:r>
            <a:endParaRPr b="1">
              <a:solidFill>
                <a:srgbClr val="FFFFFF"/>
              </a:solidFill>
              <a:latin typeface="Roboto"/>
              <a:ea typeface="Roboto"/>
              <a:cs typeface="Roboto"/>
              <a:sym typeface="Roboto"/>
            </a:endParaRPr>
          </a:p>
        </p:txBody>
      </p:sp>
      <p:sp>
        <p:nvSpPr>
          <p:cNvPr id="196" name="Google Shape;196;g276e8cb477a_0_235"/>
          <p:cNvSpPr/>
          <p:nvPr/>
        </p:nvSpPr>
        <p:spPr>
          <a:xfrm>
            <a:off x="968601" y="3945677"/>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Capacity</a:t>
            </a:r>
            <a:endParaRPr b="1">
              <a:solidFill>
                <a:srgbClr val="FFFFFF"/>
              </a:solidFill>
              <a:latin typeface="Roboto"/>
              <a:ea typeface="Roboto"/>
              <a:cs typeface="Roboto"/>
              <a:sym typeface="Roboto"/>
            </a:endParaRPr>
          </a:p>
        </p:txBody>
      </p:sp>
      <p:pic>
        <p:nvPicPr>
          <p:cNvPr id="197" name="Google Shape;197;g276e8cb477a_0_235"/>
          <p:cNvPicPr preferRelativeResize="0"/>
          <p:nvPr/>
        </p:nvPicPr>
        <p:blipFill>
          <a:blip r:embed="rId4">
            <a:alphaModFix/>
          </a:blip>
          <a:stretch>
            <a:fillRect/>
          </a:stretch>
        </p:blipFill>
        <p:spPr>
          <a:xfrm>
            <a:off x="374200" y="2659925"/>
            <a:ext cx="354001" cy="354001"/>
          </a:xfrm>
          <a:prstGeom prst="rect">
            <a:avLst/>
          </a:prstGeom>
          <a:noFill/>
          <a:ln>
            <a:noFill/>
          </a:ln>
        </p:spPr>
      </p:pic>
    </p:spTree>
    <p:extLst>
      <p:ext uri="{BB962C8B-B14F-4D97-AF65-F5344CB8AC3E}">
        <p14:creationId xmlns:p14="http://schemas.microsoft.com/office/powerpoint/2010/main" val="18168983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grpSp>
        <p:nvGrpSpPr>
          <p:cNvPr id="202" name="Google Shape;202;g276e8cb477a_0_266"/>
          <p:cNvGrpSpPr/>
          <p:nvPr/>
        </p:nvGrpSpPr>
        <p:grpSpPr>
          <a:xfrm>
            <a:off x="3854590" y="4740702"/>
            <a:ext cx="1434817" cy="389011"/>
            <a:chOff x="3248325" y="4588800"/>
            <a:chExt cx="2045939" cy="554700"/>
          </a:xfrm>
        </p:grpSpPr>
        <p:sp>
          <p:nvSpPr>
            <p:cNvPr id="203" name="Google Shape;203;g276e8cb477a_0_26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g276e8cb477a_0_26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g276e8cb477a_0_26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6" name="Google Shape;206;g276e8cb477a_0_26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07" name="Google Shape;207;g276e8cb477a_0_266"/>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208" name="Google Shape;208;g276e8cb477a_0_266"/>
          <p:cNvGrpSpPr/>
          <p:nvPr/>
        </p:nvGrpSpPr>
        <p:grpSpPr>
          <a:xfrm>
            <a:off x="8325085" y="65155"/>
            <a:ext cx="763768" cy="752531"/>
            <a:chOff x="695950" y="3458000"/>
            <a:chExt cx="966550" cy="952450"/>
          </a:xfrm>
        </p:grpSpPr>
        <p:sp>
          <p:nvSpPr>
            <p:cNvPr id="209" name="Google Shape;209;g276e8cb477a_0_26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g276e8cb477a_0_26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g276e8cb477a_0_26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g276e8cb477a_0_26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g276e8cb477a_0_26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g276e8cb477a_0_26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g276e8cb477a_0_26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g276e8cb477a_0_26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g276e8cb477a_0_26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8" name="Google Shape;218;g276e8cb477a_0_266"/>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Kredit - 5C</a:t>
            </a:r>
            <a:endParaRPr sz="3600" b="1">
              <a:solidFill>
                <a:srgbClr val="18919B"/>
              </a:solidFill>
              <a:latin typeface="Roboto"/>
              <a:ea typeface="Roboto"/>
              <a:cs typeface="Roboto"/>
              <a:sym typeface="Roboto"/>
            </a:endParaRPr>
          </a:p>
        </p:txBody>
      </p:sp>
      <p:sp>
        <p:nvSpPr>
          <p:cNvPr id="219" name="Google Shape;219;g276e8cb477a_0_266"/>
          <p:cNvSpPr/>
          <p:nvPr/>
        </p:nvSpPr>
        <p:spPr>
          <a:xfrm>
            <a:off x="968601" y="3277066"/>
            <a:ext cx="15402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latin typeface="Roboto"/>
                <a:ea typeface="Roboto"/>
                <a:cs typeface="Roboto"/>
                <a:sym typeface="Roboto"/>
              </a:rPr>
              <a:t>Condition</a:t>
            </a:r>
            <a:endParaRPr b="1">
              <a:latin typeface="Roboto"/>
              <a:ea typeface="Roboto"/>
              <a:cs typeface="Roboto"/>
              <a:sym typeface="Roboto"/>
            </a:endParaRPr>
          </a:p>
        </p:txBody>
      </p:sp>
      <p:sp>
        <p:nvSpPr>
          <p:cNvPr id="220" name="Google Shape;220;g276e8cb477a_0_266"/>
          <p:cNvSpPr txBox="1"/>
          <p:nvPr/>
        </p:nvSpPr>
        <p:spPr>
          <a:xfrm>
            <a:off x="2843300" y="1129050"/>
            <a:ext cx="5812200" cy="342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ID" dirty="0" err="1">
                <a:solidFill>
                  <a:schemeClr val="tx1"/>
                </a:solidFill>
                <a:highlight>
                  <a:srgbClr val="FFFFFF"/>
                </a:highlight>
                <a:latin typeface="Roboto"/>
                <a:ea typeface="Roboto"/>
                <a:cs typeface="Roboto"/>
                <a:sym typeface="Roboto"/>
              </a:rPr>
              <a:t>Tujuan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pinjaman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untuk</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renovasi</a:t>
            </a:r>
            <a:r>
              <a:rPr lang="en-ID" dirty="0">
                <a:solidFill>
                  <a:schemeClr val="tx1"/>
                </a:solidFill>
                <a:highlight>
                  <a:srgbClr val="FFFFFF"/>
                </a:highlight>
                <a:latin typeface="Roboto"/>
                <a:ea typeface="Roboto"/>
                <a:cs typeface="Roboto"/>
                <a:sym typeface="Roboto"/>
              </a:rPr>
              <a:t> toko </a:t>
            </a:r>
            <a:r>
              <a:rPr lang="en-ID" dirty="0" err="1">
                <a:solidFill>
                  <a:schemeClr val="tx1"/>
                </a:solidFill>
                <a:highlight>
                  <a:srgbClr val="FFFFFF"/>
                </a:highlight>
                <a:latin typeface="Roboto"/>
                <a:ea typeface="Roboto"/>
                <a:cs typeface="Roboto"/>
                <a:sym typeface="Roboto"/>
              </a:rPr>
              <a:t>sembako</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adalah</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hal</a:t>
            </a:r>
            <a:r>
              <a:rPr lang="en-ID" dirty="0">
                <a:solidFill>
                  <a:schemeClr val="tx1"/>
                </a:solidFill>
                <a:highlight>
                  <a:srgbClr val="FFFFFF"/>
                </a:highlight>
                <a:latin typeface="Roboto"/>
                <a:ea typeface="Roboto"/>
                <a:cs typeface="Roboto"/>
                <a:sym typeface="Roboto"/>
              </a:rPr>
              <a:t> yang </a:t>
            </a:r>
            <a:r>
              <a:rPr lang="en-ID" dirty="0" err="1">
                <a:solidFill>
                  <a:schemeClr val="tx1"/>
                </a:solidFill>
                <a:highlight>
                  <a:srgbClr val="FFFFFF"/>
                </a:highlight>
                <a:latin typeface="Roboto"/>
                <a:ea typeface="Roboto"/>
                <a:cs typeface="Roboto"/>
                <a:sym typeface="Roboto"/>
              </a:rPr>
              <a:t>produktif</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karena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dapat</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meningkatkan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pendapatan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bisnis</a:t>
            </a:r>
            <a:r>
              <a:rPr lang="en-ID" dirty="0">
                <a:solidFill>
                  <a:schemeClr val="tx1"/>
                </a:solidFill>
                <a:highlight>
                  <a:srgbClr val="FFFFFF"/>
                </a:highlight>
                <a:latin typeface="Roboto"/>
                <a:ea typeface="Roboto"/>
                <a:cs typeface="Roboto"/>
                <a:sym typeface="Roboto"/>
              </a:rPr>
              <a:t>.</a:t>
            </a:r>
          </a:p>
          <a:p>
            <a:pPr marL="0" lvl="0" indent="0" algn="l" rtl="0">
              <a:lnSpc>
                <a:spcPct val="115000"/>
              </a:lnSpc>
              <a:spcBef>
                <a:spcPts val="0"/>
              </a:spcBef>
              <a:spcAft>
                <a:spcPts val="0"/>
              </a:spcAft>
              <a:buNone/>
            </a:pPr>
            <a:endParaRPr lang="en-ID" dirty="0">
              <a:solidFill>
                <a:schemeClr val="tx1"/>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ID" dirty="0" err="1">
                <a:solidFill>
                  <a:schemeClr val="tx1"/>
                </a:solidFill>
                <a:highlight>
                  <a:srgbClr val="FFFFFF"/>
                </a:highlight>
                <a:latin typeface="Roboto"/>
                <a:ea typeface="Roboto"/>
                <a:cs typeface="Roboto"/>
                <a:sym typeface="Roboto"/>
              </a:rPr>
              <a:t>Kondisi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ekonomi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harus</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diperhatikan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tetapi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karena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sembako</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adalah</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kebutuhan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pokok</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bisnis</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ini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relatif</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stabil</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dibandingkan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sektor</a:t>
            </a:r>
            <a:r>
              <a:rPr lang="en-ID" dirty="0">
                <a:solidFill>
                  <a:schemeClr val="tx1"/>
                </a:solidFill>
                <a:highlight>
                  <a:srgbClr val="FFFFFF"/>
                </a:highlight>
                <a:latin typeface="Roboto"/>
                <a:ea typeface="Roboto"/>
                <a:cs typeface="Roboto"/>
                <a:sym typeface="Roboto"/>
              </a:rPr>
              <a:t> lain.</a:t>
            </a:r>
            <a:endParaRPr dirty="0">
              <a:solidFill>
                <a:schemeClr val="tx1"/>
              </a:solidFill>
              <a:highlight>
                <a:srgbClr val="FFFFFF"/>
              </a:highlight>
              <a:latin typeface="Roboto"/>
              <a:ea typeface="Roboto"/>
              <a:cs typeface="Roboto"/>
              <a:sym typeface="Roboto"/>
            </a:endParaRPr>
          </a:p>
        </p:txBody>
      </p:sp>
      <p:sp>
        <p:nvSpPr>
          <p:cNvPr id="221" name="Google Shape;221;g276e8cb477a_0_266"/>
          <p:cNvSpPr/>
          <p:nvPr/>
        </p:nvSpPr>
        <p:spPr>
          <a:xfrm>
            <a:off x="304750" y="3294738"/>
            <a:ext cx="4929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endParaRPr b="1">
              <a:latin typeface="Roboto"/>
              <a:ea typeface="Roboto"/>
              <a:cs typeface="Roboto"/>
              <a:sym typeface="Roboto"/>
            </a:endParaRPr>
          </a:p>
        </p:txBody>
      </p:sp>
      <p:sp>
        <p:nvSpPr>
          <p:cNvPr id="222" name="Google Shape;222;g276e8cb477a_0_266"/>
          <p:cNvSpPr/>
          <p:nvPr/>
        </p:nvSpPr>
        <p:spPr>
          <a:xfrm>
            <a:off x="968601" y="2608473"/>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Capital</a:t>
            </a:r>
            <a:endParaRPr b="1">
              <a:solidFill>
                <a:srgbClr val="FFFFFF"/>
              </a:solidFill>
              <a:latin typeface="Roboto"/>
              <a:ea typeface="Roboto"/>
              <a:cs typeface="Roboto"/>
              <a:sym typeface="Roboto"/>
            </a:endParaRPr>
          </a:p>
        </p:txBody>
      </p:sp>
      <p:sp>
        <p:nvSpPr>
          <p:cNvPr id="223" name="Google Shape;223;g276e8cb477a_0_266"/>
          <p:cNvSpPr/>
          <p:nvPr/>
        </p:nvSpPr>
        <p:spPr>
          <a:xfrm>
            <a:off x="968601" y="1939873"/>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Collateral</a:t>
            </a:r>
            <a:endParaRPr b="1">
              <a:solidFill>
                <a:srgbClr val="FFFFFF"/>
              </a:solidFill>
              <a:latin typeface="Roboto"/>
              <a:ea typeface="Roboto"/>
              <a:cs typeface="Roboto"/>
              <a:sym typeface="Roboto"/>
            </a:endParaRPr>
          </a:p>
        </p:txBody>
      </p:sp>
      <p:sp>
        <p:nvSpPr>
          <p:cNvPr id="224" name="Google Shape;224;g276e8cb477a_0_266"/>
          <p:cNvSpPr/>
          <p:nvPr/>
        </p:nvSpPr>
        <p:spPr>
          <a:xfrm>
            <a:off x="968601" y="1271263"/>
            <a:ext cx="1540200" cy="456900"/>
          </a:xfrm>
          <a:prstGeom prst="roundRect">
            <a:avLst>
              <a:gd name="adj" fmla="val 16667"/>
            </a:avLst>
          </a:prstGeom>
          <a:solidFill>
            <a:srgbClr val="0097A7"/>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Character</a:t>
            </a:r>
            <a:endParaRPr b="1">
              <a:solidFill>
                <a:srgbClr val="FFFFFF"/>
              </a:solidFill>
              <a:latin typeface="Roboto"/>
              <a:ea typeface="Roboto"/>
              <a:cs typeface="Roboto"/>
              <a:sym typeface="Roboto"/>
            </a:endParaRPr>
          </a:p>
        </p:txBody>
      </p:sp>
      <p:sp>
        <p:nvSpPr>
          <p:cNvPr id="225" name="Google Shape;225;g276e8cb477a_0_266"/>
          <p:cNvSpPr/>
          <p:nvPr/>
        </p:nvSpPr>
        <p:spPr>
          <a:xfrm>
            <a:off x="968601" y="3945677"/>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Capacity</a:t>
            </a:r>
            <a:endParaRPr b="1">
              <a:solidFill>
                <a:srgbClr val="FFFFFF"/>
              </a:solidFill>
              <a:latin typeface="Roboto"/>
              <a:ea typeface="Roboto"/>
              <a:cs typeface="Roboto"/>
              <a:sym typeface="Roboto"/>
            </a:endParaRPr>
          </a:p>
        </p:txBody>
      </p:sp>
      <p:pic>
        <p:nvPicPr>
          <p:cNvPr id="226" name="Google Shape;226;g276e8cb477a_0_266"/>
          <p:cNvPicPr preferRelativeResize="0"/>
          <p:nvPr/>
        </p:nvPicPr>
        <p:blipFill>
          <a:blip r:embed="rId4">
            <a:alphaModFix/>
          </a:blip>
          <a:stretch>
            <a:fillRect/>
          </a:stretch>
        </p:blipFill>
        <p:spPr>
          <a:xfrm>
            <a:off x="374200" y="3346200"/>
            <a:ext cx="354001" cy="353999"/>
          </a:xfrm>
          <a:prstGeom prst="rect">
            <a:avLst/>
          </a:prstGeom>
          <a:noFill/>
          <a:ln>
            <a:noFill/>
          </a:ln>
        </p:spPr>
      </p:pic>
    </p:spTree>
    <p:extLst>
      <p:ext uri="{BB962C8B-B14F-4D97-AF65-F5344CB8AC3E}">
        <p14:creationId xmlns:p14="http://schemas.microsoft.com/office/powerpoint/2010/main" val="293074851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grpSp>
        <p:nvGrpSpPr>
          <p:cNvPr id="231" name="Google Shape;231;g276e8cb477a_0_311"/>
          <p:cNvGrpSpPr/>
          <p:nvPr/>
        </p:nvGrpSpPr>
        <p:grpSpPr>
          <a:xfrm>
            <a:off x="3854590" y="4740702"/>
            <a:ext cx="1434817" cy="389011"/>
            <a:chOff x="3248325" y="4588800"/>
            <a:chExt cx="2045939" cy="554700"/>
          </a:xfrm>
        </p:grpSpPr>
        <p:sp>
          <p:nvSpPr>
            <p:cNvPr id="232" name="Google Shape;232;g276e8cb477a_0_311"/>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g276e8cb477a_0_311"/>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g276e8cb477a_0_311"/>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5" name="Google Shape;235;g276e8cb477a_0_311"/>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36" name="Google Shape;236;g276e8cb477a_0_311"/>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237" name="Google Shape;237;g276e8cb477a_0_311"/>
          <p:cNvGrpSpPr/>
          <p:nvPr/>
        </p:nvGrpSpPr>
        <p:grpSpPr>
          <a:xfrm>
            <a:off x="8325085" y="65155"/>
            <a:ext cx="763768" cy="752531"/>
            <a:chOff x="695950" y="3458000"/>
            <a:chExt cx="966550" cy="952450"/>
          </a:xfrm>
        </p:grpSpPr>
        <p:sp>
          <p:nvSpPr>
            <p:cNvPr id="238" name="Google Shape;238;g276e8cb477a_0_311"/>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g276e8cb477a_0_311"/>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g276e8cb477a_0_311"/>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g276e8cb477a_0_311"/>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g276e8cb477a_0_311"/>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g276e8cb477a_0_311"/>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g276e8cb477a_0_311"/>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g276e8cb477a_0_311"/>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g276e8cb477a_0_311"/>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7" name="Google Shape;247;g276e8cb477a_0_311"/>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Kredit - 5C</a:t>
            </a:r>
            <a:endParaRPr sz="3600" b="1">
              <a:solidFill>
                <a:srgbClr val="18919B"/>
              </a:solidFill>
              <a:latin typeface="Roboto"/>
              <a:ea typeface="Roboto"/>
              <a:cs typeface="Roboto"/>
              <a:sym typeface="Roboto"/>
            </a:endParaRPr>
          </a:p>
        </p:txBody>
      </p:sp>
      <p:sp>
        <p:nvSpPr>
          <p:cNvPr id="248" name="Google Shape;248;g276e8cb477a_0_311"/>
          <p:cNvSpPr/>
          <p:nvPr/>
        </p:nvSpPr>
        <p:spPr>
          <a:xfrm>
            <a:off x="968601" y="2608473"/>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Capital</a:t>
            </a:r>
            <a:endParaRPr b="1">
              <a:solidFill>
                <a:srgbClr val="FFFFFF"/>
              </a:solidFill>
              <a:latin typeface="Roboto"/>
              <a:ea typeface="Roboto"/>
              <a:cs typeface="Roboto"/>
              <a:sym typeface="Roboto"/>
            </a:endParaRPr>
          </a:p>
        </p:txBody>
      </p:sp>
      <p:sp>
        <p:nvSpPr>
          <p:cNvPr id="249" name="Google Shape;249;g276e8cb477a_0_311"/>
          <p:cNvSpPr/>
          <p:nvPr/>
        </p:nvSpPr>
        <p:spPr>
          <a:xfrm>
            <a:off x="968601" y="3277066"/>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Condition</a:t>
            </a:r>
            <a:endParaRPr b="1">
              <a:solidFill>
                <a:srgbClr val="FFFFFF"/>
              </a:solidFill>
              <a:latin typeface="Roboto"/>
              <a:ea typeface="Roboto"/>
              <a:cs typeface="Roboto"/>
              <a:sym typeface="Roboto"/>
            </a:endParaRPr>
          </a:p>
        </p:txBody>
      </p:sp>
      <p:sp>
        <p:nvSpPr>
          <p:cNvPr id="250" name="Google Shape;250;g276e8cb477a_0_311"/>
          <p:cNvSpPr/>
          <p:nvPr/>
        </p:nvSpPr>
        <p:spPr>
          <a:xfrm>
            <a:off x="968601" y="1939873"/>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Collateral</a:t>
            </a:r>
            <a:endParaRPr b="1">
              <a:solidFill>
                <a:srgbClr val="FFFFFF"/>
              </a:solidFill>
              <a:latin typeface="Roboto"/>
              <a:ea typeface="Roboto"/>
              <a:cs typeface="Roboto"/>
              <a:sym typeface="Roboto"/>
            </a:endParaRPr>
          </a:p>
        </p:txBody>
      </p:sp>
      <p:sp>
        <p:nvSpPr>
          <p:cNvPr id="251" name="Google Shape;251;g276e8cb477a_0_311"/>
          <p:cNvSpPr/>
          <p:nvPr/>
        </p:nvSpPr>
        <p:spPr>
          <a:xfrm>
            <a:off x="968601" y="1271263"/>
            <a:ext cx="1540200" cy="456900"/>
          </a:xfrm>
          <a:prstGeom prst="roundRect">
            <a:avLst>
              <a:gd name="adj" fmla="val 16667"/>
            </a:avLst>
          </a:prstGeom>
          <a:solidFill>
            <a:srgbClr val="0097A7"/>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Character</a:t>
            </a:r>
            <a:endParaRPr b="1">
              <a:solidFill>
                <a:srgbClr val="FFFFFF"/>
              </a:solidFill>
              <a:latin typeface="Roboto"/>
              <a:ea typeface="Roboto"/>
              <a:cs typeface="Roboto"/>
              <a:sym typeface="Roboto"/>
            </a:endParaRPr>
          </a:p>
        </p:txBody>
      </p:sp>
      <p:sp>
        <p:nvSpPr>
          <p:cNvPr id="252" name="Google Shape;252;g276e8cb477a_0_311"/>
          <p:cNvSpPr txBox="1"/>
          <p:nvPr/>
        </p:nvSpPr>
        <p:spPr>
          <a:xfrm>
            <a:off x="2843300" y="1129050"/>
            <a:ext cx="5812200" cy="342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dirty="0">
              <a:solidFill>
                <a:srgbClr val="B7B7B7"/>
              </a:solidFill>
              <a:highlight>
                <a:srgbClr val="FFFFFF"/>
              </a:highlight>
              <a:latin typeface="Roboto"/>
              <a:ea typeface="Roboto"/>
              <a:cs typeface="Roboto"/>
              <a:sym typeface="Roboto"/>
            </a:endParaRPr>
          </a:p>
        </p:txBody>
      </p:sp>
      <p:sp>
        <p:nvSpPr>
          <p:cNvPr id="253" name="Google Shape;253;g276e8cb477a_0_311"/>
          <p:cNvSpPr/>
          <p:nvPr/>
        </p:nvSpPr>
        <p:spPr>
          <a:xfrm>
            <a:off x="968601" y="3945677"/>
            <a:ext cx="15402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latin typeface="Roboto"/>
                <a:ea typeface="Roboto"/>
                <a:cs typeface="Roboto"/>
                <a:sym typeface="Roboto"/>
              </a:rPr>
              <a:t>Capacity</a:t>
            </a:r>
            <a:endParaRPr b="1">
              <a:latin typeface="Roboto"/>
              <a:ea typeface="Roboto"/>
              <a:cs typeface="Roboto"/>
              <a:sym typeface="Roboto"/>
            </a:endParaRPr>
          </a:p>
        </p:txBody>
      </p:sp>
      <p:sp>
        <p:nvSpPr>
          <p:cNvPr id="254" name="Google Shape;254;g276e8cb477a_0_311"/>
          <p:cNvSpPr/>
          <p:nvPr/>
        </p:nvSpPr>
        <p:spPr>
          <a:xfrm>
            <a:off x="304750" y="3945663"/>
            <a:ext cx="4929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endParaRPr b="1">
              <a:latin typeface="Roboto"/>
              <a:ea typeface="Roboto"/>
              <a:cs typeface="Roboto"/>
              <a:sym typeface="Roboto"/>
            </a:endParaRPr>
          </a:p>
        </p:txBody>
      </p:sp>
      <p:pic>
        <p:nvPicPr>
          <p:cNvPr id="255" name="Google Shape;255;g276e8cb477a_0_311"/>
          <p:cNvPicPr preferRelativeResize="0"/>
          <p:nvPr/>
        </p:nvPicPr>
        <p:blipFill>
          <a:blip r:embed="rId4">
            <a:alphaModFix/>
          </a:blip>
          <a:stretch>
            <a:fillRect/>
          </a:stretch>
        </p:blipFill>
        <p:spPr>
          <a:xfrm>
            <a:off x="356688" y="3979612"/>
            <a:ext cx="389025" cy="389025"/>
          </a:xfrm>
          <a:prstGeom prst="rect">
            <a:avLst/>
          </a:prstGeom>
          <a:noFill/>
          <a:ln>
            <a:noFill/>
          </a:ln>
        </p:spPr>
      </p:pic>
      <p:sp>
        <p:nvSpPr>
          <p:cNvPr id="2" name="Google Shape;162;g276e8cb477a_0_204">
            <a:extLst>
              <a:ext uri="{FF2B5EF4-FFF2-40B4-BE49-F238E27FC236}">
                <a16:creationId xmlns:a16="http://schemas.microsoft.com/office/drawing/2014/main" id="{4E8BE2D2-7B3B-13D5-7BE5-0A51140E7FB1}"/>
              </a:ext>
            </a:extLst>
          </p:cNvPr>
          <p:cNvSpPr txBox="1"/>
          <p:nvPr/>
        </p:nvSpPr>
        <p:spPr>
          <a:xfrm>
            <a:off x="2965155" y="980463"/>
            <a:ext cx="5812200" cy="342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ID" sz="900" dirty="0" err="1">
                <a:solidFill>
                  <a:schemeClr val="tx1"/>
                </a:solidFill>
                <a:highlight>
                  <a:srgbClr val="FFFFFF"/>
                </a:highlight>
                <a:latin typeface="Roboto"/>
                <a:ea typeface="Roboto"/>
                <a:cs typeface="Roboto"/>
                <a:sym typeface="Roboto"/>
              </a:rPr>
              <a:t>Pendapatan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keluarga</a:t>
            </a:r>
            <a:r>
              <a:rPr lang="en-ID" sz="900" dirty="0">
                <a:solidFill>
                  <a:schemeClr val="tx1"/>
                </a:solidFill>
                <a:highlight>
                  <a:srgbClr val="FFFFFF"/>
                </a:highlight>
                <a:latin typeface="Roboto"/>
                <a:ea typeface="Roboto"/>
                <a:cs typeface="Roboto"/>
                <a:sym typeface="Roboto"/>
              </a:rPr>
              <a:t> Ibu Sarah:</a:t>
            </a: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Ibu Sarah: Rp. 3.500.000</a:t>
            </a:r>
          </a:p>
          <a:p>
            <a:pPr marL="0" lvl="0" indent="0" algn="l" rtl="0">
              <a:lnSpc>
                <a:spcPct val="115000"/>
              </a:lnSpc>
              <a:spcBef>
                <a:spcPts val="0"/>
              </a:spcBef>
              <a:spcAft>
                <a:spcPts val="0"/>
              </a:spcAft>
              <a:buNone/>
            </a:pPr>
            <a:r>
              <a:rPr lang="en-ID" sz="900" dirty="0" err="1">
                <a:solidFill>
                  <a:schemeClr val="tx1"/>
                </a:solidFill>
                <a:highlight>
                  <a:srgbClr val="FFFFFF"/>
                </a:highlight>
                <a:latin typeface="Roboto"/>
                <a:ea typeface="Roboto"/>
                <a:cs typeface="Roboto"/>
                <a:sym typeface="Roboto"/>
              </a:rPr>
              <a:t>Suami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warung</a:t>
            </a:r>
            <a:r>
              <a:rPr lang="en-ID" sz="900" dirty="0">
                <a:solidFill>
                  <a:schemeClr val="tx1"/>
                </a:solidFill>
                <a:highlight>
                  <a:srgbClr val="FFFFFF"/>
                </a:highlight>
                <a:latin typeface="Roboto"/>
                <a:ea typeface="Roboto"/>
                <a:cs typeface="Roboto"/>
                <a:sym typeface="Roboto"/>
              </a:rPr>
              <a:t> kopi): Rp. 1.700.000</a:t>
            </a: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Total </a:t>
            </a:r>
            <a:r>
              <a:rPr lang="en-ID" sz="900" dirty="0" err="1">
                <a:solidFill>
                  <a:schemeClr val="tx1"/>
                </a:solidFill>
                <a:highlight>
                  <a:srgbClr val="FFFFFF"/>
                </a:highlight>
                <a:latin typeface="Roboto"/>
                <a:ea typeface="Roboto"/>
                <a:cs typeface="Roboto"/>
                <a:sym typeface="Roboto"/>
              </a:rPr>
              <a:t>pendapatan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keluarga</a:t>
            </a:r>
            <a:r>
              <a:rPr lang="en-ID" sz="900" dirty="0">
                <a:solidFill>
                  <a:schemeClr val="tx1"/>
                </a:solidFill>
                <a:highlight>
                  <a:srgbClr val="FFFFFF"/>
                </a:highlight>
                <a:latin typeface="Roboto"/>
                <a:ea typeface="Roboto"/>
                <a:cs typeface="Roboto"/>
                <a:sym typeface="Roboto"/>
              </a:rPr>
              <a:t>: Rp. 5.200.000</a:t>
            </a:r>
          </a:p>
          <a:p>
            <a:pPr marL="0" lvl="0" indent="0" algn="l" rtl="0">
              <a:lnSpc>
                <a:spcPct val="115000"/>
              </a:lnSpc>
              <a:spcBef>
                <a:spcPts val="0"/>
              </a:spcBef>
              <a:spcAft>
                <a:spcPts val="0"/>
              </a:spcAft>
              <a:buNone/>
            </a:pPr>
            <a:endParaRPr lang="en-ID" sz="900" dirty="0">
              <a:solidFill>
                <a:schemeClr val="tx1"/>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ID" sz="900" dirty="0" err="1">
                <a:solidFill>
                  <a:schemeClr val="tx1"/>
                </a:solidFill>
                <a:highlight>
                  <a:srgbClr val="FFFFFF"/>
                </a:highlight>
                <a:latin typeface="Roboto"/>
                <a:ea typeface="Roboto"/>
                <a:cs typeface="Roboto"/>
                <a:sym typeface="Roboto"/>
              </a:rPr>
              <a:t>Pengeluaran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bulanan</a:t>
            </a:r>
            <a:r>
              <a:rPr lang="en-ID" sz="900" dirty="0">
                <a:solidFill>
                  <a:schemeClr val="tx1"/>
                </a:solidFill>
                <a:highlight>
                  <a:srgbClr val="FFFFFF"/>
                </a:highlight>
                <a:latin typeface="Roboto"/>
                <a:ea typeface="Roboto"/>
                <a:cs typeface="Roboto"/>
                <a:sym typeface="Roboto"/>
              </a:rPr>
              <a:t>:</a:t>
            </a:r>
          </a:p>
          <a:p>
            <a:pPr marL="0" lvl="0" indent="0" algn="l" rtl="0">
              <a:lnSpc>
                <a:spcPct val="115000"/>
              </a:lnSpc>
              <a:spcBef>
                <a:spcPts val="0"/>
              </a:spcBef>
              <a:spcAft>
                <a:spcPts val="0"/>
              </a:spcAft>
              <a:buNone/>
            </a:pPr>
            <a:r>
              <a:rPr lang="en-ID" sz="900" dirty="0" err="1">
                <a:solidFill>
                  <a:schemeClr val="tx1"/>
                </a:solidFill>
                <a:highlight>
                  <a:srgbClr val="FFFFFF"/>
                </a:highlight>
                <a:latin typeface="Roboto"/>
                <a:ea typeface="Roboto"/>
                <a:cs typeface="Roboto"/>
                <a:sym typeface="Roboto"/>
              </a:rPr>
              <a:t>Biaya</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rumah</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tangga</a:t>
            </a:r>
            <a:r>
              <a:rPr lang="en-ID" sz="900" dirty="0">
                <a:solidFill>
                  <a:schemeClr val="tx1"/>
                </a:solidFill>
                <a:highlight>
                  <a:srgbClr val="FFFFFF"/>
                </a:highlight>
                <a:latin typeface="Roboto"/>
                <a:ea typeface="Roboto"/>
                <a:cs typeface="Roboto"/>
                <a:sym typeface="Roboto"/>
              </a:rPr>
              <a:t>: Rp. 1.200.000</a:t>
            </a: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Air, </a:t>
            </a:r>
            <a:r>
              <a:rPr lang="en-ID" sz="900" dirty="0" err="1">
                <a:solidFill>
                  <a:schemeClr val="tx1"/>
                </a:solidFill>
                <a:highlight>
                  <a:srgbClr val="FFFFFF"/>
                </a:highlight>
                <a:latin typeface="Roboto"/>
                <a:ea typeface="Roboto"/>
                <a:cs typeface="Roboto"/>
                <a:sym typeface="Roboto"/>
              </a:rPr>
              <a:t>telepon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listrik</a:t>
            </a:r>
            <a:r>
              <a:rPr lang="en-ID" sz="900" dirty="0">
                <a:solidFill>
                  <a:schemeClr val="tx1"/>
                </a:solidFill>
                <a:highlight>
                  <a:srgbClr val="FFFFFF"/>
                </a:highlight>
                <a:latin typeface="Roboto"/>
                <a:ea typeface="Roboto"/>
                <a:cs typeface="Roboto"/>
                <a:sym typeface="Roboto"/>
              </a:rPr>
              <a:t>: Rp. 350.000</a:t>
            </a: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Pendidikan: Rp. 1.000.000</a:t>
            </a: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Lain-lain: Rp. 200.000</a:t>
            </a:r>
          </a:p>
          <a:p>
            <a:pPr marL="0" lvl="0" indent="0" algn="l" rtl="0">
              <a:lnSpc>
                <a:spcPct val="115000"/>
              </a:lnSpc>
              <a:spcBef>
                <a:spcPts val="0"/>
              </a:spcBef>
              <a:spcAft>
                <a:spcPts val="0"/>
              </a:spcAft>
              <a:buNone/>
            </a:pPr>
            <a:r>
              <a:rPr lang="en-ID" sz="900" dirty="0" err="1">
                <a:solidFill>
                  <a:schemeClr val="tx1"/>
                </a:solidFill>
                <a:highlight>
                  <a:srgbClr val="FFFFFF"/>
                </a:highlight>
                <a:latin typeface="Roboto"/>
                <a:ea typeface="Roboto"/>
                <a:cs typeface="Roboto"/>
                <a:sym typeface="Roboto"/>
              </a:rPr>
              <a:t>Angsuran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kredit</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sebelumnya</a:t>
            </a:r>
            <a:r>
              <a:rPr lang="en-ID" sz="900" dirty="0">
                <a:solidFill>
                  <a:schemeClr val="tx1"/>
                </a:solidFill>
                <a:highlight>
                  <a:srgbClr val="FFFFFF"/>
                </a:highlight>
                <a:latin typeface="Roboto"/>
                <a:ea typeface="Roboto"/>
                <a:cs typeface="Roboto"/>
                <a:sym typeface="Roboto"/>
              </a:rPr>
              <a:t>: Rp. 500.000</a:t>
            </a:r>
          </a:p>
          <a:p>
            <a:pPr marL="0" lvl="0" indent="0" algn="l" rtl="0">
              <a:lnSpc>
                <a:spcPct val="115000"/>
              </a:lnSpc>
              <a:spcBef>
                <a:spcPts val="0"/>
              </a:spcBef>
              <a:spcAft>
                <a:spcPts val="0"/>
              </a:spcAft>
              <a:buNone/>
            </a:pPr>
            <a:endParaRPr lang="en-ID" sz="900" dirty="0">
              <a:solidFill>
                <a:schemeClr val="tx1"/>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Total </a:t>
            </a:r>
            <a:r>
              <a:rPr lang="en-ID" sz="900" dirty="0" err="1">
                <a:solidFill>
                  <a:schemeClr val="tx1"/>
                </a:solidFill>
                <a:highlight>
                  <a:srgbClr val="FFFFFF"/>
                </a:highlight>
                <a:latin typeface="Roboto"/>
                <a:ea typeface="Roboto"/>
                <a:cs typeface="Roboto"/>
                <a:sym typeface="Roboto"/>
              </a:rPr>
              <a:t>pengeluaran</a:t>
            </a:r>
            <a:r>
              <a:rPr lang="en-ID" sz="900" dirty="0">
                <a:solidFill>
                  <a:schemeClr val="tx1"/>
                </a:solidFill>
                <a:highlight>
                  <a:srgbClr val="FFFFFF"/>
                </a:highlight>
                <a:latin typeface="Roboto"/>
                <a:ea typeface="Roboto"/>
                <a:cs typeface="Roboto"/>
                <a:sym typeface="Roboto"/>
              </a:rPr>
              <a:t>: </a:t>
            </a: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Rp. 3.250.000Sisa </a:t>
            </a:r>
            <a:r>
              <a:rPr lang="en-ID" sz="900" dirty="0" err="1">
                <a:solidFill>
                  <a:schemeClr val="tx1"/>
                </a:solidFill>
                <a:highlight>
                  <a:srgbClr val="FFFFFF"/>
                </a:highlight>
                <a:latin typeface="Roboto"/>
                <a:ea typeface="Roboto"/>
                <a:cs typeface="Roboto"/>
                <a:sym typeface="Roboto"/>
              </a:rPr>
              <a:t>pendapatan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bersih</a:t>
            </a:r>
            <a:r>
              <a:rPr lang="en-ID" sz="900" dirty="0">
                <a:solidFill>
                  <a:schemeClr val="tx1"/>
                </a:solidFill>
                <a:highlight>
                  <a:srgbClr val="FFFFFF"/>
                </a:highlight>
                <a:latin typeface="Roboto"/>
                <a:ea typeface="Roboto"/>
                <a:cs typeface="Roboto"/>
                <a:sym typeface="Roboto"/>
              </a:rPr>
              <a:t>:</a:t>
            </a: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Rp. 5.200.000 - Rp. 3.250.000 = Rp. 1.950.000</a:t>
            </a:r>
          </a:p>
          <a:p>
            <a:pPr marL="0" lvl="0" indent="0" algn="l" rtl="0">
              <a:lnSpc>
                <a:spcPct val="115000"/>
              </a:lnSpc>
              <a:spcBef>
                <a:spcPts val="0"/>
              </a:spcBef>
              <a:spcAft>
                <a:spcPts val="0"/>
              </a:spcAft>
              <a:buNone/>
            </a:pPr>
            <a:r>
              <a:rPr lang="en-ID" sz="900" dirty="0" err="1">
                <a:solidFill>
                  <a:schemeClr val="tx1"/>
                </a:solidFill>
                <a:highlight>
                  <a:srgbClr val="FFFFFF"/>
                </a:highlight>
                <a:latin typeface="Roboto"/>
                <a:ea typeface="Roboto"/>
                <a:cs typeface="Roboto"/>
                <a:sym typeface="Roboto"/>
              </a:rPr>
              <a:t>Angsuran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pinjaman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baru</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dengan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bunga</a:t>
            </a:r>
            <a:r>
              <a:rPr lang="en-ID" sz="900" dirty="0">
                <a:solidFill>
                  <a:schemeClr val="tx1"/>
                </a:solidFill>
                <a:highlight>
                  <a:srgbClr val="FFFFFF"/>
                </a:highlight>
                <a:latin typeface="Roboto"/>
                <a:ea typeface="Roboto"/>
                <a:cs typeface="Roboto"/>
                <a:sym typeface="Roboto"/>
              </a:rPr>
              <a:t> flat 1,5% per </a:t>
            </a:r>
            <a:r>
              <a:rPr lang="en-ID" sz="900" dirty="0" err="1">
                <a:solidFill>
                  <a:schemeClr val="tx1"/>
                </a:solidFill>
                <a:highlight>
                  <a:srgbClr val="FFFFFF"/>
                </a:highlight>
                <a:latin typeface="Roboto"/>
                <a:ea typeface="Roboto"/>
                <a:cs typeface="Roboto"/>
                <a:sym typeface="Roboto"/>
              </a:rPr>
              <a:t>bulan:Angsuran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pokok</a:t>
            </a:r>
            <a:r>
              <a:rPr lang="en-ID" sz="900" dirty="0">
                <a:solidFill>
                  <a:schemeClr val="tx1"/>
                </a:solidFill>
                <a:highlight>
                  <a:srgbClr val="FFFFFF"/>
                </a:highlight>
                <a:latin typeface="Roboto"/>
                <a:ea typeface="Roboto"/>
                <a:cs typeface="Roboto"/>
                <a:sym typeface="Roboto"/>
              </a:rPr>
              <a:t>: Rp. 12.000.000 / 24 </a:t>
            </a:r>
            <a:r>
              <a:rPr lang="en-ID" sz="900" dirty="0" err="1">
                <a:solidFill>
                  <a:schemeClr val="tx1"/>
                </a:solidFill>
                <a:highlight>
                  <a:srgbClr val="FFFFFF"/>
                </a:highlight>
                <a:latin typeface="Roboto"/>
                <a:ea typeface="Roboto"/>
                <a:cs typeface="Roboto"/>
                <a:sym typeface="Roboto"/>
              </a:rPr>
              <a:t>bulan</a:t>
            </a:r>
            <a:r>
              <a:rPr lang="en-ID" sz="900" dirty="0">
                <a:solidFill>
                  <a:schemeClr val="tx1"/>
                </a:solidFill>
                <a:highlight>
                  <a:srgbClr val="FFFFFF"/>
                </a:highlight>
                <a:latin typeface="Roboto"/>
                <a:ea typeface="Roboto"/>
                <a:cs typeface="Roboto"/>
                <a:sym typeface="Roboto"/>
              </a:rPr>
              <a:t> = Rp. 500.000 Bunga per </a:t>
            </a:r>
            <a:r>
              <a:rPr lang="en-ID" sz="900" dirty="0" err="1">
                <a:solidFill>
                  <a:schemeClr val="tx1"/>
                </a:solidFill>
                <a:highlight>
                  <a:srgbClr val="FFFFFF"/>
                </a:highlight>
                <a:latin typeface="Roboto"/>
                <a:ea typeface="Roboto"/>
                <a:cs typeface="Roboto"/>
                <a:sym typeface="Roboto"/>
              </a:rPr>
              <a:t>bulan</a:t>
            </a:r>
            <a:r>
              <a:rPr lang="en-ID" sz="900" dirty="0">
                <a:solidFill>
                  <a:schemeClr val="tx1"/>
                </a:solidFill>
                <a:highlight>
                  <a:srgbClr val="FFFFFF"/>
                </a:highlight>
                <a:latin typeface="Roboto"/>
                <a:ea typeface="Roboto"/>
                <a:cs typeface="Roboto"/>
                <a:sym typeface="Roboto"/>
              </a:rPr>
              <a:t>: Rp. 12.000.000 × 1,5% = Rp. 180.000 Total </a:t>
            </a:r>
            <a:r>
              <a:rPr lang="en-ID" sz="900" dirty="0" err="1">
                <a:solidFill>
                  <a:schemeClr val="tx1"/>
                </a:solidFill>
                <a:highlight>
                  <a:srgbClr val="FFFFFF"/>
                </a:highlight>
                <a:latin typeface="Roboto"/>
                <a:ea typeface="Roboto"/>
                <a:cs typeface="Roboto"/>
                <a:sym typeface="Roboto"/>
              </a:rPr>
              <a:t>angsuran</a:t>
            </a:r>
            <a:r>
              <a:rPr lang="en-ID" sz="900" dirty="0">
                <a:solidFill>
                  <a:schemeClr val="tx1"/>
                </a:solidFill>
                <a:highlight>
                  <a:srgbClr val="FFFFFF"/>
                </a:highlight>
                <a:latin typeface="Roboto"/>
                <a:ea typeface="Roboto"/>
                <a:cs typeface="Roboto"/>
                <a:sym typeface="Roboto"/>
              </a:rPr>
              <a:t> per </a:t>
            </a:r>
            <a:r>
              <a:rPr lang="en-ID" sz="900" dirty="0" err="1">
                <a:solidFill>
                  <a:schemeClr val="tx1"/>
                </a:solidFill>
                <a:highlight>
                  <a:srgbClr val="FFFFFF"/>
                </a:highlight>
                <a:latin typeface="Roboto"/>
                <a:ea typeface="Roboto"/>
                <a:cs typeface="Roboto"/>
                <a:sym typeface="Roboto"/>
              </a:rPr>
              <a:t>bulan</a:t>
            </a:r>
            <a:r>
              <a:rPr lang="en-ID" sz="900" dirty="0">
                <a:solidFill>
                  <a:schemeClr val="tx1"/>
                </a:solidFill>
                <a:highlight>
                  <a:srgbClr val="FFFFFF"/>
                </a:highlight>
                <a:latin typeface="Roboto"/>
                <a:ea typeface="Roboto"/>
                <a:cs typeface="Roboto"/>
                <a:sym typeface="Roboto"/>
              </a:rPr>
              <a:t>: Rp. 680.000 Sisa </a:t>
            </a:r>
            <a:r>
              <a:rPr lang="en-ID" sz="900" dirty="0" err="1">
                <a:solidFill>
                  <a:schemeClr val="tx1"/>
                </a:solidFill>
                <a:highlight>
                  <a:srgbClr val="FFFFFF"/>
                </a:highlight>
                <a:latin typeface="Roboto"/>
                <a:ea typeface="Roboto"/>
                <a:cs typeface="Roboto"/>
                <a:sym typeface="Roboto"/>
              </a:rPr>
              <a:t>pendapatan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setelah</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cicilan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baru:Rp</a:t>
            </a:r>
            <a:r>
              <a:rPr lang="en-ID" sz="900" dirty="0">
                <a:solidFill>
                  <a:schemeClr val="tx1"/>
                </a:solidFill>
                <a:highlight>
                  <a:srgbClr val="FFFFFF"/>
                </a:highlight>
                <a:latin typeface="Roboto"/>
                <a:ea typeface="Roboto"/>
                <a:cs typeface="Roboto"/>
                <a:sym typeface="Roboto"/>
              </a:rPr>
              <a:t>. 1.950.000 - Rp. 680.000 = Rp. 1.270.000 (</a:t>
            </a:r>
            <a:r>
              <a:rPr lang="en-ID" sz="900" dirty="0" err="1">
                <a:solidFill>
                  <a:schemeClr val="tx1"/>
                </a:solidFill>
                <a:highlight>
                  <a:srgbClr val="FFFFFF"/>
                </a:highlight>
                <a:latin typeface="Roboto"/>
                <a:ea typeface="Roboto"/>
                <a:cs typeface="Roboto"/>
                <a:sym typeface="Roboto"/>
              </a:rPr>
              <a:t>masih</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cukup</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untuk</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keperluan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lainnya</a:t>
            </a:r>
            <a:r>
              <a:rPr lang="en-ID" sz="900" dirty="0">
                <a:solidFill>
                  <a:schemeClr val="tx1"/>
                </a:solidFill>
                <a:highlight>
                  <a:srgbClr val="FFFFFF"/>
                </a:highlight>
                <a:latin typeface="Roboto"/>
                <a:ea typeface="Roboto"/>
                <a:cs typeface="Roboto"/>
                <a:sym typeface="Roboto"/>
              </a:rPr>
              <a:t>)</a:t>
            </a:r>
          </a:p>
          <a:p>
            <a:pPr marL="0" lvl="0" indent="0" algn="l" rtl="0">
              <a:lnSpc>
                <a:spcPct val="115000"/>
              </a:lnSpc>
              <a:spcBef>
                <a:spcPts val="0"/>
              </a:spcBef>
              <a:spcAft>
                <a:spcPts val="0"/>
              </a:spcAft>
              <a:buNone/>
            </a:pPr>
            <a:endParaRPr lang="en-ID" sz="900" dirty="0">
              <a:solidFill>
                <a:schemeClr val="tx1"/>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Dari </a:t>
            </a:r>
            <a:r>
              <a:rPr lang="en-ID" sz="900" dirty="0" err="1">
                <a:solidFill>
                  <a:schemeClr val="tx1"/>
                </a:solidFill>
                <a:highlight>
                  <a:srgbClr val="FFFFFF"/>
                </a:highlight>
                <a:latin typeface="Roboto"/>
                <a:ea typeface="Roboto"/>
                <a:cs typeface="Roboto"/>
                <a:sym typeface="Roboto"/>
              </a:rPr>
              <a:t>sisi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kapasitas</a:t>
            </a:r>
            <a:r>
              <a:rPr lang="en-ID" sz="900" dirty="0">
                <a:solidFill>
                  <a:schemeClr val="tx1"/>
                </a:solidFill>
                <a:highlight>
                  <a:srgbClr val="FFFFFF"/>
                </a:highlight>
                <a:latin typeface="Roboto"/>
                <a:ea typeface="Roboto"/>
                <a:cs typeface="Roboto"/>
                <a:sym typeface="Roboto"/>
              </a:rPr>
              <a:t>, Ibu Sarah </a:t>
            </a:r>
            <a:r>
              <a:rPr lang="en-ID" sz="900" dirty="0" err="1">
                <a:solidFill>
                  <a:schemeClr val="tx1"/>
                </a:solidFill>
                <a:highlight>
                  <a:srgbClr val="FFFFFF"/>
                </a:highlight>
                <a:latin typeface="Roboto"/>
                <a:ea typeface="Roboto"/>
                <a:cs typeface="Roboto"/>
                <a:sym typeface="Roboto"/>
              </a:rPr>
              <a:t>mampu</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membayar</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cicilan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pinjaman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baru</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tanpa</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terlalu</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membebani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keuangan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keluarga</a:t>
            </a:r>
            <a:r>
              <a:rPr lang="en-ID" sz="900" dirty="0">
                <a:solidFill>
                  <a:srgbClr val="B7B7B7"/>
                </a:solidFill>
                <a:highlight>
                  <a:srgbClr val="FFFFFF"/>
                </a:highlight>
                <a:latin typeface="Roboto"/>
                <a:ea typeface="Roboto"/>
                <a:cs typeface="Roboto"/>
                <a:sym typeface="Roboto"/>
              </a:rPr>
              <a:t>.</a:t>
            </a:r>
            <a:endParaRPr sz="900" dirty="0">
              <a:solidFill>
                <a:srgbClr val="B7B7B7"/>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265259970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grpSp>
        <p:nvGrpSpPr>
          <p:cNvPr id="260" name="Google Shape;260;g276e8cb477a_0_376"/>
          <p:cNvGrpSpPr/>
          <p:nvPr/>
        </p:nvGrpSpPr>
        <p:grpSpPr>
          <a:xfrm>
            <a:off x="3854590" y="4740702"/>
            <a:ext cx="1434817" cy="389011"/>
            <a:chOff x="3248325" y="4588800"/>
            <a:chExt cx="2045939" cy="554700"/>
          </a:xfrm>
        </p:grpSpPr>
        <p:sp>
          <p:nvSpPr>
            <p:cNvPr id="261" name="Google Shape;261;g276e8cb477a_0_37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g276e8cb477a_0_37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g276e8cb477a_0_37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4" name="Google Shape;264;g276e8cb477a_0_37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65" name="Google Shape;265;g276e8cb477a_0_376"/>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266" name="Google Shape;266;g276e8cb477a_0_376"/>
          <p:cNvGrpSpPr/>
          <p:nvPr/>
        </p:nvGrpSpPr>
        <p:grpSpPr>
          <a:xfrm>
            <a:off x="8325085" y="65155"/>
            <a:ext cx="763768" cy="752531"/>
            <a:chOff x="695950" y="3458000"/>
            <a:chExt cx="966550" cy="952450"/>
          </a:xfrm>
        </p:grpSpPr>
        <p:sp>
          <p:nvSpPr>
            <p:cNvPr id="267" name="Google Shape;267;g276e8cb477a_0_37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g276e8cb477a_0_37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g276e8cb477a_0_37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g276e8cb477a_0_37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g276e8cb477a_0_37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g276e8cb477a_0_37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g276e8cb477a_0_37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g276e8cb477a_0_37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g276e8cb477a_0_37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6" name="Google Shape;276;g276e8cb477a_0_376"/>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Kredit - 5C</a:t>
            </a:r>
            <a:endParaRPr sz="3600" b="1">
              <a:solidFill>
                <a:srgbClr val="18919B"/>
              </a:solidFill>
              <a:latin typeface="Roboto"/>
              <a:ea typeface="Roboto"/>
              <a:cs typeface="Roboto"/>
              <a:sym typeface="Roboto"/>
            </a:endParaRPr>
          </a:p>
        </p:txBody>
      </p:sp>
      <p:sp>
        <p:nvSpPr>
          <p:cNvPr id="277" name="Google Shape;277;g276e8cb477a_0_376"/>
          <p:cNvSpPr txBox="1"/>
          <p:nvPr/>
        </p:nvSpPr>
        <p:spPr>
          <a:xfrm>
            <a:off x="2335950" y="1271275"/>
            <a:ext cx="6319500" cy="327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ID" sz="900" dirty="0" err="1">
                <a:solidFill>
                  <a:schemeClr val="tx1"/>
                </a:solidFill>
                <a:highlight>
                  <a:srgbClr val="FFFFFF"/>
                </a:highlight>
                <a:latin typeface="Roboto"/>
                <a:ea typeface="Roboto"/>
                <a:cs typeface="Roboto"/>
                <a:sym typeface="Roboto"/>
              </a:rPr>
              <a:t>Pengajuan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kredit</a:t>
            </a:r>
            <a:r>
              <a:rPr lang="en-ID" sz="900" dirty="0">
                <a:solidFill>
                  <a:schemeClr val="tx1"/>
                </a:solidFill>
                <a:highlight>
                  <a:srgbClr val="FFFFFF"/>
                </a:highlight>
                <a:latin typeface="Roboto"/>
                <a:ea typeface="Roboto"/>
                <a:cs typeface="Roboto"/>
                <a:sym typeface="Roboto"/>
              </a:rPr>
              <a:t> Ibu Sarah </a:t>
            </a:r>
            <a:r>
              <a:rPr lang="en-ID" sz="900" dirty="0" err="1">
                <a:solidFill>
                  <a:schemeClr val="tx1"/>
                </a:solidFill>
                <a:highlight>
                  <a:srgbClr val="FFFFFF"/>
                </a:highlight>
                <a:latin typeface="Roboto"/>
                <a:ea typeface="Roboto"/>
                <a:cs typeface="Roboto"/>
                <a:sym typeface="Roboto"/>
              </a:rPr>
              <a:t>diterima</a:t>
            </a:r>
            <a:r>
              <a:rPr lang="en-ID" sz="900" dirty="0">
                <a:solidFill>
                  <a:schemeClr val="tx1"/>
                </a:solidFill>
                <a:highlight>
                  <a:srgbClr val="FFFFFF"/>
                </a:highlight>
                <a:latin typeface="Roboto"/>
                <a:ea typeface="Roboto"/>
                <a:cs typeface="Roboto"/>
                <a:sym typeface="Roboto"/>
              </a:rPr>
              <a:t>.</a:t>
            </a:r>
          </a:p>
          <a:p>
            <a:pPr marL="0" lvl="0" indent="0" algn="l" rtl="0">
              <a:lnSpc>
                <a:spcPct val="115000"/>
              </a:lnSpc>
              <a:spcBef>
                <a:spcPts val="0"/>
              </a:spcBef>
              <a:spcAft>
                <a:spcPts val="1000"/>
              </a:spcAft>
              <a:buNone/>
            </a:pPr>
            <a:r>
              <a:rPr lang="en-ID" sz="900" dirty="0" err="1">
                <a:solidFill>
                  <a:schemeClr val="tx1"/>
                </a:solidFill>
                <a:highlight>
                  <a:srgbClr val="FFFFFF"/>
                </a:highlight>
                <a:latin typeface="Roboto"/>
                <a:ea typeface="Roboto"/>
                <a:cs typeface="Roboto"/>
                <a:sym typeface="Roboto"/>
              </a:rPr>
              <a:t>Alasan</a:t>
            </a:r>
            <a:r>
              <a:rPr lang="en-ID" sz="900" dirty="0">
                <a:solidFill>
                  <a:schemeClr val="tx1"/>
                </a:solidFill>
                <a:highlight>
                  <a:srgbClr val="FFFFFF"/>
                </a:highlight>
                <a:latin typeface="Roboto"/>
                <a:ea typeface="Roboto"/>
                <a:cs typeface="Roboto"/>
                <a:sym typeface="Roboto"/>
              </a:rPr>
              <a:t>:</a:t>
            </a:r>
          </a:p>
          <a:p>
            <a:pPr marL="228600" lvl="0" indent="-228600" algn="l" rtl="0">
              <a:lnSpc>
                <a:spcPct val="115000"/>
              </a:lnSpc>
              <a:spcBef>
                <a:spcPts val="0"/>
              </a:spcBef>
              <a:spcAft>
                <a:spcPts val="1000"/>
              </a:spcAft>
              <a:buAutoNum type="arabicPeriod"/>
            </a:pPr>
            <a:r>
              <a:rPr lang="en-ID" sz="900" dirty="0">
                <a:solidFill>
                  <a:schemeClr val="tx1"/>
                </a:solidFill>
                <a:highlight>
                  <a:srgbClr val="FFFFFF"/>
                </a:highlight>
                <a:latin typeface="Roboto"/>
                <a:ea typeface="Roboto"/>
                <a:cs typeface="Roboto"/>
                <a:sym typeface="Roboto"/>
              </a:rPr>
              <a:t>Riwayat </a:t>
            </a:r>
            <a:r>
              <a:rPr lang="en-ID" sz="900" dirty="0" err="1">
                <a:solidFill>
                  <a:schemeClr val="tx1"/>
                </a:solidFill>
                <a:highlight>
                  <a:srgbClr val="FFFFFF"/>
                </a:highlight>
                <a:latin typeface="Roboto"/>
                <a:ea typeface="Roboto"/>
                <a:cs typeface="Roboto"/>
                <a:sym typeface="Roboto"/>
              </a:rPr>
              <a:t>kredit</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baik</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tidak</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ada</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keterlambatan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pembayaran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sebelumnya</a:t>
            </a:r>
            <a:r>
              <a:rPr lang="en-ID" sz="900" dirty="0">
                <a:solidFill>
                  <a:schemeClr val="tx1"/>
                </a:solidFill>
                <a:highlight>
                  <a:srgbClr val="FFFFFF"/>
                </a:highlight>
                <a:latin typeface="Roboto"/>
                <a:ea typeface="Roboto"/>
                <a:cs typeface="Roboto"/>
                <a:sym typeface="Roboto"/>
              </a:rPr>
              <a:t>.</a:t>
            </a:r>
          </a:p>
          <a:p>
            <a:pPr marL="228600" lvl="0" indent="-228600" algn="l" rtl="0">
              <a:lnSpc>
                <a:spcPct val="115000"/>
              </a:lnSpc>
              <a:spcBef>
                <a:spcPts val="0"/>
              </a:spcBef>
              <a:spcAft>
                <a:spcPts val="1000"/>
              </a:spcAft>
              <a:buAutoNum type="arabicPeriod"/>
            </a:pPr>
            <a:r>
              <a:rPr lang="en-ID" sz="900" dirty="0" err="1">
                <a:solidFill>
                  <a:schemeClr val="tx1"/>
                </a:solidFill>
                <a:highlight>
                  <a:srgbClr val="FFFFFF"/>
                </a:highlight>
                <a:latin typeface="Roboto"/>
                <a:ea typeface="Roboto"/>
                <a:cs typeface="Roboto"/>
                <a:sym typeface="Roboto"/>
              </a:rPr>
              <a:t>Kemampuan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membayar</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mencukupi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dengan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sisa</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pendapatan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setelah</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angsuran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masih</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cukup</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besar</a:t>
            </a:r>
            <a:r>
              <a:rPr lang="en-ID" sz="900" dirty="0">
                <a:solidFill>
                  <a:schemeClr val="tx1"/>
                </a:solidFill>
                <a:highlight>
                  <a:srgbClr val="FFFFFF"/>
                </a:highlight>
                <a:latin typeface="Roboto"/>
                <a:ea typeface="Roboto"/>
                <a:cs typeface="Roboto"/>
                <a:sym typeface="Roboto"/>
              </a:rPr>
              <a:t> (Rp. 1.270.000).</a:t>
            </a:r>
          </a:p>
          <a:p>
            <a:pPr marL="228600" lvl="0" indent="-228600" algn="l" rtl="0">
              <a:lnSpc>
                <a:spcPct val="115000"/>
              </a:lnSpc>
              <a:spcBef>
                <a:spcPts val="0"/>
              </a:spcBef>
              <a:spcAft>
                <a:spcPts val="1000"/>
              </a:spcAft>
              <a:buAutoNum type="arabicPeriod"/>
            </a:pPr>
            <a:r>
              <a:rPr lang="en-ID" sz="900" dirty="0" err="1">
                <a:solidFill>
                  <a:schemeClr val="tx1"/>
                </a:solidFill>
                <a:highlight>
                  <a:srgbClr val="FFFFFF"/>
                </a:highlight>
                <a:latin typeface="Roboto"/>
                <a:ea typeface="Roboto"/>
                <a:cs typeface="Roboto"/>
                <a:sym typeface="Roboto"/>
              </a:rPr>
              <a:t>Bisnis</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stabil</a:t>
            </a:r>
            <a:r>
              <a:rPr lang="en-ID" sz="900" dirty="0">
                <a:solidFill>
                  <a:schemeClr val="tx1"/>
                </a:solidFill>
                <a:highlight>
                  <a:srgbClr val="FFFFFF"/>
                </a:highlight>
                <a:latin typeface="Roboto"/>
                <a:ea typeface="Roboto"/>
                <a:cs typeface="Roboto"/>
                <a:sym typeface="Roboto"/>
              </a:rPr>
              <a:t> dan </a:t>
            </a:r>
            <a:r>
              <a:rPr lang="en-ID" sz="900" dirty="0" err="1">
                <a:solidFill>
                  <a:schemeClr val="tx1"/>
                </a:solidFill>
                <a:highlight>
                  <a:srgbClr val="FFFFFF"/>
                </a:highlight>
                <a:latin typeface="Roboto"/>
                <a:ea typeface="Roboto"/>
                <a:cs typeface="Roboto"/>
                <a:sym typeface="Roboto"/>
              </a:rPr>
              <a:t>sudah</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berjalan</a:t>
            </a:r>
            <a:r>
              <a:rPr lang="en-ID" sz="900" dirty="0">
                <a:solidFill>
                  <a:schemeClr val="tx1"/>
                </a:solidFill>
                <a:highlight>
                  <a:srgbClr val="FFFFFF"/>
                </a:highlight>
                <a:latin typeface="Roboto"/>
                <a:ea typeface="Roboto"/>
                <a:cs typeface="Roboto"/>
                <a:sym typeface="Roboto"/>
              </a:rPr>
              <a:t> lama (4 </a:t>
            </a:r>
            <a:r>
              <a:rPr lang="en-ID" sz="900" dirty="0" err="1">
                <a:solidFill>
                  <a:schemeClr val="tx1"/>
                </a:solidFill>
                <a:highlight>
                  <a:srgbClr val="FFFFFF"/>
                </a:highlight>
                <a:latin typeface="Roboto"/>
                <a:ea typeface="Roboto"/>
                <a:cs typeface="Roboto"/>
                <a:sym typeface="Roboto"/>
              </a:rPr>
              <a:t>tahun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meningkatkan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kepercayaan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terhadap</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sumber</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pendapatan</a:t>
            </a:r>
            <a:endParaRPr lang="en-ID" sz="900" dirty="0">
              <a:solidFill>
                <a:schemeClr val="tx1"/>
              </a:solidFill>
              <a:highlight>
                <a:srgbClr val="FFFFFF"/>
              </a:highlight>
              <a:latin typeface="Roboto"/>
              <a:ea typeface="Roboto"/>
              <a:cs typeface="Roboto"/>
              <a:sym typeface="Roboto"/>
            </a:endParaRPr>
          </a:p>
          <a:p>
            <a:pPr marL="228600" lvl="0" indent="-228600" algn="l" rtl="0">
              <a:lnSpc>
                <a:spcPct val="115000"/>
              </a:lnSpc>
              <a:spcBef>
                <a:spcPts val="0"/>
              </a:spcBef>
              <a:spcAft>
                <a:spcPts val="1000"/>
              </a:spcAft>
              <a:buAutoNum type="arabicPeriod"/>
            </a:pPr>
            <a:r>
              <a:rPr lang="en-ID" sz="900" dirty="0" err="1">
                <a:solidFill>
                  <a:schemeClr val="tx1"/>
                </a:solidFill>
                <a:highlight>
                  <a:srgbClr val="FFFFFF"/>
                </a:highlight>
                <a:latin typeface="Roboto"/>
                <a:ea typeface="Roboto"/>
                <a:cs typeface="Roboto"/>
                <a:sym typeface="Roboto"/>
              </a:rPr>
              <a:t>Jaminan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cukup</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memadai</a:t>
            </a:r>
            <a:r>
              <a:rPr lang="en-ID" sz="900" dirty="0">
                <a:solidFill>
                  <a:schemeClr val="tx1"/>
                </a:solidFill>
                <a:highlight>
                  <a:srgbClr val="FFFFFF"/>
                </a:highlight>
                <a:latin typeface="Roboto"/>
                <a:ea typeface="Roboto"/>
                <a:cs typeface="Roboto"/>
                <a:sym typeface="Roboto"/>
              </a:rPr>
              <a:t> (BPKB </a:t>
            </a:r>
            <a:r>
              <a:rPr lang="en-ID" sz="900" dirty="0" err="1">
                <a:solidFill>
                  <a:schemeClr val="tx1"/>
                </a:solidFill>
                <a:highlight>
                  <a:srgbClr val="FFFFFF"/>
                </a:highlight>
                <a:latin typeface="Roboto"/>
                <a:ea typeface="Roboto"/>
                <a:cs typeface="Roboto"/>
                <a:sym typeface="Roboto"/>
              </a:rPr>
              <a:t>kendaraan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dengan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nilai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mendekati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pinjaman</a:t>
            </a:r>
            <a:r>
              <a:rPr lang="en-ID" sz="900" dirty="0">
                <a:solidFill>
                  <a:schemeClr val="tx1"/>
                </a:solidFill>
                <a:highlight>
                  <a:srgbClr val="FFFFFF"/>
                </a:highlight>
                <a:latin typeface="Roboto"/>
                <a:ea typeface="Roboto"/>
                <a:cs typeface="Roboto"/>
                <a:sym typeface="Roboto"/>
              </a:rPr>
              <a:t>).</a:t>
            </a:r>
          </a:p>
          <a:p>
            <a:pPr marL="228600" lvl="0" indent="-228600" algn="l" rtl="0">
              <a:lnSpc>
                <a:spcPct val="115000"/>
              </a:lnSpc>
              <a:spcBef>
                <a:spcPts val="0"/>
              </a:spcBef>
              <a:spcAft>
                <a:spcPts val="1000"/>
              </a:spcAft>
              <a:buAutoNum type="arabicPeriod"/>
            </a:pPr>
            <a:r>
              <a:rPr lang="en-ID" sz="900" dirty="0" err="1">
                <a:solidFill>
                  <a:schemeClr val="tx1"/>
                </a:solidFill>
                <a:highlight>
                  <a:srgbClr val="FFFFFF"/>
                </a:highlight>
                <a:latin typeface="Roboto"/>
                <a:ea typeface="Roboto"/>
                <a:cs typeface="Roboto"/>
                <a:sym typeface="Roboto"/>
              </a:rPr>
              <a:t>Pinjaman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untuk</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keperluan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produktif</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bukan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konsumtif</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sehingga</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berpotensi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meningkatkan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pendapatan</a:t>
            </a:r>
            <a:r>
              <a:rPr lang="en-ID" sz="900" dirty="0">
                <a:solidFill>
                  <a:schemeClr val="tx1"/>
                </a:solidFill>
                <a:highlight>
                  <a:srgbClr val="FFFFFF"/>
                </a:highlight>
                <a:latin typeface="Roboto"/>
                <a:ea typeface="Roboto"/>
                <a:cs typeface="Roboto"/>
                <a:sym typeface="Roboto"/>
              </a:rPr>
              <a:t> di masa </a:t>
            </a:r>
            <a:r>
              <a:rPr lang="en-ID" sz="900" dirty="0" err="1">
                <a:solidFill>
                  <a:schemeClr val="tx1"/>
                </a:solidFill>
                <a:highlight>
                  <a:srgbClr val="FFFFFF"/>
                </a:highlight>
                <a:latin typeface="Roboto"/>
                <a:ea typeface="Roboto"/>
                <a:cs typeface="Roboto"/>
                <a:sym typeface="Roboto"/>
              </a:rPr>
              <a:t>depan</a:t>
            </a:r>
            <a:r>
              <a:rPr lang="en-ID" sz="900" dirty="0">
                <a:solidFill>
                  <a:schemeClr val="tx1"/>
                </a:solidFill>
                <a:highlight>
                  <a:srgbClr val="FFFFFF"/>
                </a:highlight>
                <a:latin typeface="Roboto"/>
                <a:ea typeface="Roboto"/>
                <a:cs typeface="Roboto"/>
                <a:sym typeface="Roboto"/>
              </a:rPr>
              <a:t>.</a:t>
            </a:r>
          </a:p>
          <a:p>
            <a:pPr lvl="0" algn="l" rtl="0">
              <a:lnSpc>
                <a:spcPct val="115000"/>
              </a:lnSpc>
              <a:spcBef>
                <a:spcPts val="0"/>
              </a:spcBef>
              <a:spcAft>
                <a:spcPts val="1000"/>
              </a:spcAft>
            </a:pPr>
            <a:r>
              <a:rPr lang="en-ID" sz="900" dirty="0" err="1">
                <a:solidFill>
                  <a:schemeClr val="tx1"/>
                </a:solidFill>
                <a:highlight>
                  <a:srgbClr val="FFFFFF"/>
                </a:highlight>
                <a:latin typeface="Roboto"/>
                <a:ea typeface="Roboto"/>
                <a:cs typeface="Roboto"/>
                <a:sym typeface="Roboto"/>
              </a:rPr>
              <a:t>Namun</a:t>
            </a:r>
            <a:r>
              <a:rPr lang="en-ID" sz="900" dirty="0">
                <a:solidFill>
                  <a:schemeClr val="tx1"/>
                </a:solidFill>
                <a:highlight>
                  <a:srgbClr val="FFFFFF"/>
                </a:highlight>
                <a:latin typeface="Roboto"/>
                <a:ea typeface="Roboto"/>
                <a:cs typeface="Roboto"/>
                <a:sym typeface="Roboto"/>
              </a:rPr>
              <a:t>, bank </a:t>
            </a:r>
            <a:r>
              <a:rPr lang="en-ID" sz="900" dirty="0" err="1">
                <a:solidFill>
                  <a:schemeClr val="tx1"/>
                </a:solidFill>
                <a:highlight>
                  <a:srgbClr val="FFFFFF"/>
                </a:highlight>
                <a:latin typeface="Roboto"/>
                <a:ea typeface="Roboto"/>
                <a:cs typeface="Roboto"/>
                <a:sym typeface="Roboto"/>
              </a:rPr>
              <a:t>bisa</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memberi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rekomendasi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manajemen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keuangan</a:t>
            </a:r>
            <a:r>
              <a:rPr lang="en-ID" sz="900" dirty="0">
                <a:solidFill>
                  <a:schemeClr val="tx1"/>
                </a:solidFill>
                <a:highlight>
                  <a:srgbClr val="FFFFFF"/>
                </a:highlight>
                <a:latin typeface="Roboto"/>
                <a:ea typeface="Roboto"/>
                <a:cs typeface="Roboto"/>
                <a:sym typeface="Roboto"/>
              </a:rPr>
              <a:t> yang </a:t>
            </a:r>
            <a:r>
              <a:rPr lang="en-ID" sz="900" dirty="0" err="1">
                <a:solidFill>
                  <a:schemeClr val="tx1"/>
                </a:solidFill>
                <a:highlight>
                  <a:srgbClr val="FFFFFF"/>
                </a:highlight>
                <a:latin typeface="Roboto"/>
                <a:ea typeface="Roboto"/>
                <a:cs typeface="Roboto"/>
                <a:sym typeface="Roboto"/>
              </a:rPr>
              <a:t>lebih</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baik</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seperti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mengurangi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pinjaman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konsumtif</a:t>
            </a:r>
            <a:r>
              <a:rPr lang="en-ID" sz="900" dirty="0">
                <a:solidFill>
                  <a:schemeClr val="tx1"/>
                </a:solidFill>
                <a:highlight>
                  <a:srgbClr val="FFFFFF"/>
                </a:highlight>
                <a:latin typeface="Roboto"/>
                <a:ea typeface="Roboto"/>
                <a:cs typeface="Roboto"/>
                <a:sym typeface="Roboto"/>
              </a:rPr>
              <a:t> di masa </a:t>
            </a:r>
            <a:r>
              <a:rPr lang="en-ID" sz="900" dirty="0" err="1">
                <a:solidFill>
                  <a:schemeClr val="tx1"/>
                </a:solidFill>
                <a:highlight>
                  <a:srgbClr val="FFFFFF"/>
                </a:highlight>
                <a:latin typeface="Roboto"/>
                <a:ea typeface="Roboto"/>
                <a:cs typeface="Roboto"/>
                <a:sym typeface="Roboto"/>
              </a:rPr>
              <a:t>mendatang</a:t>
            </a:r>
            <a:r>
              <a:rPr lang="en-ID" sz="900" dirty="0">
                <a:solidFill>
                  <a:schemeClr val="tx1"/>
                </a:solidFill>
                <a:highlight>
                  <a:srgbClr val="FFFFFF"/>
                </a:highlight>
                <a:latin typeface="Roboto"/>
                <a:ea typeface="Roboto"/>
                <a:cs typeface="Roboto"/>
                <a:sym typeface="Roboto"/>
              </a:rPr>
              <a:t> agar </a:t>
            </a:r>
            <a:r>
              <a:rPr lang="en-ID" sz="900" dirty="0" err="1">
                <a:solidFill>
                  <a:schemeClr val="tx1"/>
                </a:solidFill>
                <a:highlight>
                  <a:srgbClr val="FFFFFF"/>
                </a:highlight>
                <a:latin typeface="Roboto"/>
                <a:ea typeface="Roboto"/>
                <a:cs typeface="Roboto"/>
                <a:sym typeface="Roboto"/>
              </a:rPr>
              <a:t>beban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cicilan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tetap</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terkendali</a:t>
            </a:r>
            <a:r>
              <a:rPr lang="en-ID" sz="900" dirty="0">
                <a:solidFill>
                  <a:schemeClr val="tx1"/>
                </a:solidFill>
                <a:highlight>
                  <a:srgbClr val="FFFFFF"/>
                </a:highlight>
                <a:latin typeface="Roboto"/>
                <a:ea typeface="Roboto"/>
                <a:cs typeface="Roboto"/>
                <a:sym typeface="Roboto"/>
              </a:rPr>
              <a:t>.</a:t>
            </a:r>
            <a:endParaRPr sz="900" dirty="0">
              <a:solidFill>
                <a:schemeClr val="tx1"/>
              </a:solidFill>
              <a:highlight>
                <a:srgbClr val="FFFFFF"/>
              </a:highlight>
              <a:latin typeface="Roboto"/>
              <a:ea typeface="Roboto"/>
              <a:cs typeface="Roboto"/>
              <a:sym typeface="Roboto"/>
            </a:endParaRPr>
          </a:p>
        </p:txBody>
      </p:sp>
      <p:sp>
        <p:nvSpPr>
          <p:cNvPr id="278" name="Google Shape;278;g276e8cb477a_0_376"/>
          <p:cNvSpPr/>
          <p:nvPr/>
        </p:nvSpPr>
        <p:spPr>
          <a:xfrm>
            <a:off x="968600" y="1939879"/>
            <a:ext cx="1196400" cy="456900"/>
          </a:xfrm>
          <a:prstGeom prst="roundRect">
            <a:avLst>
              <a:gd name="adj" fmla="val 16667"/>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latin typeface="Roboto"/>
                <a:ea typeface="Roboto"/>
                <a:cs typeface="Roboto"/>
                <a:sym typeface="Roboto"/>
              </a:rPr>
              <a:t>Ditolak</a:t>
            </a:r>
            <a:endParaRPr b="1">
              <a:latin typeface="Roboto"/>
              <a:ea typeface="Roboto"/>
              <a:cs typeface="Roboto"/>
              <a:sym typeface="Roboto"/>
            </a:endParaRPr>
          </a:p>
        </p:txBody>
      </p:sp>
      <p:sp>
        <p:nvSpPr>
          <p:cNvPr id="279" name="Google Shape;279;g276e8cb477a_0_376"/>
          <p:cNvSpPr/>
          <p:nvPr/>
        </p:nvSpPr>
        <p:spPr>
          <a:xfrm>
            <a:off x="968600" y="1271275"/>
            <a:ext cx="1196400" cy="456900"/>
          </a:xfrm>
          <a:prstGeom prst="roundRect">
            <a:avLst>
              <a:gd name="adj" fmla="val 16667"/>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latin typeface="Roboto"/>
                <a:ea typeface="Roboto"/>
                <a:cs typeface="Roboto"/>
                <a:sym typeface="Roboto"/>
              </a:rPr>
              <a:t>Diterima</a:t>
            </a:r>
            <a:endParaRPr b="1">
              <a:latin typeface="Roboto"/>
              <a:ea typeface="Roboto"/>
              <a:cs typeface="Roboto"/>
              <a:sym typeface="Roboto"/>
            </a:endParaRPr>
          </a:p>
        </p:txBody>
      </p:sp>
      <p:sp>
        <p:nvSpPr>
          <p:cNvPr id="280" name="Google Shape;280;g276e8cb477a_0_376"/>
          <p:cNvSpPr/>
          <p:nvPr/>
        </p:nvSpPr>
        <p:spPr>
          <a:xfrm>
            <a:off x="304750" y="1271275"/>
            <a:ext cx="492900" cy="456900"/>
          </a:xfrm>
          <a:prstGeom prst="roundRect">
            <a:avLst>
              <a:gd name="adj" fmla="val 16667"/>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endParaRPr b="1">
              <a:latin typeface="Roboto"/>
              <a:ea typeface="Roboto"/>
              <a:cs typeface="Roboto"/>
              <a:sym typeface="Roboto"/>
            </a:endParaRPr>
          </a:p>
        </p:txBody>
      </p:sp>
      <p:sp>
        <p:nvSpPr>
          <p:cNvPr id="281" name="Google Shape;281;g276e8cb477a_0_376"/>
          <p:cNvSpPr/>
          <p:nvPr/>
        </p:nvSpPr>
        <p:spPr>
          <a:xfrm>
            <a:off x="304750" y="1939875"/>
            <a:ext cx="492900" cy="456900"/>
          </a:xfrm>
          <a:prstGeom prst="roundRect">
            <a:avLst>
              <a:gd name="adj" fmla="val 16667"/>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endParaRPr b="1">
              <a:latin typeface="Roboto"/>
              <a:ea typeface="Roboto"/>
              <a:cs typeface="Roboto"/>
              <a:sym typeface="Roboto"/>
            </a:endParaRPr>
          </a:p>
        </p:txBody>
      </p:sp>
      <p:pic>
        <p:nvPicPr>
          <p:cNvPr id="282" name="Google Shape;282;g276e8cb477a_0_376"/>
          <p:cNvPicPr preferRelativeResize="0"/>
          <p:nvPr/>
        </p:nvPicPr>
        <p:blipFill>
          <a:blip r:embed="rId4">
            <a:alphaModFix/>
          </a:blip>
          <a:stretch>
            <a:fillRect/>
          </a:stretch>
        </p:blipFill>
        <p:spPr>
          <a:xfrm>
            <a:off x="374199" y="1322724"/>
            <a:ext cx="354000" cy="354000"/>
          </a:xfrm>
          <a:prstGeom prst="rect">
            <a:avLst/>
          </a:prstGeom>
          <a:noFill/>
          <a:ln>
            <a:noFill/>
          </a:ln>
        </p:spPr>
      </p:pic>
      <p:pic>
        <p:nvPicPr>
          <p:cNvPr id="283" name="Google Shape;283;g276e8cb477a_0_376"/>
          <p:cNvPicPr preferRelativeResize="0"/>
          <p:nvPr/>
        </p:nvPicPr>
        <p:blipFill>
          <a:blip r:embed="rId5">
            <a:alphaModFix/>
          </a:blip>
          <a:stretch>
            <a:fillRect/>
          </a:stretch>
        </p:blipFill>
        <p:spPr>
          <a:xfrm>
            <a:off x="374200" y="1991325"/>
            <a:ext cx="354000" cy="354000"/>
          </a:xfrm>
          <a:prstGeom prst="rect">
            <a:avLst/>
          </a:prstGeom>
          <a:noFill/>
          <a:ln>
            <a:noFill/>
          </a:ln>
        </p:spPr>
      </p:pic>
    </p:spTree>
    <p:extLst>
      <p:ext uri="{BB962C8B-B14F-4D97-AF65-F5344CB8AC3E}">
        <p14:creationId xmlns:p14="http://schemas.microsoft.com/office/powerpoint/2010/main" val="18465609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000">
                <a:solidFill>
                  <a:srgbClr val="FFFFFF"/>
                </a:solidFill>
                <a:latin typeface="Roboto Black"/>
                <a:ea typeface="Roboto Black"/>
                <a:cs typeface="Roboto Black"/>
                <a:sym typeface="Roboto Black"/>
              </a:rPr>
              <a:t>Biaya Berdasarkan Aktivitas (ABC)</a:t>
            </a:r>
            <a:endParaRPr sz="40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32625690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6956700" cy="9057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2900" b="1">
                <a:solidFill>
                  <a:srgbClr val="17919B"/>
                </a:solidFill>
                <a:latin typeface="Roboto"/>
                <a:ea typeface="Roboto"/>
                <a:cs typeface="Roboto"/>
                <a:sym typeface="Roboto"/>
              </a:rPr>
              <a:t>Biaya Berdasarkan Aktivitas </a:t>
            </a:r>
            <a:endParaRPr sz="2900" b="1">
              <a:solidFill>
                <a:srgbClr val="17919B"/>
              </a:solidFill>
              <a:latin typeface="Roboto"/>
              <a:ea typeface="Roboto"/>
              <a:cs typeface="Roboto"/>
              <a:sym typeface="Roboto"/>
            </a:endParaRPr>
          </a:p>
          <a:p>
            <a:pPr marL="12700" lvl="0" indent="0" algn="l" rtl="0">
              <a:spcBef>
                <a:spcPts val="0"/>
              </a:spcBef>
              <a:spcAft>
                <a:spcPts val="0"/>
              </a:spcAft>
              <a:buClr>
                <a:schemeClr val="dk1"/>
              </a:buClr>
              <a:buSzPts val="1100"/>
              <a:buFont typeface="Arial"/>
              <a:buNone/>
            </a:pPr>
            <a:r>
              <a:rPr lang="id" sz="2900" b="1">
                <a:solidFill>
                  <a:srgbClr val="17919B"/>
                </a:solidFill>
                <a:latin typeface="Roboto"/>
                <a:ea typeface="Roboto"/>
                <a:cs typeface="Roboto"/>
                <a:sym typeface="Roboto"/>
              </a:rPr>
              <a:t>(Activity Based Costing)</a:t>
            </a:r>
            <a:endParaRPr sz="2900" b="1">
              <a:solidFill>
                <a:srgbClr val="17919B"/>
              </a:solidFill>
              <a:latin typeface="Roboto"/>
              <a:ea typeface="Roboto"/>
              <a:cs typeface="Roboto"/>
              <a:sym typeface="Roboto"/>
            </a:endParaRPr>
          </a:p>
        </p:txBody>
      </p:sp>
      <p:sp>
        <p:nvSpPr>
          <p:cNvPr id="86" name="Google Shape;86;p15"/>
          <p:cNvSpPr txBox="1"/>
          <p:nvPr/>
        </p:nvSpPr>
        <p:spPr>
          <a:xfrm>
            <a:off x="2656425" y="1405750"/>
            <a:ext cx="6186300" cy="3243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200">
                <a:latin typeface="Roboto"/>
                <a:ea typeface="Roboto"/>
                <a:cs typeface="Roboto"/>
                <a:sym typeface="Roboto"/>
              </a:rPr>
              <a:t>Kamu bekerja sebagai akuntan di PT Indofood CBP Sukses Makmur. Produsen produk konsumen yang bergerak dalam berbagai kategori bisnis, seperti mie, susu, makanan ringan, penyedap makanan, makanan khusus, dan minuman. Kamu bertanggung jawab atas perhitungan biaya Divisi Produksi Mie. </a:t>
            </a: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a:p>
            <a:pPr marL="0" lvl="0" indent="0" algn="l" rtl="0">
              <a:lnSpc>
                <a:spcPct val="115000"/>
              </a:lnSpc>
              <a:spcBef>
                <a:spcPts val="0"/>
              </a:spcBef>
              <a:spcAft>
                <a:spcPts val="0"/>
              </a:spcAft>
              <a:buNone/>
            </a:pPr>
            <a:r>
              <a:rPr lang="id" sz="1200">
                <a:latin typeface="Roboto"/>
                <a:ea typeface="Roboto"/>
                <a:cs typeface="Roboto"/>
                <a:sym typeface="Roboto"/>
              </a:rPr>
              <a:t>Dalam proses produksi mie, ada 2 departemen produksi yaitu departemen pemrosesan dan departemen pengemasan. Departemen pemrosesan berfokus pada mengolah bahan mentah menjadi produk setengah jadi. Sedangkan, departemen pengemasan berfokus pada tahap finalisasi produk sampai dengan pengemasan dan distribusi ke gudang.</a:t>
            </a: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a:p>
            <a:pPr marL="0" lvl="0" indent="0" algn="l" rtl="0">
              <a:lnSpc>
                <a:spcPct val="115000"/>
              </a:lnSpc>
              <a:spcBef>
                <a:spcPts val="0"/>
              </a:spcBef>
              <a:spcAft>
                <a:spcPts val="0"/>
              </a:spcAft>
              <a:buNone/>
            </a:pPr>
            <a:r>
              <a:rPr lang="id" sz="1200" b="1">
                <a:latin typeface="Roboto"/>
                <a:ea typeface="Roboto"/>
                <a:cs typeface="Roboto"/>
                <a:sym typeface="Roboto"/>
              </a:rPr>
              <a:t>Berdasarkan informasi biaya produksi dari Divisi Produksi Mie, kamu diminta untuk menentukan harga pokok produksi PT Indofood di Google Sheet. </a:t>
            </a:r>
            <a:r>
              <a:rPr lang="id" sz="1200">
                <a:latin typeface="Roboto"/>
                <a:ea typeface="Roboto"/>
                <a:cs typeface="Roboto"/>
                <a:sym typeface="Roboto"/>
              </a:rPr>
              <a:t>PT Indofood menggunakan perhitungan biaya berdasarkan aktivitas untuk menentukan harga pokok produksinya. </a:t>
            </a:r>
            <a:endParaRPr sz="1200">
              <a:latin typeface="Roboto"/>
              <a:ea typeface="Roboto"/>
              <a:cs typeface="Roboto"/>
              <a:sym typeface="Roboto"/>
            </a:endParaRPr>
          </a:p>
        </p:txBody>
      </p:sp>
      <p:pic>
        <p:nvPicPr>
          <p:cNvPr id="87" name="Google Shape;87;p15"/>
          <p:cNvPicPr preferRelativeResize="0"/>
          <p:nvPr/>
        </p:nvPicPr>
        <p:blipFill rotWithShape="1">
          <a:blip r:embed="rId4">
            <a:alphaModFix/>
          </a:blip>
          <a:srcRect r="8900"/>
          <a:stretch/>
        </p:blipFill>
        <p:spPr>
          <a:xfrm>
            <a:off x="43775" y="1688300"/>
            <a:ext cx="2435650" cy="2005275"/>
          </a:xfrm>
          <a:prstGeom prst="rect">
            <a:avLst/>
          </a:prstGeom>
          <a:noFill/>
          <a:ln>
            <a:noFill/>
          </a:ln>
        </p:spPr>
      </p:pic>
    </p:spTree>
    <p:extLst>
      <p:ext uri="{BB962C8B-B14F-4D97-AF65-F5344CB8AC3E}">
        <p14:creationId xmlns:p14="http://schemas.microsoft.com/office/powerpoint/2010/main" val="78871522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8300" y="257600"/>
            <a:ext cx="8530500" cy="459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2900" b="1">
                <a:solidFill>
                  <a:srgbClr val="17919B"/>
                </a:solidFill>
                <a:latin typeface="Roboto"/>
                <a:ea typeface="Roboto"/>
                <a:cs typeface="Roboto"/>
                <a:sym typeface="Roboto"/>
              </a:rPr>
              <a:t>Biaya Berdasarkan Aktivitas</a:t>
            </a:r>
            <a:endParaRPr sz="2900" b="1">
              <a:solidFill>
                <a:srgbClr val="17919B"/>
              </a:solidFill>
              <a:latin typeface="Roboto"/>
              <a:ea typeface="Roboto"/>
              <a:cs typeface="Roboto"/>
              <a:sym typeface="Roboto"/>
            </a:endParaRPr>
          </a:p>
        </p:txBody>
      </p:sp>
      <p:graphicFrame>
        <p:nvGraphicFramePr>
          <p:cNvPr id="109" name="Google Shape;109;p16"/>
          <p:cNvGraphicFramePr/>
          <p:nvPr/>
        </p:nvGraphicFramePr>
        <p:xfrm>
          <a:off x="4153700" y="750225"/>
          <a:ext cx="4120975" cy="3643550"/>
        </p:xfrm>
        <a:graphic>
          <a:graphicData uri="http://schemas.openxmlformats.org/drawingml/2006/table">
            <a:tbl>
              <a:tblPr>
                <a:noFill/>
              </a:tblPr>
              <a:tblGrid>
                <a:gridCol w="1426350">
                  <a:extLst>
                    <a:ext uri="{9D8B030D-6E8A-4147-A177-3AD203B41FA5}">
                      <a16:colId xmlns:a16="http://schemas.microsoft.com/office/drawing/2014/main" val="20000"/>
                    </a:ext>
                  </a:extLst>
                </a:gridCol>
                <a:gridCol w="965600">
                  <a:extLst>
                    <a:ext uri="{9D8B030D-6E8A-4147-A177-3AD203B41FA5}">
                      <a16:colId xmlns:a16="http://schemas.microsoft.com/office/drawing/2014/main" val="20001"/>
                    </a:ext>
                  </a:extLst>
                </a:gridCol>
                <a:gridCol w="967925">
                  <a:extLst>
                    <a:ext uri="{9D8B030D-6E8A-4147-A177-3AD203B41FA5}">
                      <a16:colId xmlns:a16="http://schemas.microsoft.com/office/drawing/2014/main" val="20002"/>
                    </a:ext>
                  </a:extLst>
                </a:gridCol>
                <a:gridCol w="761100">
                  <a:extLst>
                    <a:ext uri="{9D8B030D-6E8A-4147-A177-3AD203B41FA5}">
                      <a16:colId xmlns:a16="http://schemas.microsoft.com/office/drawing/2014/main" val="20003"/>
                    </a:ext>
                  </a:extLst>
                </a:gridCol>
              </a:tblGrid>
              <a:tr h="134150">
                <a:tc>
                  <a:txBody>
                    <a:bodyPr/>
                    <a:lstStyle/>
                    <a:p>
                      <a:pPr marL="0" lvl="0" indent="0" algn="l" rtl="0">
                        <a:spcBef>
                          <a:spcPts val="0"/>
                        </a:spcBef>
                        <a:spcAft>
                          <a:spcPts val="0"/>
                        </a:spcAft>
                        <a:buNone/>
                      </a:pPr>
                      <a:endParaRPr sz="800">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Mie Soto</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Mie Ayam Bawang</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Total</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134150">
                <a:tc>
                  <a:txBody>
                    <a:bodyPr/>
                    <a:lstStyle/>
                    <a:p>
                      <a:pPr marL="0" lvl="0" indent="0" algn="l" rtl="0">
                        <a:spcBef>
                          <a:spcPts val="0"/>
                        </a:spcBef>
                        <a:spcAft>
                          <a:spcPts val="0"/>
                        </a:spcAft>
                        <a:buNone/>
                      </a:pPr>
                      <a:r>
                        <a:rPr lang="id" sz="800">
                          <a:latin typeface="Roboto"/>
                          <a:ea typeface="Roboto"/>
                          <a:cs typeface="Roboto"/>
                          <a:sym typeface="Roboto"/>
                        </a:rPr>
                        <a:t>Unit yang diproduksi/tahun</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20.000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134150">
                <a:tc>
                  <a:txBody>
                    <a:bodyPr/>
                    <a:lstStyle/>
                    <a:p>
                      <a:pPr marL="0" lvl="0" indent="0" algn="l" rtl="0">
                        <a:spcBef>
                          <a:spcPts val="0"/>
                        </a:spcBef>
                        <a:spcAft>
                          <a:spcPts val="0"/>
                        </a:spcAft>
                        <a:buNone/>
                      </a:pPr>
                      <a:r>
                        <a:rPr lang="id" sz="800">
                          <a:latin typeface="Roboto"/>
                          <a:ea typeface="Roboto"/>
                          <a:cs typeface="Roboto"/>
                          <a:sym typeface="Roboto"/>
                        </a:rPr>
                        <a:t>Biaya utama</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80.000.000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120.000.000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200.000.000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2"/>
                  </a:ext>
                </a:extLst>
              </a:tr>
              <a:tr h="134150">
                <a:tc>
                  <a:txBody>
                    <a:bodyPr/>
                    <a:lstStyle/>
                    <a:p>
                      <a:pPr marL="0" lvl="0" indent="0" algn="l"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134150">
                <a:tc>
                  <a:txBody>
                    <a:bodyPr/>
                    <a:lstStyle/>
                    <a:p>
                      <a:pPr marL="0" lvl="0" indent="0" algn="l" rtl="0">
                        <a:spcBef>
                          <a:spcPts val="0"/>
                        </a:spcBef>
                        <a:spcAft>
                          <a:spcPts val="0"/>
                        </a:spcAft>
                        <a:buNone/>
                      </a:pPr>
                      <a:r>
                        <a:rPr lang="id" sz="800">
                          <a:latin typeface="Roboto"/>
                          <a:ea typeface="Roboto"/>
                          <a:cs typeface="Roboto"/>
                          <a:sym typeface="Roboto"/>
                        </a:rPr>
                        <a:t>Jam tenaga kerja langsung</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20.000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30.000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4"/>
                  </a:ext>
                </a:extLst>
              </a:tr>
              <a:tr h="134150">
                <a:tc>
                  <a:txBody>
                    <a:bodyPr/>
                    <a:lstStyle/>
                    <a:p>
                      <a:pPr marL="0" lvl="0" indent="0" algn="l" rtl="0">
                        <a:spcBef>
                          <a:spcPts val="0"/>
                        </a:spcBef>
                        <a:spcAft>
                          <a:spcPts val="0"/>
                        </a:spcAft>
                        <a:buNone/>
                      </a:pPr>
                      <a:r>
                        <a:rPr lang="id" sz="800">
                          <a:latin typeface="Roboto"/>
                          <a:ea typeface="Roboto"/>
                          <a:cs typeface="Roboto"/>
                          <a:sym typeface="Roboto"/>
                        </a:rPr>
                        <a:t>Jam kerja mesin</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5.000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15.000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r h="134150">
                <a:tc>
                  <a:txBody>
                    <a:bodyPr/>
                    <a:lstStyle/>
                    <a:p>
                      <a:pPr marL="0" lvl="0" indent="0" algn="l" rtl="0">
                        <a:spcBef>
                          <a:spcPts val="0"/>
                        </a:spcBef>
                        <a:spcAft>
                          <a:spcPts val="0"/>
                        </a:spcAft>
                        <a:buNone/>
                      </a:pPr>
                      <a:r>
                        <a:rPr lang="id" sz="800">
                          <a:latin typeface="Roboto"/>
                          <a:ea typeface="Roboto"/>
                          <a:cs typeface="Roboto"/>
                          <a:sym typeface="Roboto"/>
                        </a:rPr>
                        <a:t>Pergerakan produksi</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20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30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6"/>
                  </a:ext>
                </a:extLst>
              </a:tr>
              <a:tr h="134150">
                <a:tc>
                  <a:txBody>
                    <a:bodyPr/>
                    <a:lstStyle/>
                    <a:p>
                      <a:pPr marL="0" lvl="0" indent="0" algn="l" rtl="0">
                        <a:spcBef>
                          <a:spcPts val="0"/>
                        </a:spcBef>
                        <a:spcAft>
                          <a:spcPts val="0"/>
                        </a:spcAft>
                        <a:buNone/>
                      </a:pPr>
                      <a:r>
                        <a:rPr lang="id" sz="800">
                          <a:latin typeface="Roboto"/>
                          <a:ea typeface="Roboto"/>
                          <a:cs typeface="Roboto"/>
                          <a:sym typeface="Roboto"/>
                        </a:rPr>
                        <a:t>Number of moves</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60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30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90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7"/>
                  </a:ext>
                </a:extLst>
              </a:tr>
              <a:tr h="134150">
                <a:tc>
                  <a:txBody>
                    <a:bodyPr/>
                    <a:lstStyle/>
                    <a:p>
                      <a:pPr marL="0" lvl="0" indent="0" algn="l" rtl="0">
                        <a:spcBef>
                          <a:spcPts val="0"/>
                        </a:spcBef>
                        <a:spcAft>
                          <a:spcPts val="0"/>
                        </a:spcAft>
                        <a:buNone/>
                      </a:pPr>
                      <a:endParaRPr sz="800">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3">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Data per Departemen</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235550">
                <a:tc>
                  <a:txBody>
                    <a:bodyPr/>
                    <a:lstStyle/>
                    <a:p>
                      <a:pPr marL="0" lvl="0" indent="0" algn="l" rtl="0">
                        <a:spcBef>
                          <a:spcPts val="0"/>
                        </a:spcBef>
                        <a:spcAft>
                          <a:spcPts val="0"/>
                        </a:spcAft>
                        <a:buNone/>
                      </a:pPr>
                      <a:endParaRPr sz="800">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Dept. pemrosesan</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Dept. pengemasan</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Total</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9"/>
                  </a:ext>
                </a:extLst>
              </a:tr>
              <a:tr h="134150">
                <a:tc>
                  <a:txBody>
                    <a:bodyPr/>
                    <a:lstStyle/>
                    <a:p>
                      <a:pPr marL="0" lvl="0" indent="0" algn="l" rtl="0">
                        <a:spcBef>
                          <a:spcPts val="0"/>
                        </a:spcBef>
                        <a:spcAft>
                          <a:spcPts val="0"/>
                        </a:spcAft>
                        <a:buNone/>
                      </a:pPr>
                      <a:r>
                        <a:rPr lang="id" sz="800" b="1">
                          <a:latin typeface="Roboto"/>
                          <a:ea typeface="Roboto"/>
                          <a:cs typeface="Roboto"/>
                          <a:sym typeface="Roboto"/>
                        </a:rPr>
                        <a:t>Jam tenaga kerja langsung</a:t>
                      </a:r>
                      <a:endParaRPr sz="800" b="1">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0"/>
                  </a:ext>
                </a:extLst>
              </a:tr>
              <a:tr h="134150">
                <a:tc>
                  <a:txBody>
                    <a:bodyPr/>
                    <a:lstStyle/>
                    <a:p>
                      <a:pPr marL="0" lvl="0" indent="0" algn="l" rtl="0">
                        <a:spcBef>
                          <a:spcPts val="0"/>
                        </a:spcBef>
                        <a:spcAft>
                          <a:spcPts val="0"/>
                        </a:spcAft>
                        <a:buNone/>
                      </a:pPr>
                      <a:r>
                        <a:rPr lang="id" sz="800">
                          <a:latin typeface="Roboto"/>
                          <a:ea typeface="Roboto"/>
                          <a:cs typeface="Roboto"/>
                          <a:sym typeface="Roboto"/>
                        </a:rPr>
                        <a:t>Mie Soto</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3.000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7.000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1"/>
                  </a:ext>
                </a:extLst>
              </a:tr>
              <a:tr h="127750">
                <a:tc>
                  <a:txBody>
                    <a:bodyPr/>
                    <a:lstStyle/>
                    <a:p>
                      <a:pPr marL="0" lvl="0" indent="0" algn="l" rtl="0">
                        <a:spcBef>
                          <a:spcPts val="0"/>
                        </a:spcBef>
                        <a:spcAft>
                          <a:spcPts val="0"/>
                        </a:spcAft>
                        <a:buNone/>
                      </a:pPr>
                      <a:r>
                        <a:rPr lang="id" sz="800">
                          <a:latin typeface="Roboto"/>
                          <a:ea typeface="Roboto"/>
                          <a:cs typeface="Roboto"/>
                          <a:sym typeface="Roboto"/>
                        </a:rPr>
                        <a:t>Mie Ayam Bawang</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5.000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15.000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20.000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2"/>
                  </a:ext>
                </a:extLst>
              </a:tr>
              <a:tr h="127750">
                <a:tc>
                  <a:txBody>
                    <a:bodyPr/>
                    <a:lstStyle/>
                    <a:p>
                      <a:pPr marL="0" lvl="0" indent="0" algn="l" rtl="0">
                        <a:spcBef>
                          <a:spcPts val="0"/>
                        </a:spcBef>
                        <a:spcAft>
                          <a:spcPts val="0"/>
                        </a:spcAft>
                        <a:buNone/>
                      </a:pPr>
                      <a:r>
                        <a:rPr lang="id" sz="800">
                          <a:latin typeface="Roboto"/>
                          <a:ea typeface="Roboto"/>
                          <a:cs typeface="Roboto"/>
                          <a:sym typeface="Roboto"/>
                        </a:rPr>
                        <a:t>Total</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8.000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22.000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30.000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3"/>
                  </a:ext>
                </a:extLst>
              </a:tr>
              <a:tr h="127750">
                <a:tc>
                  <a:txBody>
                    <a:bodyPr/>
                    <a:lstStyle/>
                    <a:p>
                      <a:pPr marL="0" lvl="0" indent="0" algn="l"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4"/>
                  </a:ext>
                </a:extLst>
              </a:tr>
              <a:tr h="127750">
                <a:tc>
                  <a:txBody>
                    <a:bodyPr/>
                    <a:lstStyle/>
                    <a:p>
                      <a:pPr marL="0" lvl="0" indent="0" algn="l" rtl="0">
                        <a:spcBef>
                          <a:spcPts val="0"/>
                        </a:spcBef>
                        <a:spcAft>
                          <a:spcPts val="0"/>
                        </a:spcAft>
                        <a:buNone/>
                      </a:pPr>
                      <a:r>
                        <a:rPr lang="id" sz="800" b="1">
                          <a:latin typeface="Roboto"/>
                          <a:ea typeface="Roboto"/>
                          <a:cs typeface="Roboto"/>
                          <a:sym typeface="Roboto"/>
                        </a:rPr>
                        <a:t>Jam kerja mesin</a:t>
                      </a:r>
                      <a:endParaRPr sz="800" b="1">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5"/>
                  </a:ext>
                </a:extLst>
              </a:tr>
              <a:tr h="127750">
                <a:tc>
                  <a:txBody>
                    <a:bodyPr/>
                    <a:lstStyle/>
                    <a:p>
                      <a:pPr marL="0" lvl="0" indent="0" algn="l" rtl="0">
                        <a:spcBef>
                          <a:spcPts val="0"/>
                        </a:spcBef>
                        <a:spcAft>
                          <a:spcPts val="0"/>
                        </a:spcAft>
                        <a:buNone/>
                      </a:pPr>
                      <a:r>
                        <a:rPr lang="id" sz="800">
                          <a:latin typeface="Roboto"/>
                          <a:ea typeface="Roboto"/>
                          <a:cs typeface="Roboto"/>
                          <a:sym typeface="Roboto"/>
                        </a:rPr>
                        <a:t>Mie Soto</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4.000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5.000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6"/>
                  </a:ext>
                </a:extLst>
              </a:tr>
              <a:tr h="127750">
                <a:tc>
                  <a:txBody>
                    <a:bodyPr/>
                    <a:lstStyle/>
                    <a:p>
                      <a:pPr marL="0" lvl="0" indent="0" algn="l" rtl="0">
                        <a:spcBef>
                          <a:spcPts val="0"/>
                        </a:spcBef>
                        <a:spcAft>
                          <a:spcPts val="0"/>
                        </a:spcAft>
                        <a:buNone/>
                      </a:pPr>
                      <a:r>
                        <a:rPr lang="id" sz="800">
                          <a:latin typeface="Roboto"/>
                          <a:ea typeface="Roboto"/>
                          <a:cs typeface="Roboto"/>
                          <a:sym typeface="Roboto"/>
                        </a:rPr>
                        <a:t>Mie Ayam Bawang</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2.000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8.000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7"/>
                  </a:ext>
                </a:extLst>
              </a:tr>
              <a:tr h="127750">
                <a:tc>
                  <a:txBody>
                    <a:bodyPr/>
                    <a:lstStyle/>
                    <a:p>
                      <a:pPr marL="0" lvl="0" indent="0" algn="l" rtl="0">
                        <a:spcBef>
                          <a:spcPts val="0"/>
                        </a:spcBef>
                        <a:spcAft>
                          <a:spcPts val="0"/>
                        </a:spcAft>
                        <a:buNone/>
                      </a:pPr>
                      <a:r>
                        <a:rPr lang="id" sz="800">
                          <a:latin typeface="Roboto"/>
                          <a:ea typeface="Roboto"/>
                          <a:cs typeface="Roboto"/>
                          <a:sym typeface="Roboto"/>
                        </a:rPr>
                        <a:t>Total</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3.000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12.000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15.000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8"/>
                  </a:ext>
                </a:extLst>
              </a:tr>
              <a:tr h="127750">
                <a:tc>
                  <a:txBody>
                    <a:bodyPr/>
                    <a:lstStyle/>
                    <a:p>
                      <a:pPr marL="0" lvl="0" indent="0" algn="l" rtl="0">
                        <a:spcBef>
                          <a:spcPts val="0"/>
                        </a:spcBef>
                        <a:spcAft>
                          <a:spcPts val="0"/>
                        </a:spcAft>
                        <a:buNone/>
                      </a:pP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Dept. pemrosesan</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Dept. pengemasan</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Total</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19"/>
                  </a:ext>
                </a:extLst>
              </a:tr>
              <a:tr h="127750">
                <a:tc>
                  <a:txBody>
                    <a:bodyPr/>
                    <a:lstStyle/>
                    <a:p>
                      <a:pPr marL="0" lvl="0" indent="0" algn="l" rtl="0">
                        <a:spcBef>
                          <a:spcPts val="0"/>
                        </a:spcBef>
                        <a:spcAft>
                          <a:spcPts val="0"/>
                        </a:spcAft>
                        <a:buNone/>
                      </a:pPr>
                      <a:r>
                        <a:rPr lang="id" sz="800" b="1">
                          <a:solidFill>
                            <a:srgbClr val="000000"/>
                          </a:solidFill>
                          <a:latin typeface="Roboto"/>
                          <a:ea typeface="Roboto"/>
                          <a:cs typeface="Roboto"/>
                          <a:sym typeface="Roboto"/>
                        </a:rPr>
                        <a:t>Biaya overhead pabrik</a:t>
                      </a:r>
                      <a:endParaRPr sz="800" b="1">
                        <a:solidFill>
                          <a:srgbClr val="000000"/>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solidFill>
                          <a:srgbClr val="000000"/>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solidFill>
                          <a:srgbClr val="000000"/>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20"/>
                  </a:ext>
                </a:extLst>
              </a:tr>
              <a:tr h="127750">
                <a:tc>
                  <a:txBody>
                    <a:bodyPr/>
                    <a:lstStyle/>
                    <a:p>
                      <a:pPr marL="0" lvl="0" indent="0" algn="l" rtl="0">
                        <a:spcBef>
                          <a:spcPts val="0"/>
                        </a:spcBef>
                        <a:spcAft>
                          <a:spcPts val="0"/>
                        </a:spcAft>
                        <a:buNone/>
                      </a:pPr>
                      <a:r>
                        <a:rPr lang="id" sz="800" dirty="0">
                          <a:latin typeface="Roboto"/>
                          <a:ea typeface="Roboto"/>
                          <a:cs typeface="Roboto"/>
                          <a:sym typeface="Roboto"/>
                        </a:rPr>
                        <a:t>Biaya penyetelan</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dirty="0">
                          <a:latin typeface="Roboto"/>
                          <a:ea typeface="Roboto"/>
                          <a:cs typeface="Roboto"/>
                          <a:sym typeface="Roboto"/>
                        </a:rPr>
                        <a:t>10.000.000</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90.000.000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100.000.000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21"/>
                  </a:ext>
                </a:extLst>
              </a:tr>
              <a:tr h="127750">
                <a:tc>
                  <a:txBody>
                    <a:bodyPr/>
                    <a:lstStyle/>
                    <a:p>
                      <a:pPr marL="0" lvl="0" indent="0" algn="l" rtl="0">
                        <a:spcBef>
                          <a:spcPts val="0"/>
                        </a:spcBef>
                        <a:spcAft>
                          <a:spcPts val="0"/>
                        </a:spcAft>
                        <a:buNone/>
                      </a:pPr>
                      <a:r>
                        <a:rPr lang="id" sz="800" dirty="0">
                          <a:latin typeface="Roboto"/>
                          <a:ea typeface="Roboto"/>
                          <a:cs typeface="Roboto"/>
                          <a:sym typeface="Roboto"/>
                        </a:rPr>
                        <a:t>Biaya penanganan material</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8.000.000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72.000.000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80.000.000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22"/>
                  </a:ext>
                </a:extLst>
              </a:tr>
              <a:tr h="127750">
                <a:tc>
                  <a:txBody>
                    <a:bodyPr/>
                    <a:lstStyle/>
                    <a:p>
                      <a:pPr marL="0" lvl="0" indent="0" algn="l" rtl="0">
                        <a:spcBef>
                          <a:spcPts val="0"/>
                        </a:spcBef>
                        <a:spcAft>
                          <a:spcPts val="0"/>
                        </a:spcAft>
                        <a:buNone/>
                      </a:pPr>
                      <a:r>
                        <a:rPr lang="id" sz="800" dirty="0">
                          <a:latin typeface="Roboto"/>
                          <a:ea typeface="Roboto"/>
                          <a:cs typeface="Roboto"/>
                          <a:sym typeface="Roboto"/>
                        </a:rPr>
                        <a:t>Biaya listrik dan energi</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60.000.000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dirty="0">
                          <a:solidFill>
                            <a:srgbClr val="000000"/>
                          </a:solidFill>
                          <a:latin typeface="Roboto"/>
                          <a:ea typeface="Roboto"/>
                          <a:cs typeface="Roboto"/>
                          <a:sym typeface="Roboto"/>
                        </a:rPr>
                        <a:t>60.000.000</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120.000.000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23"/>
                  </a:ext>
                </a:extLst>
              </a:tr>
              <a:tr h="127750">
                <a:tc>
                  <a:txBody>
                    <a:bodyPr/>
                    <a:lstStyle/>
                    <a:p>
                      <a:pPr marL="0" lvl="0" indent="0" algn="l" rtl="0">
                        <a:spcBef>
                          <a:spcPts val="0"/>
                        </a:spcBef>
                        <a:spcAft>
                          <a:spcPts val="0"/>
                        </a:spcAft>
                        <a:buNone/>
                      </a:pPr>
                      <a:r>
                        <a:rPr lang="id" sz="800" dirty="0">
                          <a:latin typeface="Roboto"/>
                          <a:ea typeface="Roboto"/>
                          <a:cs typeface="Roboto"/>
                          <a:sym typeface="Roboto"/>
                        </a:rPr>
                        <a:t>Biaya inspeksi</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30.000.000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30.000.000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60.000.000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24"/>
                  </a:ext>
                </a:extLst>
              </a:tr>
              <a:tr h="127750">
                <a:tc>
                  <a:txBody>
                    <a:bodyPr/>
                    <a:lstStyle/>
                    <a:p>
                      <a:pPr marL="0" lvl="0" indent="0" algn="l" rtl="0">
                        <a:spcBef>
                          <a:spcPts val="0"/>
                        </a:spcBef>
                        <a:spcAft>
                          <a:spcPts val="0"/>
                        </a:spcAft>
                        <a:buNone/>
                      </a:pPr>
                      <a:r>
                        <a:rPr lang="id" sz="800" b="1" dirty="0">
                          <a:latin typeface="Roboto"/>
                          <a:ea typeface="Roboto"/>
                          <a:cs typeface="Roboto"/>
                          <a:sym typeface="Roboto"/>
                        </a:rPr>
                        <a:t>Total</a:t>
                      </a:r>
                      <a:endParaRPr sz="800" b="1"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dirty="0">
                          <a:latin typeface="Roboto"/>
                          <a:ea typeface="Roboto"/>
                          <a:cs typeface="Roboto"/>
                          <a:sym typeface="Roboto"/>
                        </a:rPr>
                        <a:t>108.000.000</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dirty="0">
                          <a:latin typeface="Roboto"/>
                          <a:ea typeface="Roboto"/>
                          <a:cs typeface="Roboto"/>
                          <a:sym typeface="Roboto"/>
                        </a:rPr>
                        <a:t>252.000.000</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dirty="0">
                          <a:latin typeface="Roboto"/>
                          <a:ea typeface="Roboto"/>
                          <a:cs typeface="Roboto"/>
                          <a:sym typeface="Roboto"/>
                        </a:rPr>
                        <a:t>360.000.000</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25"/>
                  </a:ext>
                </a:extLst>
              </a:tr>
            </a:tbl>
          </a:graphicData>
        </a:graphic>
      </p:graphicFrame>
      <p:sp>
        <p:nvSpPr>
          <p:cNvPr id="110" name="Google Shape;110;p16"/>
          <p:cNvSpPr/>
          <p:nvPr/>
        </p:nvSpPr>
        <p:spPr>
          <a:xfrm>
            <a:off x="212775" y="956900"/>
            <a:ext cx="3853500" cy="34080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200"/>
              <a:buFont typeface="Arial"/>
              <a:buNone/>
            </a:pPr>
            <a:r>
              <a:rPr lang="id" sz="1200" dirty="0">
                <a:latin typeface="Roboto"/>
                <a:ea typeface="Roboto"/>
                <a:cs typeface="Roboto"/>
                <a:sym typeface="Roboto"/>
              </a:rPr>
              <a:t>Berikut adalah Data dari Divisi Produksi Mie. </a:t>
            </a:r>
            <a:endParaRPr sz="1200" dirty="0">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dirty="0">
                <a:latin typeface="Roboto"/>
                <a:ea typeface="Roboto"/>
                <a:cs typeface="Roboto"/>
                <a:sym typeface="Roboto"/>
              </a:rPr>
              <a:t>Divisi Produksi Mie menghasilkan dua jenis produk, Mie Soto dan Mie Ayam Bawang.</a:t>
            </a:r>
            <a:endParaRPr sz="1200" dirty="0">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endParaRPr sz="1200" dirty="0">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dirty="0">
                <a:latin typeface="Roboto"/>
                <a:ea typeface="Roboto"/>
                <a:cs typeface="Roboto"/>
                <a:sym typeface="Roboto"/>
              </a:rPr>
              <a:t>Aktivitas Produksi yang mengkonsumsi BOP dibedakan menjadi 2 jenis yaitu : </a:t>
            </a:r>
            <a:endParaRPr sz="1200" dirty="0">
              <a:latin typeface="Roboto"/>
              <a:ea typeface="Roboto"/>
              <a:cs typeface="Roboto"/>
              <a:sym typeface="Roboto"/>
            </a:endParaRPr>
          </a:p>
          <a:p>
            <a:pPr marL="457200" marR="0" lvl="0" indent="-304800" algn="l" rtl="0">
              <a:lnSpc>
                <a:spcPct val="115000"/>
              </a:lnSpc>
              <a:spcBef>
                <a:spcPts val="0"/>
              </a:spcBef>
              <a:spcAft>
                <a:spcPts val="0"/>
              </a:spcAft>
              <a:buSzPts val="1200"/>
              <a:buFont typeface="Roboto"/>
              <a:buAutoNum type="alphaLcPeriod"/>
            </a:pPr>
            <a:r>
              <a:rPr lang="id" sz="1200" dirty="0">
                <a:latin typeface="Roboto"/>
                <a:ea typeface="Roboto"/>
                <a:cs typeface="Roboto"/>
                <a:sym typeface="Roboto"/>
              </a:rPr>
              <a:t>Unit Level : Biaya Listrik dan energi, Biaya Inspeksi</a:t>
            </a:r>
            <a:endParaRPr sz="1200" dirty="0">
              <a:latin typeface="Roboto"/>
              <a:ea typeface="Roboto"/>
              <a:cs typeface="Roboto"/>
              <a:sym typeface="Roboto"/>
            </a:endParaRPr>
          </a:p>
          <a:p>
            <a:pPr marL="457200" marR="0" lvl="0" indent="-304800" algn="l" rtl="0">
              <a:lnSpc>
                <a:spcPct val="115000"/>
              </a:lnSpc>
              <a:spcBef>
                <a:spcPts val="0"/>
              </a:spcBef>
              <a:spcAft>
                <a:spcPts val="0"/>
              </a:spcAft>
              <a:buSzPts val="1200"/>
              <a:buFont typeface="Roboto"/>
              <a:buAutoNum type="alphaLcPeriod"/>
            </a:pPr>
            <a:r>
              <a:rPr lang="id" sz="1200" dirty="0">
                <a:latin typeface="Roboto"/>
                <a:ea typeface="Roboto"/>
                <a:cs typeface="Roboto"/>
                <a:sym typeface="Roboto"/>
              </a:rPr>
              <a:t>Batch Level : Biaya Penyetelan, Biaya Penanganan Material</a:t>
            </a:r>
            <a:endParaRPr sz="1200" dirty="0">
              <a:latin typeface="Roboto"/>
              <a:ea typeface="Roboto"/>
              <a:cs typeface="Roboto"/>
              <a:sym typeface="Roboto"/>
            </a:endParaRPr>
          </a:p>
          <a:p>
            <a:pPr marL="0" marR="0" lvl="0" indent="0" algn="l" rtl="0">
              <a:lnSpc>
                <a:spcPct val="115000"/>
              </a:lnSpc>
              <a:spcBef>
                <a:spcPts val="0"/>
              </a:spcBef>
              <a:spcAft>
                <a:spcPts val="0"/>
              </a:spcAft>
              <a:buNone/>
            </a:pPr>
            <a:endParaRPr dirty="0">
              <a:latin typeface="Roboto"/>
              <a:ea typeface="Roboto"/>
              <a:cs typeface="Roboto"/>
              <a:sym typeface="Roboto"/>
            </a:endParaRPr>
          </a:p>
          <a:p>
            <a:pPr marL="0" lvl="0" indent="0" algn="l" rtl="0">
              <a:lnSpc>
                <a:spcPct val="115000"/>
              </a:lnSpc>
              <a:spcBef>
                <a:spcPts val="0"/>
              </a:spcBef>
              <a:spcAft>
                <a:spcPts val="0"/>
              </a:spcAft>
              <a:buNone/>
            </a:pPr>
            <a:r>
              <a:rPr lang="id" sz="1200" b="1" dirty="0">
                <a:solidFill>
                  <a:schemeClr val="dk1"/>
                </a:solidFill>
                <a:latin typeface="Roboto"/>
                <a:ea typeface="Roboto"/>
                <a:cs typeface="Roboto"/>
                <a:sym typeface="Roboto"/>
              </a:rPr>
              <a:t>Biaya overhead pabrik dibebankan berdasarkan :</a:t>
            </a:r>
            <a:endParaRPr sz="1200" dirty="0">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200" dirty="0">
                <a:solidFill>
                  <a:schemeClr val="dk1"/>
                </a:solidFill>
                <a:latin typeface="Roboto"/>
                <a:ea typeface="Roboto"/>
                <a:cs typeface="Roboto"/>
                <a:sym typeface="Roboto"/>
              </a:rPr>
              <a:t>Pembebanan Unit Level berdasarkan </a:t>
            </a:r>
            <a:r>
              <a:rPr lang="id" sz="1200" b="1" dirty="0">
                <a:solidFill>
                  <a:schemeClr val="dk1"/>
                </a:solidFill>
                <a:latin typeface="Roboto"/>
                <a:ea typeface="Roboto"/>
                <a:cs typeface="Roboto"/>
                <a:sym typeface="Roboto"/>
              </a:rPr>
              <a:t>pergerakan produksi</a:t>
            </a:r>
            <a:r>
              <a:rPr lang="id" sz="1200" dirty="0">
                <a:solidFill>
                  <a:schemeClr val="dk1"/>
                </a:solidFill>
                <a:latin typeface="Roboto"/>
                <a:ea typeface="Roboto"/>
                <a:cs typeface="Roboto"/>
                <a:sym typeface="Roboto"/>
              </a:rPr>
              <a:t> dan pembebanan Batch Level berdasarkan </a:t>
            </a:r>
            <a:r>
              <a:rPr lang="id" sz="1200" b="1" dirty="0">
                <a:solidFill>
                  <a:schemeClr val="dk1"/>
                </a:solidFill>
                <a:latin typeface="Roboto"/>
                <a:ea typeface="Roboto"/>
                <a:cs typeface="Roboto"/>
                <a:sym typeface="Roboto"/>
              </a:rPr>
              <a:t>jam kerja mesin.</a:t>
            </a:r>
            <a:endParaRPr sz="1200" b="1" dirty="0">
              <a:solidFill>
                <a:schemeClr val="dk1"/>
              </a:solidFill>
              <a:latin typeface="Roboto"/>
              <a:ea typeface="Roboto"/>
              <a:cs typeface="Roboto"/>
              <a:sym typeface="Roboto"/>
            </a:endParaRPr>
          </a:p>
        </p:txBody>
      </p:sp>
    </p:spTree>
    <p:extLst>
      <p:ext uri="{BB962C8B-B14F-4D97-AF65-F5344CB8AC3E}">
        <p14:creationId xmlns:p14="http://schemas.microsoft.com/office/powerpoint/2010/main" val="1346990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grpSp>
        <p:nvGrpSpPr>
          <p:cNvPr id="260" name="Google Shape;260;p23"/>
          <p:cNvGrpSpPr/>
          <p:nvPr/>
        </p:nvGrpSpPr>
        <p:grpSpPr>
          <a:xfrm>
            <a:off x="3854590" y="4740703"/>
            <a:ext cx="1434817" cy="389011"/>
            <a:chOff x="3248325" y="4588800"/>
            <a:chExt cx="2045939" cy="554700"/>
          </a:xfrm>
        </p:grpSpPr>
        <p:sp>
          <p:nvSpPr>
            <p:cNvPr id="261" name="Google Shape;261;p23"/>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23"/>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23"/>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4" name="Google Shape;264;p23"/>
          <p:cNvGrpSpPr/>
          <p:nvPr/>
        </p:nvGrpSpPr>
        <p:grpSpPr>
          <a:xfrm>
            <a:off x="8325085" y="65154"/>
            <a:ext cx="763768" cy="752531"/>
            <a:chOff x="695950" y="3458000"/>
            <a:chExt cx="966550" cy="952450"/>
          </a:xfrm>
        </p:grpSpPr>
        <p:sp>
          <p:nvSpPr>
            <p:cNvPr id="265" name="Google Shape;265;p23"/>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23"/>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23"/>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23"/>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23"/>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23"/>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23"/>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23"/>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23"/>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4" name="Google Shape;274;p23"/>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75" name="Google Shape;275;p23"/>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276" name="Google Shape;276;p23"/>
          <p:cNvSpPr/>
          <p:nvPr/>
        </p:nvSpPr>
        <p:spPr>
          <a:xfrm>
            <a:off x="375609" y="1319950"/>
            <a:ext cx="11007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7" name="Google Shape;277;p23"/>
          <p:cNvSpPr/>
          <p:nvPr/>
        </p:nvSpPr>
        <p:spPr>
          <a:xfrm>
            <a:off x="3736975" y="1090613"/>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278" name="Google Shape;278;p23"/>
          <p:cNvGraphicFramePr/>
          <p:nvPr/>
        </p:nvGraphicFramePr>
        <p:xfrm>
          <a:off x="375608" y="1358060"/>
          <a:ext cx="6580475" cy="134117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Nama : Beban Persediaan</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501</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46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32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15</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Penjualan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sz="1100" dirty="0"/>
                        <a:t>2.000.000</a:t>
                      </a:r>
                      <a:endParaRPr sz="11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2.000.000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graphicFrame>
        <p:nvGraphicFramePr>
          <p:cNvPr id="279" name="Google Shape;279;p23"/>
          <p:cNvGraphicFramePr/>
          <p:nvPr/>
        </p:nvGraphicFramePr>
        <p:xfrm>
          <a:off x="377083" y="2833239"/>
          <a:ext cx="6580475" cy="138689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Nama : Beban Listrik</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502</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46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32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16</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Pembayaran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1.000.000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1.000.000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sp>
        <p:nvSpPr>
          <p:cNvPr id="280" name="Google Shape;280;p23"/>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Buku Besar</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52413808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Kertas Kerja</a:t>
            </a:r>
            <a:endParaRPr sz="3600" b="1">
              <a:solidFill>
                <a:srgbClr val="17919B"/>
              </a:solidFill>
              <a:latin typeface="Roboto"/>
              <a:ea typeface="Roboto"/>
              <a:cs typeface="Roboto"/>
              <a:sym typeface="Roboto"/>
            </a:endParaRPr>
          </a:p>
        </p:txBody>
      </p:sp>
      <p:graphicFrame>
        <p:nvGraphicFramePr>
          <p:cNvPr id="132" name="Google Shape;132;p17"/>
          <p:cNvGraphicFramePr/>
          <p:nvPr>
            <p:extLst>
              <p:ext uri="{D42A27DB-BD31-4B8C-83A1-F6EECF244321}">
                <p14:modId xmlns:p14="http://schemas.microsoft.com/office/powerpoint/2010/main" val="3441975051"/>
              </p:ext>
            </p:extLst>
          </p:nvPr>
        </p:nvGraphicFramePr>
        <p:xfrm>
          <a:off x="550875" y="1627925"/>
          <a:ext cx="7082980" cy="2755944"/>
        </p:xfrm>
        <a:graphic>
          <a:graphicData uri="http://schemas.openxmlformats.org/drawingml/2006/table">
            <a:tbl>
              <a:tblPr>
                <a:noFill/>
              </a:tblPr>
              <a:tblGrid>
                <a:gridCol w="3097929">
                  <a:extLst>
                    <a:ext uri="{9D8B030D-6E8A-4147-A177-3AD203B41FA5}">
                      <a16:colId xmlns:a16="http://schemas.microsoft.com/office/drawing/2014/main" val="20000"/>
                    </a:ext>
                  </a:extLst>
                </a:gridCol>
                <a:gridCol w="1588906">
                  <a:extLst>
                    <a:ext uri="{9D8B030D-6E8A-4147-A177-3AD203B41FA5}">
                      <a16:colId xmlns:a16="http://schemas.microsoft.com/office/drawing/2014/main" val="20001"/>
                    </a:ext>
                  </a:extLst>
                </a:gridCol>
                <a:gridCol w="2396145">
                  <a:extLst>
                    <a:ext uri="{9D8B030D-6E8A-4147-A177-3AD203B41FA5}">
                      <a16:colId xmlns:a16="http://schemas.microsoft.com/office/drawing/2014/main" val="20002"/>
                    </a:ext>
                  </a:extLst>
                </a:gridCol>
              </a:tblGrid>
              <a:tr h="263775">
                <a:tc>
                  <a:txBody>
                    <a:bodyPr/>
                    <a:lstStyle/>
                    <a:p>
                      <a:pPr marL="0" marR="0" lvl="0" indent="0" algn="ctr" rtl="0">
                        <a:lnSpc>
                          <a:spcPct val="115000"/>
                        </a:lnSpc>
                        <a:spcBef>
                          <a:spcPts val="0"/>
                        </a:spcBef>
                        <a:spcAft>
                          <a:spcPts val="0"/>
                        </a:spcAft>
                        <a:buClr>
                          <a:srgbClr val="000000"/>
                        </a:buClr>
                        <a:buSzPts val="1200"/>
                        <a:buFont typeface="Arial"/>
                        <a:buNone/>
                      </a:pPr>
                      <a:r>
                        <a:rPr lang="id" sz="1200" b="1" u="none" strike="noStrike" cap="none">
                          <a:solidFill>
                            <a:srgbClr val="FFFFFF"/>
                          </a:solidFill>
                          <a:latin typeface="Roboto"/>
                          <a:ea typeface="Roboto"/>
                          <a:cs typeface="Roboto"/>
                          <a:sym typeface="Roboto"/>
                        </a:rPr>
                        <a:t>Jenis Biaya</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u="none" strike="noStrike" cap="none">
                          <a:solidFill>
                            <a:srgbClr val="FFFFFF"/>
                          </a:solidFill>
                          <a:latin typeface="Roboto"/>
                          <a:ea typeface="Roboto"/>
                          <a:cs typeface="Roboto"/>
                          <a:sym typeface="Roboto"/>
                        </a:rPr>
                        <a:t>Jumlah (Rp)</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u="none" strike="noStrike" cap="none" dirty="0">
                          <a:solidFill>
                            <a:srgbClr val="FFFFFF"/>
                          </a:solidFill>
                          <a:latin typeface="Roboto"/>
                          <a:ea typeface="Roboto"/>
                          <a:cs typeface="Roboto"/>
                          <a:sym typeface="Roboto"/>
                        </a:rPr>
                        <a:t>Jenis Aktivitas</a:t>
                      </a:r>
                      <a:endParaRPr sz="1200" b="1" u="none" strike="noStrike" cap="none" dirty="0">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US" dirty="0" err="1"/>
                        <a:t>Biaya</a:t>
                      </a:r>
                      <a:r>
                        <a:rPr lang="en-US" dirty="0"/>
                        <a:t> </a:t>
                      </a:r>
                      <a:r>
                        <a:rPr lang="en-US" dirty="0" err="1"/>
                        <a:t>Penyetelan</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dirty="0"/>
                        <a:t>Rp.100.000.000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Batch - Level Activity</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US" dirty="0" err="1"/>
                        <a:t>Biaya</a:t>
                      </a:r>
                      <a:r>
                        <a:rPr lang="en-US" dirty="0"/>
                        <a:t> </a:t>
                      </a:r>
                      <a:r>
                        <a:rPr lang="en-US" dirty="0" err="1"/>
                        <a:t>Penanganan</a:t>
                      </a:r>
                      <a:r>
                        <a:rPr lang="en-US" dirty="0"/>
                        <a:t> Material</a:t>
                      </a: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Rp 80.000.000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Batch - Level Activity</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0">
                <a:tc>
                  <a:txBody>
                    <a:bodyPr/>
                    <a:lstStyle/>
                    <a:p>
                      <a:pPr marL="0" marR="0" lvl="0" indent="0" algn="l" rtl="0">
                        <a:lnSpc>
                          <a:spcPct val="115000"/>
                        </a:lnSpc>
                        <a:spcBef>
                          <a:spcPts val="0"/>
                        </a:spcBef>
                        <a:spcAft>
                          <a:spcPts val="0"/>
                        </a:spcAft>
                        <a:buClr>
                          <a:srgbClr val="000000"/>
                        </a:buClr>
                        <a:buSzPts val="1200"/>
                        <a:buFont typeface="Arial"/>
                        <a:buNone/>
                      </a:pPr>
                      <a:r>
                        <a:rPr lang="id" sz="1200" b="1">
                          <a:latin typeface="Roboto"/>
                          <a:ea typeface="Roboto"/>
                          <a:cs typeface="Roboto"/>
                          <a:sym typeface="Roboto"/>
                        </a:rPr>
                        <a:t>Total Biaya</a:t>
                      </a:r>
                      <a:endParaRPr sz="1200" b="1"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dirty="0"/>
                        <a:t>Rp 180.000.000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Clr>
                          <a:srgbClr val="000000"/>
                        </a:buClr>
                        <a:buSzPts val="1200"/>
                        <a:buFont typeface="Arial"/>
                        <a:buNone/>
                      </a:pPr>
                      <a:endParaRPr sz="1200"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US" dirty="0" err="1"/>
                        <a:t>Biaya</a:t>
                      </a:r>
                      <a:r>
                        <a:rPr lang="en-US" dirty="0"/>
                        <a:t> Listrik Dan Energi</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Rp 120.000.000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Unit Level </a:t>
                      </a:r>
                      <a:r>
                        <a:rPr lang="en-US" dirty="0" err="1"/>
                        <a:t>Ackivity</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en-US" dirty="0" err="1"/>
                        <a:t>Biaya</a:t>
                      </a:r>
                      <a:r>
                        <a:rPr lang="en-US" dirty="0"/>
                        <a:t> </a:t>
                      </a:r>
                      <a:r>
                        <a:rPr lang="en-US" dirty="0" err="1"/>
                        <a:t>Infeksi</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dirty="0"/>
                        <a:t>Rp 60.000.000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Unit Level Activity</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lvl="0" indent="0" algn="l" rtl="0">
                        <a:lnSpc>
                          <a:spcPct val="115000"/>
                        </a:lnSpc>
                        <a:spcBef>
                          <a:spcPts val="0"/>
                        </a:spcBef>
                        <a:spcAft>
                          <a:spcPts val="0"/>
                        </a:spcAft>
                        <a:buClr>
                          <a:schemeClr val="dk1"/>
                        </a:buClr>
                        <a:buSzPts val="1200"/>
                        <a:buFont typeface="Arial"/>
                        <a:buNone/>
                      </a:pPr>
                      <a:r>
                        <a:rPr lang="id" sz="1200" b="1">
                          <a:solidFill>
                            <a:schemeClr val="dk1"/>
                          </a:solidFill>
                          <a:latin typeface="Roboto"/>
                          <a:ea typeface="Roboto"/>
                          <a:cs typeface="Roboto"/>
                          <a:sym typeface="Roboto"/>
                        </a:rPr>
                        <a:t>Total Biaya</a:t>
                      </a:r>
                      <a:endParaRPr sz="1200" b="1"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Rp 180.000.000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15000"/>
                        </a:lnSpc>
                        <a:spcBef>
                          <a:spcPts val="0"/>
                        </a:spcBef>
                        <a:spcAft>
                          <a:spcPts val="0"/>
                        </a:spcAft>
                        <a:buClr>
                          <a:srgbClr val="000000"/>
                        </a:buClr>
                        <a:buSzPts val="1200"/>
                        <a:buFont typeface="Arial"/>
                        <a:buNone/>
                      </a:pPr>
                      <a:endParaRPr sz="1200"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graphicFrame>
        <p:nvGraphicFramePr>
          <p:cNvPr id="133" name="Google Shape;133;p17"/>
          <p:cNvGraphicFramePr/>
          <p:nvPr/>
        </p:nvGraphicFramePr>
        <p:xfrm>
          <a:off x="397075" y="978638"/>
          <a:ext cx="6573450" cy="511125"/>
        </p:xfrm>
        <a:graphic>
          <a:graphicData uri="http://schemas.openxmlformats.org/drawingml/2006/table">
            <a:tbl>
              <a:tblPr>
                <a:noFill/>
              </a:tblPr>
              <a:tblGrid>
                <a:gridCol w="507475">
                  <a:extLst>
                    <a:ext uri="{9D8B030D-6E8A-4147-A177-3AD203B41FA5}">
                      <a16:colId xmlns:a16="http://schemas.microsoft.com/office/drawing/2014/main" val="20000"/>
                    </a:ext>
                  </a:extLst>
                </a:gridCol>
                <a:gridCol w="6065975">
                  <a:extLst>
                    <a:ext uri="{9D8B030D-6E8A-4147-A177-3AD203B41FA5}">
                      <a16:colId xmlns:a16="http://schemas.microsoft.com/office/drawing/2014/main" val="20001"/>
                    </a:ext>
                  </a:extLst>
                </a:gridCol>
              </a:tblGrid>
              <a:tr h="511125">
                <a:tc>
                  <a:txBody>
                    <a:bodyPr/>
                    <a:lstStyle/>
                    <a:p>
                      <a:pPr marL="0" lvl="0" indent="0" algn="ctr" rtl="0">
                        <a:spcBef>
                          <a:spcPts val="0"/>
                        </a:spcBef>
                        <a:spcAft>
                          <a:spcPts val="0"/>
                        </a:spcAft>
                        <a:buNone/>
                      </a:pPr>
                      <a:r>
                        <a:rPr lang="id" sz="1800" b="1">
                          <a:solidFill>
                            <a:srgbClr val="FFFFFF"/>
                          </a:solidFill>
                          <a:latin typeface="Lexend"/>
                          <a:ea typeface="Lexend"/>
                          <a:cs typeface="Lexend"/>
                          <a:sym typeface="Lexend"/>
                        </a:rPr>
                        <a:t>1</a:t>
                      </a:r>
                      <a:endParaRPr sz="1800" b="1">
                        <a:solidFill>
                          <a:srgbClr val="FFFFFF"/>
                        </a:solidFill>
                        <a:latin typeface="Lexend"/>
                        <a:ea typeface="Lexend"/>
                        <a:cs typeface="Lexend"/>
                        <a:sym typeface="Lexend"/>
                      </a:endParaRPr>
                    </a:p>
                  </a:txBody>
                  <a:tcPr marL="91425" marR="91425" marT="91425" marB="91425" anchor="ctr">
                    <a:lnL w="114300" cap="flat" cmpd="sng">
                      <a:solidFill>
                        <a:srgbClr val="FFFFFF"/>
                      </a:solidFill>
                      <a:prstDash val="solid"/>
                      <a:round/>
                      <a:headEnd type="none" w="sm" len="sm"/>
                      <a:tailEnd type="none" w="sm" len="sm"/>
                    </a:lnL>
                    <a:lnR w="114300" cap="flat" cmpd="sng">
                      <a:solidFill>
                        <a:srgbClr val="FFFFFF"/>
                      </a:solidFill>
                      <a:prstDash val="solid"/>
                      <a:round/>
                      <a:headEnd type="none" w="sm" len="sm"/>
                      <a:tailEnd type="none" w="sm" len="sm"/>
                    </a:lnR>
                    <a:lnT w="114300" cap="flat" cmpd="sng">
                      <a:solidFill>
                        <a:srgbClr val="FFFFFF"/>
                      </a:solidFill>
                      <a:prstDash val="solid"/>
                      <a:round/>
                      <a:headEnd type="none" w="sm" len="sm"/>
                      <a:tailEnd type="none" w="sm" len="sm"/>
                    </a:lnT>
                    <a:lnB w="114300" cap="flat" cmpd="sng">
                      <a:solidFill>
                        <a:srgbClr val="FFFFFF"/>
                      </a:solidFill>
                      <a:prstDash val="solid"/>
                      <a:round/>
                      <a:headEnd type="none" w="sm" len="sm"/>
                      <a:tailEnd type="none" w="sm" len="sm"/>
                    </a:lnB>
                    <a:solidFill>
                      <a:srgbClr val="0097A7"/>
                    </a:solidFill>
                  </a:tcPr>
                </a:tc>
                <a:tc>
                  <a:txBody>
                    <a:bodyPr/>
                    <a:lstStyle/>
                    <a:p>
                      <a:pPr marL="161999" marR="91440" lvl="0" indent="0" algn="l" rtl="0">
                        <a:lnSpc>
                          <a:spcPct val="115000"/>
                        </a:lnSpc>
                        <a:spcBef>
                          <a:spcPts val="0"/>
                        </a:spcBef>
                        <a:spcAft>
                          <a:spcPts val="0"/>
                        </a:spcAft>
                        <a:buNone/>
                      </a:pPr>
                      <a:r>
                        <a:rPr lang="id" sz="1200" b="1">
                          <a:latin typeface="Roboto"/>
                          <a:ea typeface="Roboto"/>
                          <a:cs typeface="Roboto"/>
                          <a:sym typeface="Roboto"/>
                        </a:rPr>
                        <a:t>Mengelompokkan biaya overhead dari setiap aktivitas</a:t>
                      </a:r>
                      <a:endParaRPr sz="1200" b="1">
                        <a:latin typeface="Roboto"/>
                        <a:ea typeface="Roboto"/>
                        <a:cs typeface="Roboto"/>
                        <a:sym typeface="Roboto"/>
                      </a:endParaRPr>
                    </a:p>
                  </a:txBody>
                  <a:tcPr marL="91425" marR="91425" marT="91425" marB="91425" anchor="ctr">
                    <a:lnL w="114300" cap="flat" cmpd="sng">
                      <a:solidFill>
                        <a:srgbClr val="FFFFFF"/>
                      </a:solidFill>
                      <a:prstDash val="solid"/>
                      <a:round/>
                      <a:headEnd type="none" w="sm" len="sm"/>
                      <a:tailEnd type="none" w="sm" len="sm"/>
                    </a:lnL>
                    <a:lnR w="114300" cap="flat" cmpd="sng">
                      <a:solidFill>
                        <a:srgbClr val="FFFFFF"/>
                      </a:solidFill>
                      <a:prstDash val="solid"/>
                      <a:round/>
                      <a:headEnd type="none" w="sm" len="sm"/>
                      <a:tailEnd type="none" w="sm" len="sm"/>
                    </a:lnR>
                    <a:lnT w="114300" cap="flat" cmpd="sng">
                      <a:solidFill>
                        <a:srgbClr val="FFFFFF"/>
                      </a:solidFill>
                      <a:prstDash val="solid"/>
                      <a:round/>
                      <a:headEnd type="none" w="sm" len="sm"/>
                      <a:tailEnd type="none" w="sm" len="sm"/>
                    </a:lnT>
                    <a:lnB w="1143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361343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grpSp>
        <p:nvGrpSpPr>
          <p:cNvPr id="138" name="Google Shape;138;p18"/>
          <p:cNvGrpSpPr/>
          <p:nvPr/>
        </p:nvGrpSpPr>
        <p:grpSpPr>
          <a:xfrm>
            <a:off x="3854590" y="4740702"/>
            <a:ext cx="1434817" cy="389011"/>
            <a:chOff x="3248325" y="4588800"/>
            <a:chExt cx="2045939" cy="554700"/>
          </a:xfrm>
        </p:grpSpPr>
        <p:sp>
          <p:nvSpPr>
            <p:cNvPr id="139" name="Google Shape;139;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2" name="Google Shape;142;p18"/>
          <p:cNvGrpSpPr/>
          <p:nvPr/>
        </p:nvGrpSpPr>
        <p:grpSpPr>
          <a:xfrm>
            <a:off x="8325085" y="65155"/>
            <a:ext cx="763768" cy="752531"/>
            <a:chOff x="695950" y="3458000"/>
            <a:chExt cx="966550" cy="952450"/>
          </a:xfrm>
        </p:grpSpPr>
        <p:sp>
          <p:nvSpPr>
            <p:cNvPr id="143" name="Google Shape;143;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2" name="Google Shape;152;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3" name="Google Shape;153;p18"/>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4" name="Google Shape;154;p18"/>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Kertas Kerja</a:t>
            </a:r>
            <a:endParaRPr sz="3600" b="1">
              <a:solidFill>
                <a:srgbClr val="17919B"/>
              </a:solidFill>
              <a:latin typeface="Roboto"/>
              <a:ea typeface="Roboto"/>
              <a:cs typeface="Roboto"/>
              <a:sym typeface="Roboto"/>
            </a:endParaRPr>
          </a:p>
        </p:txBody>
      </p:sp>
      <p:graphicFrame>
        <p:nvGraphicFramePr>
          <p:cNvPr id="155" name="Google Shape;155;p18"/>
          <p:cNvGraphicFramePr/>
          <p:nvPr/>
        </p:nvGraphicFramePr>
        <p:xfrm>
          <a:off x="381000" y="1659176"/>
          <a:ext cx="8415697" cy="2492234"/>
        </p:xfrm>
        <a:graphic>
          <a:graphicData uri="http://schemas.openxmlformats.org/drawingml/2006/table">
            <a:tbl>
              <a:tblPr>
                <a:noFill/>
              </a:tblPr>
              <a:tblGrid>
                <a:gridCol w="2727164">
                  <a:extLst>
                    <a:ext uri="{9D8B030D-6E8A-4147-A177-3AD203B41FA5}">
                      <a16:colId xmlns:a16="http://schemas.microsoft.com/office/drawing/2014/main" val="20000"/>
                    </a:ext>
                  </a:extLst>
                </a:gridCol>
                <a:gridCol w="1505141">
                  <a:extLst>
                    <a:ext uri="{9D8B030D-6E8A-4147-A177-3AD203B41FA5}">
                      <a16:colId xmlns:a16="http://schemas.microsoft.com/office/drawing/2014/main" val="20001"/>
                    </a:ext>
                  </a:extLst>
                </a:gridCol>
                <a:gridCol w="2091696">
                  <a:extLst>
                    <a:ext uri="{9D8B030D-6E8A-4147-A177-3AD203B41FA5}">
                      <a16:colId xmlns:a16="http://schemas.microsoft.com/office/drawing/2014/main" val="20002"/>
                    </a:ext>
                  </a:extLst>
                </a:gridCol>
                <a:gridCol w="2091696">
                  <a:extLst>
                    <a:ext uri="{9D8B030D-6E8A-4147-A177-3AD203B41FA5}">
                      <a16:colId xmlns:a16="http://schemas.microsoft.com/office/drawing/2014/main" val="20003"/>
                    </a:ext>
                  </a:extLst>
                </a:gridCol>
              </a:tblGrid>
              <a:tr h="296400">
                <a:tc>
                  <a:txBody>
                    <a:bodyPr/>
                    <a:lstStyle/>
                    <a:p>
                      <a:pPr marL="0" marR="0" lvl="0" indent="0" algn="ctr" rtl="0">
                        <a:lnSpc>
                          <a:spcPct val="115000"/>
                        </a:lnSpc>
                        <a:spcBef>
                          <a:spcPts val="0"/>
                        </a:spcBef>
                        <a:spcAft>
                          <a:spcPts val="0"/>
                        </a:spcAft>
                        <a:buClr>
                          <a:srgbClr val="000000"/>
                        </a:buClr>
                        <a:buSzPts val="1200"/>
                        <a:buFont typeface="Arial"/>
                        <a:buNone/>
                      </a:pPr>
                      <a:r>
                        <a:rPr lang="id" sz="1200" b="1" u="none" strike="noStrike" cap="none">
                          <a:solidFill>
                            <a:srgbClr val="FFFFFF"/>
                          </a:solidFill>
                          <a:latin typeface="Roboto"/>
                          <a:ea typeface="Roboto"/>
                          <a:cs typeface="Roboto"/>
                          <a:sym typeface="Roboto"/>
                        </a:rPr>
                        <a:t>Jenis </a:t>
                      </a:r>
                      <a:r>
                        <a:rPr lang="id" sz="1200" b="1">
                          <a:solidFill>
                            <a:srgbClr val="FFFFFF"/>
                          </a:solidFill>
                          <a:latin typeface="Roboto"/>
                          <a:ea typeface="Roboto"/>
                          <a:cs typeface="Roboto"/>
                          <a:sym typeface="Roboto"/>
                        </a:rPr>
                        <a:t>Aktivitas</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a:solidFill>
                            <a:srgbClr val="FFFFFF"/>
                          </a:solidFill>
                          <a:latin typeface="Roboto"/>
                          <a:ea typeface="Roboto"/>
                          <a:cs typeface="Roboto"/>
                          <a:sym typeface="Roboto"/>
                        </a:rPr>
                        <a:t>Total Biaya</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a:solidFill>
                            <a:srgbClr val="FFFFFF"/>
                          </a:solidFill>
                          <a:latin typeface="Roboto"/>
                          <a:ea typeface="Roboto"/>
                          <a:cs typeface="Roboto"/>
                          <a:sym typeface="Roboto"/>
                        </a:rPr>
                        <a:t>Dasar Tarif</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a:solidFill>
                            <a:srgbClr val="FFFFFF"/>
                          </a:solidFill>
                          <a:latin typeface="Roboto"/>
                          <a:ea typeface="Roboto"/>
                          <a:cs typeface="Roboto"/>
                          <a:sym typeface="Roboto"/>
                        </a:rPr>
                        <a:t>Tarif BOP</a:t>
                      </a:r>
                      <a:endParaRPr sz="1200" b="1">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8639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Batch-Level Activity</a:t>
                      </a:r>
                    </a:p>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dirty="0"/>
                        <a:t>Rp 180.000.000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30</a:t>
                      </a: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dirty="0"/>
                        <a:t>Rp 6.000.000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863900">
                <a:tc>
                  <a:txBody>
                    <a:bodyPr/>
                    <a:lstStyle/>
                    <a:p>
                      <a:pPr marL="0" lvl="0" indent="0" algn="l" rtl="0">
                        <a:spcBef>
                          <a:spcPts val="0"/>
                        </a:spcBef>
                        <a:spcAft>
                          <a:spcPts val="0"/>
                        </a:spcAft>
                        <a:buNone/>
                      </a:pPr>
                      <a:endParaRPr dirty="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Unit Level </a:t>
                      </a:r>
                      <a:r>
                        <a:rPr lang="en-US" dirty="0" err="1"/>
                        <a:t>Acivity</a:t>
                      </a:r>
                      <a:endParaRPr lang="en-US"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Rp 180.000.000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15.000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Rp 12.000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bl>
          </a:graphicData>
        </a:graphic>
      </p:graphicFrame>
      <p:graphicFrame>
        <p:nvGraphicFramePr>
          <p:cNvPr id="156" name="Google Shape;156;p18"/>
          <p:cNvGraphicFramePr/>
          <p:nvPr/>
        </p:nvGraphicFramePr>
        <p:xfrm>
          <a:off x="397075" y="978638"/>
          <a:ext cx="6573450" cy="511125"/>
        </p:xfrm>
        <a:graphic>
          <a:graphicData uri="http://schemas.openxmlformats.org/drawingml/2006/table">
            <a:tbl>
              <a:tblPr>
                <a:noFill/>
              </a:tblPr>
              <a:tblGrid>
                <a:gridCol w="507475">
                  <a:extLst>
                    <a:ext uri="{9D8B030D-6E8A-4147-A177-3AD203B41FA5}">
                      <a16:colId xmlns:a16="http://schemas.microsoft.com/office/drawing/2014/main" val="20000"/>
                    </a:ext>
                  </a:extLst>
                </a:gridCol>
                <a:gridCol w="6065975">
                  <a:extLst>
                    <a:ext uri="{9D8B030D-6E8A-4147-A177-3AD203B41FA5}">
                      <a16:colId xmlns:a16="http://schemas.microsoft.com/office/drawing/2014/main" val="20001"/>
                    </a:ext>
                  </a:extLst>
                </a:gridCol>
              </a:tblGrid>
              <a:tr h="511125">
                <a:tc>
                  <a:txBody>
                    <a:bodyPr/>
                    <a:lstStyle/>
                    <a:p>
                      <a:pPr marL="0" lvl="0" indent="0" algn="ctr" rtl="0">
                        <a:spcBef>
                          <a:spcPts val="0"/>
                        </a:spcBef>
                        <a:spcAft>
                          <a:spcPts val="0"/>
                        </a:spcAft>
                        <a:buNone/>
                      </a:pPr>
                      <a:r>
                        <a:rPr lang="id" sz="1800" b="1">
                          <a:solidFill>
                            <a:srgbClr val="FFFFFF"/>
                          </a:solidFill>
                          <a:latin typeface="Lexend"/>
                          <a:ea typeface="Lexend"/>
                          <a:cs typeface="Lexend"/>
                          <a:sym typeface="Lexend"/>
                        </a:rPr>
                        <a:t>2</a:t>
                      </a:r>
                      <a:endParaRPr sz="1800" b="1">
                        <a:solidFill>
                          <a:srgbClr val="FFFFFF"/>
                        </a:solidFill>
                        <a:latin typeface="Lexend"/>
                        <a:ea typeface="Lexend"/>
                        <a:cs typeface="Lexend"/>
                        <a:sym typeface="Lexend"/>
                      </a:endParaRPr>
                    </a:p>
                  </a:txBody>
                  <a:tcPr marL="91425" marR="91425" marT="91425" marB="91425" anchor="ctr">
                    <a:lnL w="114300" cap="flat" cmpd="sng">
                      <a:solidFill>
                        <a:srgbClr val="FFFFFF"/>
                      </a:solidFill>
                      <a:prstDash val="solid"/>
                      <a:round/>
                      <a:headEnd type="none" w="sm" len="sm"/>
                      <a:tailEnd type="none" w="sm" len="sm"/>
                    </a:lnL>
                    <a:lnR w="114300" cap="flat" cmpd="sng">
                      <a:solidFill>
                        <a:srgbClr val="FFFFFF"/>
                      </a:solidFill>
                      <a:prstDash val="solid"/>
                      <a:round/>
                      <a:headEnd type="none" w="sm" len="sm"/>
                      <a:tailEnd type="none" w="sm" len="sm"/>
                    </a:lnR>
                    <a:lnT w="114300" cap="flat" cmpd="sng">
                      <a:solidFill>
                        <a:srgbClr val="FFFFFF"/>
                      </a:solidFill>
                      <a:prstDash val="solid"/>
                      <a:round/>
                      <a:headEnd type="none" w="sm" len="sm"/>
                      <a:tailEnd type="none" w="sm" len="sm"/>
                    </a:lnT>
                    <a:lnB w="114300" cap="flat" cmpd="sng">
                      <a:solidFill>
                        <a:srgbClr val="FFFFFF"/>
                      </a:solidFill>
                      <a:prstDash val="solid"/>
                      <a:round/>
                      <a:headEnd type="none" w="sm" len="sm"/>
                      <a:tailEnd type="none" w="sm" len="sm"/>
                    </a:lnB>
                    <a:solidFill>
                      <a:srgbClr val="0097A7"/>
                    </a:solidFill>
                  </a:tcPr>
                </a:tc>
                <a:tc>
                  <a:txBody>
                    <a:bodyPr/>
                    <a:lstStyle/>
                    <a:p>
                      <a:pPr marL="161999" marR="91440" lvl="0" indent="0" algn="l" rtl="0">
                        <a:lnSpc>
                          <a:spcPct val="115000"/>
                        </a:lnSpc>
                        <a:spcBef>
                          <a:spcPts val="0"/>
                        </a:spcBef>
                        <a:spcAft>
                          <a:spcPts val="0"/>
                        </a:spcAft>
                        <a:buNone/>
                      </a:pPr>
                      <a:r>
                        <a:rPr lang="id" sz="1200" b="1">
                          <a:latin typeface="Roboto"/>
                          <a:ea typeface="Roboto"/>
                          <a:cs typeface="Roboto"/>
                          <a:sym typeface="Roboto"/>
                        </a:rPr>
                        <a:t>Menghitung tarif biaya overhead pabrik per kelompok (pool rate)</a:t>
                      </a:r>
                      <a:endParaRPr sz="1200" b="1">
                        <a:latin typeface="Roboto"/>
                        <a:ea typeface="Roboto"/>
                        <a:cs typeface="Roboto"/>
                        <a:sym typeface="Roboto"/>
                      </a:endParaRPr>
                    </a:p>
                  </a:txBody>
                  <a:tcPr marL="91425" marR="91425" marT="91425" marB="91425" anchor="ctr">
                    <a:lnL w="114300" cap="flat" cmpd="sng">
                      <a:solidFill>
                        <a:srgbClr val="FFFFFF"/>
                      </a:solidFill>
                      <a:prstDash val="solid"/>
                      <a:round/>
                      <a:headEnd type="none" w="sm" len="sm"/>
                      <a:tailEnd type="none" w="sm" len="sm"/>
                    </a:lnL>
                    <a:lnR w="114300" cap="flat" cmpd="sng">
                      <a:solidFill>
                        <a:srgbClr val="FFFFFF"/>
                      </a:solidFill>
                      <a:prstDash val="solid"/>
                      <a:round/>
                      <a:headEnd type="none" w="sm" len="sm"/>
                      <a:tailEnd type="none" w="sm" len="sm"/>
                    </a:lnR>
                    <a:lnT w="114300" cap="flat" cmpd="sng">
                      <a:solidFill>
                        <a:srgbClr val="FFFFFF"/>
                      </a:solidFill>
                      <a:prstDash val="solid"/>
                      <a:round/>
                      <a:headEnd type="none" w="sm" len="sm"/>
                      <a:tailEnd type="none" w="sm" len="sm"/>
                    </a:lnT>
                    <a:lnB w="1143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4558721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grpSp>
        <p:nvGrpSpPr>
          <p:cNvPr id="161" name="Google Shape;161;p19"/>
          <p:cNvGrpSpPr/>
          <p:nvPr/>
        </p:nvGrpSpPr>
        <p:grpSpPr>
          <a:xfrm>
            <a:off x="3854590" y="4740702"/>
            <a:ext cx="1434817" cy="389011"/>
            <a:chOff x="3248325" y="4588800"/>
            <a:chExt cx="2045939" cy="554700"/>
          </a:xfrm>
        </p:grpSpPr>
        <p:sp>
          <p:nvSpPr>
            <p:cNvPr id="162" name="Google Shape;162;p1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1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5" name="Google Shape;165;p19"/>
          <p:cNvGrpSpPr/>
          <p:nvPr/>
        </p:nvGrpSpPr>
        <p:grpSpPr>
          <a:xfrm>
            <a:off x="8325085" y="65155"/>
            <a:ext cx="763768" cy="752531"/>
            <a:chOff x="695950" y="3458000"/>
            <a:chExt cx="966550" cy="952450"/>
          </a:xfrm>
        </p:grpSpPr>
        <p:sp>
          <p:nvSpPr>
            <p:cNvPr id="166" name="Google Shape;166;p1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7" name="Google Shape;177;p19"/>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Kertas Kerja</a:t>
            </a:r>
            <a:endParaRPr sz="3600" b="1">
              <a:solidFill>
                <a:srgbClr val="17919B"/>
              </a:solidFill>
              <a:latin typeface="Roboto"/>
              <a:ea typeface="Roboto"/>
              <a:cs typeface="Roboto"/>
              <a:sym typeface="Roboto"/>
            </a:endParaRPr>
          </a:p>
        </p:txBody>
      </p:sp>
      <p:graphicFrame>
        <p:nvGraphicFramePr>
          <p:cNvPr id="178" name="Google Shape;178;p19"/>
          <p:cNvGraphicFramePr/>
          <p:nvPr/>
        </p:nvGraphicFramePr>
        <p:xfrm>
          <a:off x="491837" y="1549204"/>
          <a:ext cx="7669564" cy="2603604"/>
        </p:xfrm>
        <a:graphic>
          <a:graphicData uri="http://schemas.openxmlformats.org/drawingml/2006/table">
            <a:tbl>
              <a:tblPr>
                <a:noFill/>
              </a:tblPr>
              <a:tblGrid>
                <a:gridCol w="1396399">
                  <a:extLst>
                    <a:ext uri="{9D8B030D-6E8A-4147-A177-3AD203B41FA5}">
                      <a16:colId xmlns:a16="http://schemas.microsoft.com/office/drawing/2014/main" val="20000"/>
                    </a:ext>
                  </a:extLst>
                </a:gridCol>
                <a:gridCol w="1907214">
                  <a:extLst>
                    <a:ext uri="{9D8B030D-6E8A-4147-A177-3AD203B41FA5}">
                      <a16:colId xmlns:a16="http://schemas.microsoft.com/office/drawing/2014/main" val="20001"/>
                    </a:ext>
                  </a:extLst>
                </a:gridCol>
                <a:gridCol w="2463983">
                  <a:extLst>
                    <a:ext uri="{9D8B030D-6E8A-4147-A177-3AD203B41FA5}">
                      <a16:colId xmlns:a16="http://schemas.microsoft.com/office/drawing/2014/main" val="20002"/>
                    </a:ext>
                  </a:extLst>
                </a:gridCol>
                <a:gridCol w="1901968">
                  <a:extLst>
                    <a:ext uri="{9D8B030D-6E8A-4147-A177-3AD203B41FA5}">
                      <a16:colId xmlns:a16="http://schemas.microsoft.com/office/drawing/2014/main" val="20003"/>
                    </a:ext>
                  </a:extLst>
                </a:gridCol>
              </a:tblGrid>
              <a:tr h="221025">
                <a:tc>
                  <a:txBody>
                    <a:bodyPr/>
                    <a:lstStyle/>
                    <a:p>
                      <a:pPr marL="0" marR="0" lvl="0" indent="0" algn="ctr" rtl="0">
                        <a:lnSpc>
                          <a:spcPct val="115000"/>
                        </a:lnSpc>
                        <a:spcBef>
                          <a:spcPts val="0"/>
                        </a:spcBef>
                        <a:spcAft>
                          <a:spcPts val="0"/>
                        </a:spcAft>
                        <a:buClr>
                          <a:srgbClr val="000000"/>
                        </a:buClr>
                        <a:buSzPts val="1200"/>
                        <a:buFont typeface="Arial"/>
                        <a:buNone/>
                      </a:pPr>
                      <a:r>
                        <a:rPr lang="id" sz="1200" b="1" u="none" strike="noStrike" cap="none">
                          <a:solidFill>
                            <a:srgbClr val="FFFFFF"/>
                          </a:solidFill>
                          <a:latin typeface="Roboto"/>
                          <a:ea typeface="Roboto"/>
                          <a:cs typeface="Roboto"/>
                          <a:sym typeface="Roboto"/>
                        </a:rPr>
                        <a:t>Jenis </a:t>
                      </a:r>
                      <a:r>
                        <a:rPr lang="id" sz="1200" b="1">
                          <a:solidFill>
                            <a:srgbClr val="FFFFFF"/>
                          </a:solidFill>
                          <a:latin typeface="Roboto"/>
                          <a:ea typeface="Roboto"/>
                          <a:cs typeface="Roboto"/>
                          <a:sym typeface="Roboto"/>
                        </a:rPr>
                        <a:t>Aktivitas</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Tarif BOP</a:t>
                      </a:r>
                      <a:endParaRPr sz="1200" b="1" u="none" strike="noStrike" cap="none" dirty="0">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a:solidFill>
                            <a:srgbClr val="FFFFFF"/>
                          </a:solidFill>
                          <a:latin typeface="Roboto"/>
                          <a:ea typeface="Roboto"/>
                          <a:cs typeface="Roboto"/>
                          <a:sym typeface="Roboto"/>
                        </a:rPr>
                        <a:t>Aktivitas yang Digunakan</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a:solidFill>
                            <a:srgbClr val="FFFFFF"/>
                          </a:solidFill>
                          <a:latin typeface="Roboto"/>
                          <a:ea typeface="Roboto"/>
                          <a:cs typeface="Roboto"/>
                          <a:sym typeface="Roboto"/>
                        </a:rPr>
                        <a:t>Pembebanan BOP</a:t>
                      </a:r>
                      <a:endParaRPr sz="1200" b="1">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23942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Batch-Level Activity</a:t>
                      </a: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lumMod val="20000"/>
                        <a:lumOff val="80000"/>
                      </a:schemeClr>
                    </a:solidFill>
                  </a:tcPr>
                </a:tc>
                <a:tc>
                  <a:txBody>
                    <a:bodyPr/>
                    <a:lstStyle/>
                    <a:p>
                      <a:pPr marL="0" lvl="0" indent="0" algn="l" rtl="0">
                        <a:spcBef>
                          <a:spcPts val="0"/>
                        </a:spcBef>
                        <a:spcAft>
                          <a:spcPts val="0"/>
                        </a:spcAft>
                        <a:buNone/>
                      </a:pPr>
                      <a:endParaRPr dirty="0"/>
                    </a:p>
                  </a:txBody>
                  <a:tcPr marL="91425" marR="91425" marT="91425" marB="91425">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239425">
                <a:tc>
                  <a:txBody>
                    <a:bodyPr/>
                    <a:lstStyle/>
                    <a:p>
                      <a:pPr marL="0" lvl="0" indent="0" algn="l" rtl="0">
                        <a:spcBef>
                          <a:spcPts val="0"/>
                        </a:spcBef>
                        <a:spcAft>
                          <a:spcPts val="0"/>
                        </a:spcAft>
                        <a:buNone/>
                      </a:pPr>
                      <a:r>
                        <a:rPr lang="en-US" dirty="0"/>
                        <a:t>Mie Soto</a:t>
                      </a: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lumMod val="20000"/>
                        <a:lumOff val="80000"/>
                      </a:schemeClr>
                    </a:solidFill>
                  </a:tcPr>
                </a:tc>
                <a:tc>
                  <a:txBody>
                    <a:bodyPr/>
                    <a:lstStyle/>
                    <a:p>
                      <a:pPr marL="0" lvl="0" indent="0" algn="l" rtl="0">
                        <a:spcBef>
                          <a:spcPts val="0"/>
                        </a:spcBef>
                        <a:spcAft>
                          <a:spcPts val="0"/>
                        </a:spcAft>
                        <a:buNone/>
                      </a:pPr>
                      <a:r>
                        <a:rPr lang="en-US" dirty="0"/>
                        <a:t>Rp 6.000.000</a:t>
                      </a:r>
                      <a:endParaRPr dirty="0"/>
                    </a:p>
                  </a:txBody>
                  <a:tcPr marL="91425" marR="91425" marT="91425" marB="91425">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US" dirty="0"/>
                        <a:t>10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US" dirty="0"/>
                        <a:t>Rp 60.000.000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239425">
                <a:tc>
                  <a:txBody>
                    <a:bodyPr/>
                    <a:lstStyle/>
                    <a:p>
                      <a:pPr marL="0" lvl="0" indent="0" algn="l" rtl="0">
                        <a:spcBef>
                          <a:spcPts val="0"/>
                        </a:spcBef>
                        <a:spcAft>
                          <a:spcPts val="0"/>
                        </a:spcAft>
                        <a:buNone/>
                      </a:pPr>
                      <a:r>
                        <a:rPr lang="en-US" dirty="0"/>
                        <a:t>Mie Bawang</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lumMod val="20000"/>
                        <a:lumOff val="80000"/>
                      </a:schemeClr>
                    </a:solidFill>
                  </a:tcPr>
                </a:tc>
                <a:tc>
                  <a:txBody>
                    <a:bodyPr/>
                    <a:lstStyle/>
                    <a:p>
                      <a:pPr marL="0" lvl="0" indent="0" algn="l" rtl="0">
                        <a:spcBef>
                          <a:spcPts val="0"/>
                        </a:spcBef>
                        <a:spcAft>
                          <a:spcPts val="0"/>
                        </a:spcAft>
                        <a:buNone/>
                      </a:pPr>
                      <a:r>
                        <a:rPr lang="en-US" dirty="0"/>
                        <a:t>Rp 6.000.000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20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dirty="0"/>
                        <a:t>Rp 120.000.000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23942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Unit Level </a:t>
                      </a:r>
                      <a:r>
                        <a:rPr lang="en-US" dirty="0" err="1"/>
                        <a:t>Acivity</a:t>
                      </a:r>
                      <a:endParaRPr lang="en-US" dirty="0"/>
                    </a:p>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lumMod val="40000"/>
                        <a:lumOff val="60000"/>
                      </a:schemeClr>
                    </a:solidFill>
                  </a:tcPr>
                </a:tc>
                <a:tc>
                  <a:txBody>
                    <a:bodyPr/>
                    <a:lstStyle/>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bl>
          </a:graphicData>
        </a:graphic>
      </p:graphicFrame>
      <p:graphicFrame>
        <p:nvGraphicFramePr>
          <p:cNvPr id="179" name="Google Shape;179;p19"/>
          <p:cNvGraphicFramePr/>
          <p:nvPr/>
        </p:nvGraphicFramePr>
        <p:xfrm>
          <a:off x="397075" y="978638"/>
          <a:ext cx="4409150" cy="511125"/>
        </p:xfrm>
        <a:graphic>
          <a:graphicData uri="http://schemas.openxmlformats.org/drawingml/2006/table">
            <a:tbl>
              <a:tblPr>
                <a:noFill/>
              </a:tblPr>
              <a:tblGrid>
                <a:gridCol w="507475">
                  <a:extLst>
                    <a:ext uri="{9D8B030D-6E8A-4147-A177-3AD203B41FA5}">
                      <a16:colId xmlns:a16="http://schemas.microsoft.com/office/drawing/2014/main" val="20000"/>
                    </a:ext>
                  </a:extLst>
                </a:gridCol>
                <a:gridCol w="3901675">
                  <a:extLst>
                    <a:ext uri="{9D8B030D-6E8A-4147-A177-3AD203B41FA5}">
                      <a16:colId xmlns:a16="http://schemas.microsoft.com/office/drawing/2014/main" val="20001"/>
                    </a:ext>
                  </a:extLst>
                </a:gridCol>
              </a:tblGrid>
              <a:tr h="511125">
                <a:tc>
                  <a:txBody>
                    <a:bodyPr/>
                    <a:lstStyle/>
                    <a:p>
                      <a:pPr marL="0" lvl="0" indent="0" algn="ctr" rtl="0">
                        <a:spcBef>
                          <a:spcPts val="0"/>
                        </a:spcBef>
                        <a:spcAft>
                          <a:spcPts val="0"/>
                        </a:spcAft>
                        <a:buNone/>
                      </a:pPr>
                      <a:r>
                        <a:rPr lang="id" sz="1800" b="1">
                          <a:solidFill>
                            <a:srgbClr val="FFFFFF"/>
                          </a:solidFill>
                          <a:latin typeface="Lexend"/>
                          <a:ea typeface="Lexend"/>
                          <a:cs typeface="Lexend"/>
                          <a:sym typeface="Lexend"/>
                        </a:rPr>
                        <a:t>3</a:t>
                      </a:r>
                      <a:endParaRPr sz="1800" b="1">
                        <a:solidFill>
                          <a:srgbClr val="FFFFFF"/>
                        </a:solidFill>
                        <a:latin typeface="Lexend"/>
                        <a:ea typeface="Lexend"/>
                        <a:cs typeface="Lexend"/>
                        <a:sym typeface="Lexend"/>
                      </a:endParaRPr>
                    </a:p>
                  </a:txBody>
                  <a:tcPr marL="91425" marR="91425" marT="91425" marB="91425" anchor="ctr">
                    <a:lnL w="114300" cap="flat" cmpd="sng">
                      <a:solidFill>
                        <a:srgbClr val="FFFFFF"/>
                      </a:solidFill>
                      <a:prstDash val="solid"/>
                      <a:round/>
                      <a:headEnd type="none" w="sm" len="sm"/>
                      <a:tailEnd type="none" w="sm" len="sm"/>
                    </a:lnL>
                    <a:lnR w="114300" cap="flat" cmpd="sng">
                      <a:solidFill>
                        <a:srgbClr val="FFFFFF"/>
                      </a:solidFill>
                      <a:prstDash val="solid"/>
                      <a:round/>
                      <a:headEnd type="none" w="sm" len="sm"/>
                      <a:tailEnd type="none" w="sm" len="sm"/>
                    </a:lnR>
                    <a:lnT w="114300" cap="flat" cmpd="sng">
                      <a:solidFill>
                        <a:srgbClr val="FFFFFF"/>
                      </a:solidFill>
                      <a:prstDash val="solid"/>
                      <a:round/>
                      <a:headEnd type="none" w="sm" len="sm"/>
                      <a:tailEnd type="none" w="sm" len="sm"/>
                    </a:lnT>
                    <a:lnB w="114300" cap="flat" cmpd="sng">
                      <a:solidFill>
                        <a:srgbClr val="FFFFFF"/>
                      </a:solidFill>
                      <a:prstDash val="solid"/>
                      <a:round/>
                      <a:headEnd type="none" w="sm" len="sm"/>
                      <a:tailEnd type="none" w="sm" len="sm"/>
                    </a:lnB>
                    <a:solidFill>
                      <a:srgbClr val="0097A7"/>
                    </a:solidFill>
                  </a:tcPr>
                </a:tc>
                <a:tc>
                  <a:txBody>
                    <a:bodyPr/>
                    <a:lstStyle/>
                    <a:p>
                      <a:pPr marL="161999" marR="91440" lvl="0" indent="0" algn="l" rtl="0">
                        <a:lnSpc>
                          <a:spcPct val="115000"/>
                        </a:lnSpc>
                        <a:spcBef>
                          <a:spcPts val="0"/>
                        </a:spcBef>
                        <a:spcAft>
                          <a:spcPts val="0"/>
                        </a:spcAft>
                        <a:buNone/>
                      </a:pPr>
                      <a:r>
                        <a:rPr lang="id" sz="1200" b="1" dirty="0">
                          <a:latin typeface="Roboto"/>
                          <a:ea typeface="Roboto"/>
                          <a:cs typeface="Roboto"/>
                          <a:sym typeface="Roboto"/>
                        </a:rPr>
                        <a:t>Membebankan biaya overhead ke produk</a:t>
                      </a:r>
                      <a:endParaRPr sz="1200" b="1" dirty="0">
                        <a:latin typeface="Roboto"/>
                        <a:ea typeface="Roboto"/>
                        <a:cs typeface="Roboto"/>
                        <a:sym typeface="Roboto"/>
                      </a:endParaRPr>
                    </a:p>
                  </a:txBody>
                  <a:tcPr marL="91425" marR="91425" marT="91425" marB="91425" anchor="ctr">
                    <a:lnL w="114300" cap="flat" cmpd="sng">
                      <a:solidFill>
                        <a:srgbClr val="FFFFFF"/>
                      </a:solidFill>
                      <a:prstDash val="solid"/>
                      <a:round/>
                      <a:headEnd type="none" w="sm" len="sm"/>
                      <a:tailEnd type="none" w="sm" len="sm"/>
                    </a:lnL>
                    <a:lnR w="114300" cap="flat" cmpd="sng">
                      <a:solidFill>
                        <a:srgbClr val="FFFFFF"/>
                      </a:solidFill>
                      <a:prstDash val="solid"/>
                      <a:round/>
                      <a:headEnd type="none" w="sm" len="sm"/>
                      <a:tailEnd type="none" w="sm" len="sm"/>
                    </a:lnR>
                    <a:lnT w="114300" cap="flat" cmpd="sng">
                      <a:solidFill>
                        <a:srgbClr val="FFFFFF"/>
                      </a:solidFill>
                      <a:prstDash val="solid"/>
                      <a:round/>
                      <a:headEnd type="none" w="sm" len="sm"/>
                      <a:tailEnd type="none" w="sm" len="sm"/>
                    </a:lnT>
                    <a:lnB w="1143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bl>
          </a:graphicData>
        </a:graphic>
      </p:graphicFrame>
      <p:graphicFrame>
        <p:nvGraphicFramePr>
          <p:cNvPr id="3" name="Table 2">
            <a:extLst>
              <a:ext uri="{FF2B5EF4-FFF2-40B4-BE49-F238E27FC236}">
                <a16:creationId xmlns:a16="http://schemas.microsoft.com/office/drawing/2014/main" id="{DDA3A449-BCD7-90DB-ACFA-B82D656D481A}"/>
              </a:ext>
            </a:extLst>
          </p:cNvPr>
          <p:cNvGraphicFramePr>
            <a:graphicFrameLocks noGrp="1"/>
          </p:cNvGraphicFramePr>
          <p:nvPr>
            <p:extLst>
              <p:ext uri="{D42A27DB-BD31-4B8C-83A1-F6EECF244321}">
                <p14:modId xmlns:p14="http://schemas.microsoft.com/office/powerpoint/2010/main" val="1873628052"/>
              </p:ext>
            </p:extLst>
          </p:nvPr>
        </p:nvGraphicFramePr>
        <p:xfrm>
          <a:off x="491835" y="4212249"/>
          <a:ext cx="7669565" cy="730591"/>
        </p:xfrm>
        <a:graphic>
          <a:graphicData uri="http://schemas.openxmlformats.org/drawingml/2006/table">
            <a:tbl>
              <a:tblPr firstRow="1" bandRow="1"/>
              <a:tblGrid>
                <a:gridCol w="1426190">
                  <a:extLst>
                    <a:ext uri="{9D8B030D-6E8A-4147-A177-3AD203B41FA5}">
                      <a16:colId xmlns:a16="http://schemas.microsoft.com/office/drawing/2014/main" val="60843534"/>
                    </a:ext>
                  </a:extLst>
                </a:gridCol>
                <a:gridCol w="1808339">
                  <a:extLst>
                    <a:ext uri="{9D8B030D-6E8A-4147-A177-3AD203B41FA5}">
                      <a16:colId xmlns:a16="http://schemas.microsoft.com/office/drawing/2014/main" val="905641899"/>
                    </a:ext>
                  </a:extLst>
                </a:gridCol>
                <a:gridCol w="2508005">
                  <a:extLst>
                    <a:ext uri="{9D8B030D-6E8A-4147-A177-3AD203B41FA5}">
                      <a16:colId xmlns:a16="http://schemas.microsoft.com/office/drawing/2014/main" val="1387518338"/>
                    </a:ext>
                  </a:extLst>
                </a:gridCol>
                <a:gridCol w="1927031">
                  <a:extLst>
                    <a:ext uri="{9D8B030D-6E8A-4147-A177-3AD203B41FA5}">
                      <a16:colId xmlns:a16="http://schemas.microsoft.com/office/drawing/2014/main" val="898249790"/>
                    </a:ext>
                  </a:extLst>
                </a:gridCol>
              </a:tblGrid>
              <a:tr h="359751">
                <a:tc>
                  <a:txBody>
                    <a:bodyPr/>
                    <a:lstStyle/>
                    <a:p>
                      <a:r>
                        <a:rPr lang="en-US" dirty="0"/>
                        <a:t>Mie Soto</a:t>
                      </a:r>
                      <a:endParaRPr lang="en-ID" dirty="0"/>
                    </a:p>
                  </a:txBody>
                  <a:tcPr>
                    <a:solidFill>
                      <a:schemeClr val="accent1">
                        <a:lumMod val="40000"/>
                        <a:lumOff val="60000"/>
                      </a:schemeClr>
                    </a:solidFill>
                  </a:tcPr>
                </a:tc>
                <a:tc>
                  <a:txBody>
                    <a:bodyPr/>
                    <a:lstStyle/>
                    <a:p>
                      <a:r>
                        <a:rPr lang="en-US" dirty="0"/>
                        <a:t>Rp 12.000</a:t>
                      </a:r>
                      <a:endParaRPr lang="en-ID" dirty="0"/>
                    </a:p>
                  </a:txBody>
                  <a:tcPr/>
                </a:tc>
                <a:tc>
                  <a:txBody>
                    <a:bodyPr/>
                    <a:lstStyle/>
                    <a:p>
                      <a:r>
                        <a:rPr lang="en-US" dirty="0"/>
                        <a:t>5.000</a:t>
                      </a:r>
                      <a:endParaRPr lang="en-ID" dirty="0"/>
                    </a:p>
                  </a:txBody>
                  <a:tcPr/>
                </a:tc>
                <a:tc>
                  <a:txBody>
                    <a:bodyPr/>
                    <a:lstStyle/>
                    <a:p>
                      <a:r>
                        <a:rPr lang="en-US" dirty="0"/>
                        <a:t>Rp 60.000.000</a:t>
                      </a:r>
                      <a:endParaRPr lang="en-ID" dirty="0"/>
                    </a:p>
                  </a:txBody>
                  <a:tcPr/>
                </a:tc>
                <a:extLst>
                  <a:ext uri="{0D108BD9-81ED-4DB2-BD59-A6C34878D82A}">
                    <a16:rowId xmlns:a16="http://schemas.microsoft.com/office/drawing/2014/main" val="3869298458"/>
                  </a:ext>
                </a:extLst>
              </a:tr>
              <a:tr h="370840">
                <a:tc>
                  <a:txBody>
                    <a:bodyPr/>
                    <a:lstStyle/>
                    <a:p>
                      <a:r>
                        <a:rPr lang="en-US" dirty="0"/>
                        <a:t>Mie Bawang</a:t>
                      </a:r>
                      <a:endParaRPr lang="en-ID" dirty="0"/>
                    </a:p>
                  </a:txBody>
                  <a:tcPr>
                    <a:solidFill>
                      <a:schemeClr val="accent1">
                        <a:lumMod val="40000"/>
                        <a:lumOff val="60000"/>
                      </a:schemeClr>
                    </a:solidFill>
                  </a:tcPr>
                </a:tc>
                <a:tc>
                  <a:txBody>
                    <a:bodyPr/>
                    <a:lstStyle/>
                    <a:p>
                      <a:r>
                        <a:rPr lang="en-US" dirty="0"/>
                        <a:t>Rp 12.000</a:t>
                      </a:r>
                      <a:endParaRPr lang="en-ID" dirty="0"/>
                    </a:p>
                  </a:txBody>
                  <a:tcPr/>
                </a:tc>
                <a:tc>
                  <a:txBody>
                    <a:bodyPr/>
                    <a:lstStyle/>
                    <a:p>
                      <a:r>
                        <a:rPr lang="en-US" dirty="0"/>
                        <a:t>10.000</a:t>
                      </a:r>
                      <a:endParaRPr lang="en-ID" dirty="0"/>
                    </a:p>
                  </a:txBody>
                  <a:tcPr/>
                </a:tc>
                <a:tc>
                  <a:txBody>
                    <a:bodyPr/>
                    <a:lstStyle/>
                    <a:p>
                      <a:r>
                        <a:rPr lang="en-US" dirty="0"/>
                        <a:t>Rp 120.000.000</a:t>
                      </a:r>
                      <a:endParaRPr lang="en-ID" dirty="0"/>
                    </a:p>
                  </a:txBody>
                  <a:tcPr/>
                </a:tc>
                <a:extLst>
                  <a:ext uri="{0D108BD9-81ED-4DB2-BD59-A6C34878D82A}">
                    <a16:rowId xmlns:a16="http://schemas.microsoft.com/office/drawing/2014/main" val="1691387736"/>
                  </a:ext>
                </a:extLst>
              </a:tr>
            </a:tbl>
          </a:graphicData>
        </a:graphic>
      </p:graphicFrame>
      <p:sp>
        <p:nvSpPr>
          <p:cNvPr id="4" name="Arrow: Down 3">
            <a:extLst>
              <a:ext uri="{FF2B5EF4-FFF2-40B4-BE49-F238E27FC236}">
                <a16:creationId xmlns:a16="http://schemas.microsoft.com/office/drawing/2014/main" id="{B1EEFE0B-61F0-95C4-2E29-7986196C332A}"/>
              </a:ext>
            </a:extLst>
          </p:cNvPr>
          <p:cNvSpPr/>
          <p:nvPr/>
        </p:nvSpPr>
        <p:spPr>
          <a:xfrm>
            <a:off x="2701637" y="2010667"/>
            <a:ext cx="484632" cy="43815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Arrow: Down 4">
            <a:extLst>
              <a:ext uri="{FF2B5EF4-FFF2-40B4-BE49-F238E27FC236}">
                <a16:creationId xmlns:a16="http://schemas.microsoft.com/office/drawing/2014/main" id="{31E609E7-5302-81C8-0E1F-18B2BE2B4F29}"/>
              </a:ext>
            </a:extLst>
          </p:cNvPr>
          <p:cNvSpPr/>
          <p:nvPr/>
        </p:nvSpPr>
        <p:spPr>
          <a:xfrm>
            <a:off x="4604220" y="2010667"/>
            <a:ext cx="484632" cy="43815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Arrow: Down 5">
            <a:extLst>
              <a:ext uri="{FF2B5EF4-FFF2-40B4-BE49-F238E27FC236}">
                <a16:creationId xmlns:a16="http://schemas.microsoft.com/office/drawing/2014/main" id="{C317E43C-ED54-D5ED-540D-E13BFE1A310F}"/>
              </a:ext>
            </a:extLst>
          </p:cNvPr>
          <p:cNvSpPr/>
          <p:nvPr/>
        </p:nvSpPr>
        <p:spPr>
          <a:xfrm>
            <a:off x="6800165" y="1999355"/>
            <a:ext cx="484632" cy="43815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Arrow: Down 6">
            <a:extLst>
              <a:ext uri="{FF2B5EF4-FFF2-40B4-BE49-F238E27FC236}">
                <a16:creationId xmlns:a16="http://schemas.microsoft.com/office/drawing/2014/main" id="{46A9D3DB-7D06-1E1B-3369-FDDE0C031A7B}"/>
              </a:ext>
            </a:extLst>
          </p:cNvPr>
          <p:cNvSpPr/>
          <p:nvPr/>
        </p:nvSpPr>
        <p:spPr>
          <a:xfrm>
            <a:off x="2701637" y="3472322"/>
            <a:ext cx="484632" cy="43815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ln w="0"/>
              <a:solidFill>
                <a:schemeClr val="accent1">
                  <a:lumMod val="60000"/>
                  <a:lumOff val="40000"/>
                </a:schemeClr>
              </a:solidFill>
              <a:effectLst>
                <a:outerShdw blurRad="38100" dist="25400" dir="5400000" algn="ctr" rotWithShape="0">
                  <a:srgbClr val="6E747A">
                    <a:alpha val="43000"/>
                  </a:srgbClr>
                </a:outerShdw>
              </a:effectLst>
            </a:endParaRPr>
          </a:p>
        </p:txBody>
      </p:sp>
      <p:sp>
        <p:nvSpPr>
          <p:cNvPr id="8" name="Arrow: Down 7">
            <a:extLst>
              <a:ext uri="{FF2B5EF4-FFF2-40B4-BE49-F238E27FC236}">
                <a16:creationId xmlns:a16="http://schemas.microsoft.com/office/drawing/2014/main" id="{2F6D1C49-7844-93AB-22B0-F6A9FF0CDC93}"/>
              </a:ext>
            </a:extLst>
          </p:cNvPr>
          <p:cNvSpPr/>
          <p:nvPr/>
        </p:nvSpPr>
        <p:spPr>
          <a:xfrm>
            <a:off x="4604220" y="3467959"/>
            <a:ext cx="484632" cy="43815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lumMod val="40000"/>
                  <a:lumOff val="60000"/>
                </a:schemeClr>
              </a:solidFill>
            </a:endParaRPr>
          </a:p>
        </p:txBody>
      </p:sp>
      <p:sp>
        <p:nvSpPr>
          <p:cNvPr id="9" name="Arrow: Down 8">
            <a:extLst>
              <a:ext uri="{FF2B5EF4-FFF2-40B4-BE49-F238E27FC236}">
                <a16:creationId xmlns:a16="http://schemas.microsoft.com/office/drawing/2014/main" id="{2435CB8E-3EB2-BFB0-2EF8-0EF5CF1D3D81}"/>
              </a:ext>
            </a:extLst>
          </p:cNvPr>
          <p:cNvSpPr/>
          <p:nvPr/>
        </p:nvSpPr>
        <p:spPr>
          <a:xfrm>
            <a:off x="6800165" y="3456647"/>
            <a:ext cx="484632" cy="43815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rgbClr val="FF0000"/>
              </a:solidFill>
            </a:endParaRPr>
          </a:p>
        </p:txBody>
      </p:sp>
    </p:spTree>
    <p:extLst>
      <p:ext uri="{BB962C8B-B14F-4D97-AF65-F5344CB8AC3E}">
        <p14:creationId xmlns:p14="http://schemas.microsoft.com/office/powerpoint/2010/main" val="29769435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grpSp>
        <p:nvGrpSpPr>
          <p:cNvPr id="184" name="Google Shape;184;p20"/>
          <p:cNvGrpSpPr/>
          <p:nvPr/>
        </p:nvGrpSpPr>
        <p:grpSpPr>
          <a:xfrm>
            <a:off x="3854590" y="4740702"/>
            <a:ext cx="1434817" cy="389011"/>
            <a:chOff x="3248325" y="4588800"/>
            <a:chExt cx="2045939" cy="554700"/>
          </a:xfrm>
        </p:grpSpPr>
        <p:sp>
          <p:nvSpPr>
            <p:cNvPr id="185" name="Google Shape;185;p2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2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2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8" name="Google Shape;188;p20"/>
          <p:cNvGrpSpPr/>
          <p:nvPr/>
        </p:nvGrpSpPr>
        <p:grpSpPr>
          <a:xfrm>
            <a:off x="8325085" y="65155"/>
            <a:ext cx="763768" cy="752531"/>
            <a:chOff x="695950" y="3458000"/>
            <a:chExt cx="966550" cy="952450"/>
          </a:xfrm>
        </p:grpSpPr>
        <p:sp>
          <p:nvSpPr>
            <p:cNvPr id="189" name="Google Shape;189;p2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2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2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2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2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2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2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2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99" name="Google Shape;199;p20"/>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200" name="Google Shape;200;p20"/>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Kertas Kerja</a:t>
            </a:r>
            <a:endParaRPr sz="3600" b="1" dirty="0">
              <a:solidFill>
                <a:srgbClr val="17919B"/>
              </a:solidFill>
              <a:latin typeface="Roboto"/>
              <a:ea typeface="Roboto"/>
              <a:cs typeface="Roboto"/>
              <a:sym typeface="Roboto"/>
            </a:endParaRPr>
          </a:p>
        </p:txBody>
      </p:sp>
      <p:graphicFrame>
        <p:nvGraphicFramePr>
          <p:cNvPr id="201" name="Google Shape;201;p20"/>
          <p:cNvGraphicFramePr/>
          <p:nvPr>
            <p:extLst>
              <p:ext uri="{D42A27DB-BD31-4B8C-83A1-F6EECF244321}">
                <p14:modId xmlns:p14="http://schemas.microsoft.com/office/powerpoint/2010/main" val="2129360041"/>
              </p:ext>
            </p:extLst>
          </p:nvPr>
        </p:nvGraphicFramePr>
        <p:xfrm>
          <a:off x="444493" y="1354376"/>
          <a:ext cx="5023025" cy="3504960"/>
        </p:xfrm>
        <a:graphic>
          <a:graphicData uri="http://schemas.openxmlformats.org/drawingml/2006/table">
            <a:tbl>
              <a:tblPr>
                <a:noFill/>
              </a:tblPr>
              <a:tblGrid>
                <a:gridCol w="1881775">
                  <a:extLst>
                    <a:ext uri="{9D8B030D-6E8A-4147-A177-3AD203B41FA5}">
                      <a16:colId xmlns:a16="http://schemas.microsoft.com/office/drawing/2014/main" val="20000"/>
                    </a:ext>
                  </a:extLst>
                </a:gridCol>
                <a:gridCol w="1571775">
                  <a:extLst>
                    <a:ext uri="{9D8B030D-6E8A-4147-A177-3AD203B41FA5}">
                      <a16:colId xmlns:a16="http://schemas.microsoft.com/office/drawing/2014/main" val="20001"/>
                    </a:ext>
                  </a:extLst>
                </a:gridCol>
                <a:gridCol w="1569475">
                  <a:extLst>
                    <a:ext uri="{9D8B030D-6E8A-4147-A177-3AD203B41FA5}">
                      <a16:colId xmlns:a16="http://schemas.microsoft.com/office/drawing/2014/main" val="20002"/>
                    </a:ext>
                  </a:extLst>
                </a:gridCol>
              </a:tblGrid>
              <a:tr h="338627">
                <a:tc>
                  <a:txBody>
                    <a:bodyPr/>
                    <a:lstStyle/>
                    <a:p>
                      <a:pPr marL="0" marR="0" lvl="0" indent="0" algn="l" rtl="0">
                        <a:lnSpc>
                          <a:spcPct val="100000"/>
                        </a:lnSpc>
                        <a:spcBef>
                          <a:spcPts val="0"/>
                        </a:spcBef>
                        <a:spcAft>
                          <a:spcPts val="0"/>
                        </a:spcAft>
                        <a:buClr>
                          <a:srgbClr val="000000"/>
                        </a:buClr>
                        <a:buSzPts val="1100"/>
                        <a:buFont typeface="Arial"/>
                        <a:buNone/>
                      </a:pPr>
                      <a:r>
                        <a:rPr lang="id" sz="1100" b="1" dirty="0">
                          <a:solidFill>
                            <a:srgbClr val="FFFFFF"/>
                          </a:solidFill>
                          <a:latin typeface="Roboto"/>
                          <a:ea typeface="Roboto"/>
                          <a:cs typeface="Roboto"/>
                          <a:sym typeface="Roboto"/>
                        </a:rPr>
                        <a:t>Keterangan</a:t>
                      </a:r>
                      <a:endParaRPr sz="1100" b="1" u="none" strike="noStrike" cap="none" dirty="0">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id" sz="1100" b="1" dirty="0">
                          <a:solidFill>
                            <a:srgbClr val="FFFFFF"/>
                          </a:solidFill>
                          <a:latin typeface="Roboto"/>
                          <a:ea typeface="Roboto"/>
                          <a:cs typeface="Roboto"/>
                          <a:sym typeface="Roboto"/>
                        </a:rPr>
                        <a:t>Mie Soto</a:t>
                      </a:r>
                      <a:endParaRPr sz="1100" b="1" u="none" strike="noStrike" cap="none" dirty="0">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id" sz="1100" b="1">
                          <a:solidFill>
                            <a:srgbClr val="FFFFFF"/>
                          </a:solidFill>
                          <a:latin typeface="Roboto"/>
                          <a:ea typeface="Roboto"/>
                          <a:cs typeface="Roboto"/>
                          <a:sym typeface="Roboto"/>
                        </a:rPr>
                        <a:t>Mie Ayam Bawang</a:t>
                      </a:r>
                      <a:endParaRPr sz="11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382799">
                <a:tc>
                  <a:txBody>
                    <a:bodyPr/>
                    <a:lstStyle/>
                    <a:p>
                      <a:pPr marL="0" marR="0" lvl="0" indent="0" algn="l" rtl="0">
                        <a:lnSpc>
                          <a:spcPct val="100000"/>
                        </a:lnSpc>
                        <a:spcBef>
                          <a:spcPts val="0"/>
                        </a:spcBef>
                        <a:spcAft>
                          <a:spcPts val="0"/>
                        </a:spcAft>
                        <a:buClr>
                          <a:srgbClr val="000000"/>
                        </a:buClr>
                        <a:buSzPts val="1100"/>
                        <a:buFont typeface="Arial"/>
                        <a:buNone/>
                      </a:pPr>
                      <a:r>
                        <a:rPr lang="id" sz="1100" u="none" strike="noStrike" cap="none" dirty="0">
                          <a:latin typeface="Roboto"/>
                          <a:ea typeface="Roboto"/>
                          <a:cs typeface="Roboto"/>
                          <a:sym typeface="Roboto"/>
                        </a:rPr>
                        <a:t>Biaya Utama</a:t>
                      </a:r>
                      <a:endParaRPr sz="1100"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Rp 80.000.000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Rp 120.000.000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38627">
                <a:tc gridSpan="3">
                  <a:txBody>
                    <a:bodyPr/>
                    <a:lstStyle/>
                    <a:p>
                      <a:pPr marL="0" lvl="0" indent="0" algn="l" rtl="0">
                        <a:spcBef>
                          <a:spcPts val="0"/>
                        </a:spcBef>
                        <a:spcAft>
                          <a:spcPts val="0"/>
                        </a:spcAft>
                        <a:buNone/>
                      </a:pPr>
                      <a:r>
                        <a:rPr lang="id" sz="1100" dirty="0">
                          <a:latin typeface="Roboto"/>
                          <a:ea typeface="Roboto"/>
                          <a:cs typeface="Roboto"/>
                          <a:sym typeface="Roboto"/>
                        </a:rPr>
                        <a:t>Biaya Overhead :</a:t>
                      </a:r>
                      <a:endParaRPr sz="1100"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382799">
                <a:tc>
                  <a:txBody>
                    <a:bodyPr/>
                    <a:lstStyle/>
                    <a:p>
                      <a:pPr marL="0" marR="0" lvl="0" indent="0" algn="l" rtl="0">
                        <a:lnSpc>
                          <a:spcPct val="100000"/>
                        </a:lnSpc>
                        <a:spcBef>
                          <a:spcPts val="0"/>
                        </a:spcBef>
                        <a:spcAft>
                          <a:spcPts val="0"/>
                        </a:spcAft>
                        <a:buClr>
                          <a:srgbClr val="000000"/>
                        </a:buClr>
                        <a:buSzPts val="1100"/>
                        <a:buFont typeface="Arial"/>
                        <a:buNone/>
                      </a:pPr>
                      <a:r>
                        <a:rPr lang="id" sz="1100" u="none" strike="noStrike" cap="none" dirty="0">
                          <a:latin typeface="Roboto"/>
                          <a:ea typeface="Roboto"/>
                          <a:cs typeface="Roboto"/>
                          <a:sym typeface="Roboto"/>
                        </a:rPr>
                        <a:t>Batch Level Activity</a:t>
                      </a:r>
                      <a:endParaRPr sz="1100"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Rp 60.000.000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Rp 120.000.000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82799">
                <a:tc>
                  <a:txBody>
                    <a:bodyPr/>
                    <a:lstStyle/>
                    <a:p>
                      <a:pPr marL="0" marR="0" lvl="0" indent="0" algn="l" rtl="0">
                        <a:lnSpc>
                          <a:spcPct val="100000"/>
                        </a:lnSpc>
                        <a:spcBef>
                          <a:spcPts val="0"/>
                        </a:spcBef>
                        <a:spcAft>
                          <a:spcPts val="0"/>
                        </a:spcAft>
                        <a:buClr>
                          <a:srgbClr val="000000"/>
                        </a:buClr>
                        <a:buSzPts val="1100"/>
                        <a:buFont typeface="Arial"/>
                        <a:buNone/>
                      </a:pPr>
                      <a:r>
                        <a:rPr lang="id" sz="1100" u="none" strike="noStrike" cap="none" dirty="0">
                          <a:latin typeface="Roboto"/>
                          <a:ea typeface="Roboto"/>
                          <a:cs typeface="Roboto"/>
                          <a:sym typeface="Roboto"/>
                        </a:rPr>
                        <a:t>Unit Level Activity</a:t>
                      </a:r>
                      <a:endParaRPr sz="1100"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Rp 60.000.000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Rp 120.000.000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588938">
                <a:tc>
                  <a:txBody>
                    <a:bodyPr/>
                    <a:lstStyle/>
                    <a:p>
                      <a:pPr marL="0" marR="0" lvl="0" indent="0" algn="l" rtl="0">
                        <a:lnSpc>
                          <a:spcPct val="100000"/>
                        </a:lnSpc>
                        <a:spcBef>
                          <a:spcPts val="0"/>
                        </a:spcBef>
                        <a:spcAft>
                          <a:spcPts val="0"/>
                        </a:spcAft>
                        <a:buClr>
                          <a:srgbClr val="000000"/>
                        </a:buClr>
                        <a:buSzPts val="1100"/>
                        <a:buFont typeface="Arial"/>
                        <a:buNone/>
                      </a:pPr>
                      <a:r>
                        <a:rPr lang="id" sz="1100" b="1" u="none" strike="noStrike" cap="none" dirty="0">
                          <a:latin typeface="Roboto"/>
                          <a:ea typeface="Roboto"/>
                          <a:cs typeface="Roboto"/>
                          <a:sym typeface="Roboto"/>
                        </a:rPr>
                        <a:t>Total Biaya Produksi</a:t>
                      </a:r>
                      <a:endParaRPr sz="1100" b="1"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Rp 200.000.000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ID" dirty="0"/>
                        <a:t>Rp 360.000.000</a:t>
                      </a:r>
                    </a:p>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82799">
                <a:tc>
                  <a:txBody>
                    <a:bodyPr/>
                    <a:lstStyle/>
                    <a:p>
                      <a:pPr marL="0" marR="0" lvl="0" indent="0" algn="l" rtl="0">
                        <a:lnSpc>
                          <a:spcPct val="100000"/>
                        </a:lnSpc>
                        <a:spcBef>
                          <a:spcPts val="0"/>
                        </a:spcBef>
                        <a:spcAft>
                          <a:spcPts val="0"/>
                        </a:spcAft>
                        <a:buClr>
                          <a:srgbClr val="000000"/>
                        </a:buClr>
                        <a:buSzPts val="1100"/>
                        <a:buFont typeface="Arial"/>
                        <a:buNone/>
                      </a:pPr>
                      <a:r>
                        <a:rPr lang="id" sz="1100" u="none" strike="noStrike" cap="none" dirty="0">
                          <a:latin typeface="Roboto"/>
                          <a:ea typeface="Roboto"/>
                          <a:cs typeface="Roboto"/>
                          <a:sym typeface="Roboto"/>
                        </a:rPr>
                        <a:t>Unit yang diproduksi</a:t>
                      </a:r>
                      <a:endParaRPr sz="1100"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10.000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20.000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r h="588938">
                <a:tc>
                  <a:txBody>
                    <a:bodyPr/>
                    <a:lstStyle/>
                    <a:p>
                      <a:pPr marL="0" marR="0" lvl="0" indent="0" algn="l" rtl="0">
                        <a:lnSpc>
                          <a:spcPct val="100000"/>
                        </a:lnSpc>
                        <a:spcBef>
                          <a:spcPts val="0"/>
                        </a:spcBef>
                        <a:spcAft>
                          <a:spcPts val="0"/>
                        </a:spcAft>
                        <a:buClr>
                          <a:srgbClr val="000000"/>
                        </a:buClr>
                        <a:buSzPts val="1100"/>
                        <a:buFont typeface="Arial"/>
                        <a:buNone/>
                      </a:pPr>
                      <a:r>
                        <a:rPr lang="id" sz="1100" u="none" strike="noStrike" cap="none" dirty="0">
                          <a:latin typeface="Roboto"/>
                          <a:ea typeface="Roboto"/>
                          <a:cs typeface="Roboto"/>
                          <a:sym typeface="Roboto"/>
                        </a:rPr>
                        <a:t>Harga Pokok PerUnit</a:t>
                      </a:r>
                      <a:endParaRPr sz="1100"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ID" dirty="0"/>
                        <a:t>Rp20.000	</a:t>
                      </a:r>
                    </a:p>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ID" dirty="0"/>
                        <a:t>Rp18.000</a:t>
                      </a:r>
                    </a:p>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bl>
          </a:graphicData>
        </a:graphic>
      </p:graphicFrame>
      <p:graphicFrame>
        <p:nvGraphicFramePr>
          <p:cNvPr id="202" name="Google Shape;202;p20"/>
          <p:cNvGraphicFramePr/>
          <p:nvPr/>
        </p:nvGraphicFramePr>
        <p:xfrm>
          <a:off x="397075" y="826238"/>
          <a:ext cx="4400400" cy="511125"/>
        </p:xfrm>
        <a:graphic>
          <a:graphicData uri="http://schemas.openxmlformats.org/drawingml/2006/table">
            <a:tbl>
              <a:tblPr>
                <a:noFill/>
              </a:tblPr>
              <a:tblGrid>
                <a:gridCol w="507475">
                  <a:extLst>
                    <a:ext uri="{9D8B030D-6E8A-4147-A177-3AD203B41FA5}">
                      <a16:colId xmlns:a16="http://schemas.microsoft.com/office/drawing/2014/main" val="20000"/>
                    </a:ext>
                  </a:extLst>
                </a:gridCol>
                <a:gridCol w="3892925">
                  <a:extLst>
                    <a:ext uri="{9D8B030D-6E8A-4147-A177-3AD203B41FA5}">
                      <a16:colId xmlns:a16="http://schemas.microsoft.com/office/drawing/2014/main" val="20001"/>
                    </a:ext>
                  </a:extLst>
                </a:gridCol>
              </a:tblGrid>
              <a:tr h="511125">
                <a:tc>
                  <a:txBody>
                    <a:bodyPr/>
                    <a:lstStyle/>
                    <a:p>
                      <a:pPr marL="0" lvl="0" indent="0" algn="ctr" rtl="0">
                        <a:spcBef>
                          <a:spcPts val="0"/>
                        </a:spcBef>
                        <a:spcAft>
                          <a:spcPts val="0"/>
                        </a:spcAft>
                        <a:buNone/>
                      </a:pPr>
                      <a:r>
                        <a:rPr lang="id" sz="1800" b="1">
                          <a:solidFill>
                            <a:srgbClr val="FFFFFF"/>
                          </a:solidFill>
                          <a:latin typeface="Lexend"/>
                          <a:ea typeface="Lexend"/>
                          <a:cs typeface="Lexend"/>
                          <a:sym typeface="Lexend"/>
                        </a:rPr>
                        <a:t>4</a:t>
                      </a:r>
                      <a:endParaRPr sz="1800" b="1">
                        <a:solidFill>
                          <a:srgbClr val="FFFFFF"/>
                        </a:solidFill>
                        <a:latin typeface="Lexend"/>
                        <a:ea typeface="Lexend"/>
                        <a:cs typeface="Lexend"/>
                        <a:sym typeface="Lexend"/>
                      </a:endParaRPr>
                    </a:p>
                  </a:txBody>
                  <a:tcPr marL="91425" marR="91425" marT="91425" marB="91425" anchor="ctr">
                    <a:lnL w="114300" cap="flat" cmpd="sng">
                      <a:solidFill>
                        <a:srgbClr val="FFFFFF"/>
                      </a:solidFill>
                      <a:prstDash val="solid"/>
                      <a:round/>
                      <a:headEnd type="none" w="sm" len="sm"/>
                      <a:tailEnd type="none" w="sm" len="sm"/>
                    </a:lnL>
                    <a:lnR w="114300" cap="flat" cmpd="sng">
                      <a:solidFill>
                        <a:srgbClr val="FFFFFF"/>
                      </a:solidFill>
                      <a:prstDash val="solid"/>
                      <a:round/>
                      <a:headEnd type="none" w="sm" len="sm"/>
                      <a:tailEnd type="none" w="sm" len="sm"/>
                    </a:lnR>
                    <a:lnT w="114300" cap="flat" cmpd="sng">
                      <a:solidFill>
                        <a:srgbClr val="FFFFFF"/>
                      </a:solidFill>
                      <a:prstDash val="solid"/>
                      <a:round/>
                      <a:headEnd type="none" w="sm" len="sm"/>
                      <a:tailEnd type="none" w="sm" len="sm"/>
                    </a:lnT>
                    <a:lnB w="114300" cap="flat" cmpd="sng">
                      <a:solidFill>
                        <a:srgbClr val="FFFFFF"/>
                      </a:solidFill>
                      <a:prstDash val="solid"/>
                      <a:round/>
                      <a:headEnd type="none" w="sm" len="sm"/>
                      <a:tailEnd type="none" w="sm" len="sm"/>
                    </a:lnB>
                    <a:solidFill>
                      <a:srgbClr val="0097A7"/>
                    </a:solidFill>
                  </a:tcPr>
                </a:tc>
                <a:tc>
                  <a:txBody>
                    <a:bodyPr/>
                    <a:lstStyle/>
                    <a:p>
                      <a:pPr marL="161999" marR="91440" lvl="0" indent="0" algn="l" rtl="0">
                        <a:lnSpc>
                          <a:spcPct val="115000"/>
                        </a:lnSpc>
                        <a:spcBef>
                          <a:spcPts val="0"/>
                        </a:spcBef>
                        <a:spcAft>
                          <a:spcPts val="0"/>
                        </a:spcAft>
                        <a:buNone/>
                      </a:pPr>
                      <a:r>
                        <a:rPr lang="id" sz="1200" b="1" dirty="0">
                          <a:latin typeface="Roboto"/>
                          <a:ea typeface="Roboto"/>
                          <a:cs typeface="Roboto"/>
                          <a:sym typeface="Roboto"/>
                        </a:rPr>
                        <a:t>Perhitungan Harga Pokok Produksi</a:t>
                      </a:r>
                      <a:endParaRPr sz="1200" b="1" dirty="0">
                        <a:latin typeface="Roboto"/>
                        <a:ea typeface="Roboto"/>
                        <a:cs typeface="Roboto"/>
                        <a:sym typeface="Roboto"/>
                      </a:endParaRPr>
                    </a:p>
                  </a:txBody>
                  <a:tcPr marL="91425" marR="91425" marT="91425" marB="91425" anchor="ctr">
                    <a:lnL w="114300" cap="flat" cmpd="sng">
                      <a:solidFill>
                        <a:srgbClr val="FFFFFF"/>
                      </a:solidFill>
                      <a:prstDash val="solid"/>
                      <a:round/>
                      <a:headEnd type="none" w="sm" len="sm"/>
                      <a:tailEnd type="none" w="sm" len="sm"/>
                    </a:lnL>
                    <a:lnR w="114300" cap="flat" cmpd="sng">
                      <a:solidFill>
                        <a:srgbClr val="FFFFFF"/>
                      </a:solidFill>
                      <a:prstDash val="solid"/>
                      <a:round/>
                      <a:headEnd type="none" w="sm" len="sm"/>
                      <a:tailEnd type="none" w="sm" len="sm"/>
                    </a:lnR>
                    <a:lnT w="114300" cap="flat" cmpd="sng">
                      <a:solidFill>
                        <a:srgbClr val="FFFFFF"/>
                      </a:solidFill>
                      <a:prstDash val="solid"/>
                      <a:round/>
                      <a:headEnd type="none" w="sm" len="sm"/>
                      <a:tailEnd type="none" w="sm" len="sm"/>
                    </a:lnT>
                    <a:lnB w="1143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bl>
          </a:graphicData>
        </a:graphic>
      </p:graphicFrame>
      <p:sp>
        <p:nvSpPr>
          <p:cNvPr id="203" name="Google Shape;203;p20"/>
          <p:cNvSpPr txBox="1"/>
          <p:nvPr/>
        </p:nvSpPr>
        <p:spPr>
          <a:xfrm>
            <a:off x="5630000" y="40562"/>
            <a:ext cx="30594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id" sz="1200" b="1" dirty="0">
                <a:highlight>
                  <a:srgbClr val="FFFFFF"/>
                </a:highlight>
                <a:latin typeface="Roboto"/>
                <a:ea typeface="Roboto"/>
                <a:cs typeface="Roboto"/>
                <a:sym typeface="Roboto"/>
              </a:rPr>
              <a:t>Analisis :</a:t>
            </a:r>
            <a:endParaRPr sz="1200" b="1" u="none" strike="noStrike" cap="none" dirty="0">
              <a:solidFill>
                <a:srgbClr val="000000"/>
              </a:solidFill>
              <a:highlight>
                <a:srgbClr val="FFFFFF"/>
              </a:highlight>
              <a:latin typeface="Roboto"/>
              <a:ea typeface="Roboto"/>
              <a:cs typeface="Roboto"/>
              <a:sym typeface="Roboto"/>
            </a:endParaRPr>
          </a:p>
        </p:txBody>
      </p:sp>
      <p:sp>
        <p:nvSpPr>
          <p:cNvPr id="204" name="Google Shape;204;p20"/>
          <p:cNvSpPr txBox="1"/>
          <p:nvPr/>
        </p:nvSpPr>
        <p:spPr>
          <a:xfrm>
            <a:off x="5624566" y="358632"/>
            <a:ext cx="3344059" cy="2892300"/>
          </a:xfrm>
          <a:prstGeom prst="rect">
            <a:avLst/>
          </a:prstGeom>
          <a:solidFill>
            <a:schemeClr val="lt2"/>
          </a:solid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en-US" sz="900" dirty="0">
                <a:highlight>
                  <a:srgbClr val="FFFFFF"/>
                </a:highlight>
                <a:latin typeface="Roboto"/>
                <a:ea typeface="Roboto"/>
                <a:cs typeface="Roboto"/>
                <a:sym typeface="Roboto"/>
              </a:rPr>
              <a:t>Unit </a:t>
            </a:r>
            <a:r>
              <a:rPr lang="en-US" sz="900" dirty="0" err="1">
                <a:highlight>
                  <a:srgbClr val="FFFFFF"/>
                </a:highlight>
                <a:latin typeface="Roboto"/>
                <a:ea typeface="Roboto"/>
                <a:cs typeface="Roboto"/>
                <a:sym typeface="Roboto"/>
              </a:rPr>
              <a:t>mie</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mie</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ayam</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bawang</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lebih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besar</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dibandingkan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mie</a:t>
            </a:r>
            <a:r>
              <a:rPr lang="en-US" sz="900" dirty="0">
                <a:highlight>
                  <a:srgbClr val="FFFFFF"/>
                </a:highlight>
                <a:latin typeface="Roboto"/>
                <a:ea typeface="Roboto"/>
                <a:cs typeface="Roboto"/>
                <a:sym typeface="Roboto"/>
              </a:rPr>
              <a:t> soto </a:t>
            </a:r>
            <a:r>
              <a:rPr lang="en-US" sz="900" dirty="0" err="1">
                <a:highlight>
                  <a:srgbClr val="FFFFFF"/>
                </a:highlight>
                <a:latin typeface="Roboto"/>
                <a:ea typeface="Roboto"/>
                <a:cs typeface="Roboto"/>
                <a:sym typeface="Roboto"/>
              </a:rPr>
              <a:t>dikarenakan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tiap</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peningkatan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biaya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aktivitasnya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maka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bertambahya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jumlah</a:t>
            </a:r>
            <a:r>
              <a:rPr lang="en-US" sz="900" dirty="0">
                <a:highlight>
                  <a:srgbClr val="FFFFFF"/>
                </a:highlight>
                <a:latin typeface="Roboto"/>
                <a:ea typeface="Roboto"/>
                <a:cs typeface="Roboto"/>
                <a:sym typeface="Roboto"/>
              </a:rPr>
              <a:t> unit </a:t>
            </a:r>
            <a:r>
              <a:rPr lang="en-US" sz="900" dirty="0" err="1">
                <a:highlight>
                  <a:srgbClr val="FFFFFF"/>
                </a:highlight>
                <a:latin typeface="Roboto"/>
                <a:ea typeface="Roboto"/>
                <a:cs typeface="Roboto"/>
                <a:sym typeface="Roboto"/>
              </a:rPr>
              <a:t>produksi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Namun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hal</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ini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bukan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faktor</a:t>
            </a:r>
            <a:r>
              <a:rPr lang="en-US" sz="900" dirty="0">
                <a:highlight>
                  <a:srgbClr val="FFFFFF"/>
                </a:highlight>
                <a:latin typeface="Roboto"/>
                <a:ea typeface="Roboto"/>
                <a:cs typeface="Roboto"/>
                <a:sym typeface="Roboto"/>
              </a:rPr>
              <a:t> yang </a:t>
            </a:r>
            <a:r>
              <a:rPr lang="en-US" sz="900" dirty="0" err="1">
                <a:highlight>
                  <a:srgbClr val="FFFFFF"/>
                </a:highlight>
                <a:latin typeface="Roboto"/>
                <a:ea typeface="Roboto"/>
                <a:cs typeface="Roboto"/>
                <a:sym typeface="Roboto"/>
              </a:rPr>
              <a:t>menyebabkan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harga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pokok</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perunit</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mie</a:t>
            </a:r>
            <a:r>
              <a:rPr lang="en-US" sz="900" dirty="0">
                <a:highlight>
                  <a:srgbClr val="FFFFFF"/>
                </a:highlight>
                <a:latin typeface="Roboto"/>
                <a:ea typeface="Roboto"/>
                <a:cs typeface="Roboto"/>
                <a:sym typeface="Roboto"/>
              </a:rPr>
              <a:t> soto </a:t>
            </a:r>
            <a:r>
              <a:rPr lang="en-US" sz="900" dirty="0" err="1">
                <a:highlight>
                  <a:srgbClr val="FFFFFF"/>
                </a:highlight>
                <a:latin typeface="Roboto"/>
                <a:ea typeface="Roboto"/>
                <a:cs typeface="Roboto"/>
                <a:sym typeface="Roboto"/>
              </a:rPr>
              <a:t>lebih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besar</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dibandingkan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mie</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ayam</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bawang</a:t>
            </a:r>
            <a:r>
              <a:rPr lang="en-US" sz="900" dirty="0">
                <a:highlight>
                  <a:srgbClr val="FFFFFF"/>
                </a:highlight>
                <a:latin typeface="Roboto"/>
                <a:ea typeface="Roboto"/>
                <a:cs typeface="Roboto"/>
                <a:sym typeface="Roboto"/>
              </a:rPr>
              <a:t>. Faktor yang </a:t>
            </a:r>
            <a:r>
              <a:rPr lang="en-US" sz="900" dirty="0" err="1">
                <a:highlight>
                  <a:srgbClr val="FFFFFF"/>
                </a:highlight>
                <a:latin typeface="Roboto"/>
                <a:ea typeface="Roboto"/>
                <a:cs typeface="Roboto"/>
                <a:sym typeface="Roboto"/>
              </a:rPr>
              <a:t>meyebabkan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tingginya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mie</a:t>
            </a:r>
            <a:r>
              <a:rPr lang="en-US" sz="900" dirty="0">
                <a:highlight>
                  <a:srgbClr val="FFFFFF"/>
                </a:highlight>
                <a:latin typeface="Roboto"/>
                <a:ea typeface="Roboto"/>
                <a:cs typeface="Roboto"/>
                <a:sym typeface="Roboto"/>
              </a:rPr>
              <a:t> soto di </a:t>
            </a:r>
            <a:r>
              <a:rPr lang="en-US" sz="900" dirty="0" err="1">
                <a:highlight>
                  <a:srgbClr val="FFFFFF"/>
                </a:highlight>
                <a:latin typeface="Roboto"/>
                <a:ea typeface="Roboto"/>
                <a:cs typeface="Roboto"/>
                <a:sym typeface="Roboto"/>
              </a:rPr>
              <a:t>sebabkan</a:t>
            </a:r>
            <a:r>
              <a:rPr lang="en-US" sz="900" dirty="0">
                <a:highlight>
                  <a:srgbClr val="FFFFFF"/>
                </a:highlight>
                <a:latin typeface="Roboto"/>
                <a:ea typeface="Roboto"/>
                <a:cs typeface="Roboto"/>
                <a:sym typeface="Roboto"/>
              </a:rPr>
              <a:t> oleh </a:t>
            </a:r>
            <a:r>
              <a:rPr lang="en-US" sz="900" dirty="0" err="1">
                <a:highlight>
                  <a:srgbClr val="FFFFFF"/>
                </a:highlight>
                <a:latin typeface="Roboto"/>
                <a:ea typeface="Roboto"/>
                <a:cs typeface="Roboto"/>
                <a:sym typeface="Roboto"/>
              </a:rPr>
              <a:t>biaya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utama</a:t>
            </a:r>
            <a:r>
              <a:rPr lang="en-US" sz="900" dirty="0">
                <a:highlight>
                  <a:srgbClr val="FFFFFF"/>
                </a:highlight>
                <a:latin typeface="Roboto"/>
                <a:ea typeface="Roboto"/>
                <a:cs typeface="Roboto"/>
                <a:sym typeface="Roboto"/>
              </a:rPr>
              <a:t> yang </a:t>
            </a:r>
            <a:r>
              <a:rPr lang="en-US" sz="900" dirty="0" err="1">
                <a:highlight>
                  <a:srgbClr val="FFFFFF"/>
                </a:highlight>
                <a:latin typeface="Roboto"/>
                <a:ea typeface="Roboto"/>
                <a:cs typeface="Roboto"/>
                <a:sym typeface="Roboto"/>
              </a:rPr>
              <a:t>lebih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tinggi</a:t>
            </a:r>
            <a:r>
              <a:rPr lang="en-US" sz="900" dirty="0">
                <a:highlight>
                  <a:srgbClr val="FFFFFF"/>
                </a:highlight>
                <a:latin typeface="Roboto"/>
                <a:ea typeface="Roboto"/>
                <a:cs typeface="Roboto"/>
                <a:sym typeface="Roboto"/>
              </a:rPr>
              <a:t>. Jika </a:t>
            </a:r>
            <a:r>
              <a:rPr lang="en-US" sz="900" dirty="0" err="1">
                <a:highlight>
                  <a:srgbClr val="FFFFFF"/>
                </a:highlight>
                <a:latin typeface="Roboto"/>
                <a:ea typeface="Roboto"/>
                <a:cs typeface="Roboto"/>
                <a:sym typeface="Roboto"/>
              </a:rPr>
              <a:t>bahan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baku</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seperti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terigu</a:t>
            </a:r>
            <a:r>
              <a:rPr lang="en-US" sz="900" dirty="0">
                <a:highlight>
                  <a:srgbClr val="FFFFFF"/>
                </a:highlight>
                <a:latin typeface="Roboto"/>
                <a:ea typeface="Roboto"/>
                <a:cs typeface="Roboto"/>
                <a:sym typeface="Roboto"/>
              </a:rPr>
              <a:t> yang </a:t>
            </a:r>
            <a:r>
              <a:rPr lang="en-US" sz="900" dirty="0" err="1">
                <a:highlight>
                  <a:srgbClr val="FFFFFF"/>
                </a:highlight>
                <a:latin typeface="Roboto"/>
                <a:ea typeface="Roboto"/>
                <a:cs typeface="Roboto"/>
                <a:sym typeface="Roboto"/>
              </a:rPr>
              <a:t>menjadi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komponen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biaya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utama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digunakan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lebih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bayak</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maka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tidak</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menutup</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kemungkinan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bahwa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porsi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mie</a:t>
            </a:r>
            <a:r>
              <a:rPr lang="en-US" sz="900" dirty="0">
                <a:highlight>
                  <a:srgbClr val="FFFFFF"/>
                </a:highlight>
                <a:latin typeface="Roboto"/>
                <a:ea typeface="Roboto"/>
                <a:cs typeface="Roboto"/>
                <a:sym typeface="Roboto"/>
              </a:rPr>
              <a:t> soto </a:t>
            </a:r>
            <a:r>
              <a:rPr lang="en-US" sz="900" dirty="0" err="1">
                <a:highlight>
                  <a:srgbClr val="FFFFFF"/>
                </a:highlight>
                <a:latin typeface="Roboto"/>
                <a:ea typeface="Roboto"/>
                <a:cs typeface="Roboto"/>
                <a:sym typeface="Roboto"/>
              </a:rPr>
              <a:t>jauh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lebih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besar</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Perbedaan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rempah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rempah</a:t>
            </a:r>
            <a:r>
              <a:rPr lang="en-US" sz="900" dirty="0">
                <a:highlight>
                  <a:srgbClr val="FFFFFF"/>
                </a:highlight>
                <a:latin typeface="Roboto"/>
                <a:ea typeface="Roboto"/>
                <a:cs typeface="Roboto"/>
                <a:sym typeface="Roboto"/>
              </a:rPr>
              <a:t> yang di </a:t>
            </a:r>
            <a:r>
              <a:rPr lang="en-US" sz="900" dirty="0" err="1">
                <a:highlight>
                  <a:srgbClr val="FFFFFF"/>
                </a:highlight>
                <a:latin typeface="Roboto"/>
                <a:ea typeface="Roboto"/>
                <a:cs typeface="Roboto"/>
                <a:sym typeface="Roboto"/>
              </a:rPr>
              <a:t>gunakan</a:t>
            </a:r>
            <a:r>
              <a:rPr lang="en-US" sz="900" dirty="0">
                <a:highlight>
                  <a:srgbClr val="FFFFFF"/>
                </a:highlight>
                <a:latin typeface="Roboto"/>
                <a:ea typeface="Roboto"/>
                <a:cs typeface="Roboto"/>
                <a:sym typeface="Roboto"/>
              </a:rPr>
              <a:t> pada </a:t>
            </a:r>
            <a:r>
              <a:rPr lang="en-US" sz="900" dirty="0" err="1">
                <a:highlight>
                  <a:srgbClr val="FFFFFF"/>
                </a:highlight>
                <a:latin typeface="Roboto"/>
                <a:ea typeface="Roboto"/>
                <a:cs typeface="Roboto"/>
                <a:sym typeface="Roboto"/>
              </a:rPr>
              <a:t>komponen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utama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bisa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menjadi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faktor</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tingginya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harga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pokok</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perunit</a:t>
            </a:r>
            <a:r>
              <a:rPr lang="en-US" sz="900" dirty="0">
                <a:highlight>
                  <a:srgbClr val="FFFFFF"/>
                </a:highlight>
                <a:latin typeface="Roboto"/>
                <a:ea typeface="Roboto"/>
                <a:cs typeface="Roboto"/>
                <a:sym typeface="Roboto"/>
              </a:rPr>
              <a:t> pada </a:t>
            </a:r>
            <a:r>
              <a:rPr lang="en-US" sz="900" dirty="0" err="1">
                <a:highlight>
                  <a:srgbClr val="FFFFFF"/>
                </a:highlight>
                <a:latin typeface="Roboto"/>
                <a:ea typeface="Roboto"/>
                <a:cs typeface="Roboto"/>
                <a:sym typeface="Roboto"/>
              </a:rPr>
              <a:t>mie</a:t>
            </a:r>
            <a:r>
              <a:rPr lang="en-US" sz="900" dirty="0">
                <a:highlight>
                  <a:srgbClr val="FFFFFF"/>
                </a:highlight>
                <a:latin typeface="Roboto"/>
                <a:ea typeface="Roboto"/>
                <a:cs typeface="Roboto"/>
                <a:sym typeface="Roboto"/>
              </a:rPr>
              <a:t> soto. Jika </a:t>
            </a:r>
            <a:r>
              <a:rPr lang="en-US" sz="900" dirty="0" err="1">
                <a:highlight>
                  <a:srgbClr val="FFFFFF"/>
                </a:highlight>
                <a:latin typeface="Roboto"/>
                <a:ea typeface="Roboto"/>
                <a:cs typeface="Roboto"/>
                <a:sym typeface="Roboto"/>
              </a:rPr>
              <a:t>kemungkinan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misalnya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penggunaan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rempah</a:t>
            </a:r>
            <a:r>
              <a:rPr lang="en-US" sz="900" dirty="0">
                <a:highlight>
                  <a:srgbClr val="FFFFFF"/>
                </a:highlight>
                <a:latin typeface="Roboto"/>
                <a:ea typeface="Roboto"/>
                <a:cs typeface="Roboto"/>
                <a:sym typeface="Roboto"/>
              </a:rPr>
              <a:t>  yang </a:t>
            </a:r>
            <a:r>
              <a:rPr lang="en-US" sz="900" dirty="0" err="1">
                <a:highlight>
                  <a:srgbClr val="FFFFFF"/>
                </a:highlight>
                <a:latin typeface="Roboto"/>
                <a:ea typeface="Roboto"/>
                <a:cs typeface="Roboto"/>
                <a:sym typeface="Roboto"/>
              </a:rPr>
              <a:t>digunakan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lebih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tinggi</a:t>
            </a:r>
            <a:r>
              <a:rPr lang="en-US" sz="900" dirty="0">
                <a:highlight>
                  <a:srgbClr val="FFFFFF"/>
                </a:highlight>
                <a:latin typeface="Roboto"/>
                <a:ea typeface="Roboto"/>
                <a:cs typeface="Roboto"/>
                <a:sym typeface="Roboto"/>
              </a:rPr>
              <a:t> dan </a:t>
            </a:r>
            <a:r>
              <a:rPr lang="en-US" sz="900" dirty="0" err="1">
                <a:highlight>
                  <a:srgbClr val="FFFFFF"/>
                </a:highlight>
                <a:latin typeface="Roboto"/>
                <a:ea typeface="Roboto"/>
                <a:cs typeface="Roboto"/>
                <a:sym typeface="Roboto"/>
              </a:rPr>
              <a:t>porsi</a:t>
            </a:r>
            <a:r>
              <a:rPr lang="en-US" sz="900" dirty="0">
                <a:highlight>
                  <a:srgbClr val="FFFFFF"/>
                </a:highlight>
                <a:latin typeface="Roboto"/>
                <a:ea typeface="Roboto"/>
                <a:cs typeface="Roboto"/>
                <a:sym typeface="Roboto"/>
              </a:rPr>
              <a:t> yang </a:t>
            </a:r>
            <a:r>
              <a:rPr lang="en-US" sz="900" dirty="0" err="1">
                <a:highlight>
                  <a:srgbClr val="FFFFFF"/>
                </a:highlight>
                <a:latin typeface="Roboto"/>
                <a:ea typeface="Roboto"/>
                <a:cs typeface="Roboto"/>
                <a:sym typeface="Roboto"/>
              </a:rPr>
              <a:t>ditawarkan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sama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akan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tetapi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manajemen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ingin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menyelaraskan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harga</a:t>
            </a:r>
            <a:r>
              <a:rPr lang="en-US" sz="900" dirty="0">
                <a:highlight>
                  <a:srgbClr val="FFFFFF"/>
                </a:highlight>
                <a:latin typeface="Roboto"/>
                <a:ea typeface="Roboto"/>
                <a:cs typeface="Roboto"/>
                <a:sym typeface="Roboto"/>
              </a:rPr>
              <a:t> pokok </a:t>
            </a:r>
            <a:r>
              <a:rPr lang="en-US" sz="900" dirty="0" err="1">
                <a:highlight>
                  <a:srgbClr val="FFFFFF"/>
                </a:highlight>
                <a:latin typeface="Roboto"/>
                <a:ea typeface="Roboto"/>
                <a:cs typeface="Roboto"/>
                <a:sym typeface="Roboto"/>
              </a:rPr>
              <a:t>perunit</a:t>
            </a:r>
            <a:r>
              <a:rPr lang="en-US" sz="900" dirty="0">
                <a:highlight>
                  <a:srgbClr val="FFFFFF"/>
                </a:highlight>
                <a:latin typeface="Roboto"/>
                <a:ea typeface="Roboto"/>
                <a:cs typeface="Roboto"/>
                <a:sym typeface="Roboto"/>
              </a:rPr>
              <a:t> di masa </a:t>
            </a:r>
            <a:r>
              <a:rPr lang="en-US" sz="900" dirty="0" err="1">
                <a:highlight>
                  <a:srgbClr val="FFFFFF"/>
                </a:highlight>
                <a:latin typeface="Roboto"/>
                <a:ea typeface="Roboto"/>
                <a:cs typeface="Roboto"/>
                <a:sym typeface="Roboto"/>
              </a:rPr>
              <a:t>depan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maka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perlu</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mempertimbangkan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kembali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untuk</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mencari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suplayer</a:t>
            </a:r>
            <a:r>
              <a:rPr lang="en-US" sz="900" dirty="0">
                <a:highlight>
                  <a:srgbClr val="FFFFFF"/>
                </a:highlight>
                <a:latin typeface="Roboto"/>
                <a:ea typeface="Roboto"/>
                <a:cs typeface="Roboto"/>
                <a:sym typeface="Roboto"/>
              </a:rPr>
              <a:t> yang </a:t>
            </a:r>
            <a:r>
              <a:rPr lang="en-US" sz="900" dirty="0" err="1">
                <a:highlight>
                  <a:srgbClr val="FFFFFF"/>
                </a:highlight>
                <a:latin typeface="Roboto"/>
                <a:ea typeface="Roboto"/>
                <a:cs typeface="Roboto"/>
                <a:sym typeface="Roboto"/>
              </a:rPr>
              <a:t>lebih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murah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bahan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alternatif</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atau</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mengurangi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biaya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aktifitasnya</a:t>
            </a:r>
            <a:endParaRPr lang="en-US" sz="900" dirty="0">
              <a:highlight>
                <a:srgbClr val="FFFFFF"/>
              </a:highlight>
              <a:latin typeface="Roboto"/>
              <a:ea typeface="Roboto"/>
              <a:cs typeface="Roboto"/>
              <a:sym typeface="Roboto"/>
            </a:endParaRPr>
          </a:p>
        </p:txBody>
      </p:sp>
    </p:spTree>
    <p:extLst>
      <p:ext uri="{BB962C8B-B14F-4D97-AF65-F5344CB8AC3E}">
        <p14:creationId xmlns:p14="http://schemas.microsoft.com/office/powerpoint/2010/main" val="381589912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80000"/>
              </a:lnSpc>
              <a:spcBef>
                <a:spcPts val="0"/>
              </a:spcBef>
              <a:spcAft>
                <a:spcPts val="0"/>
              </a:spcAft>
              <a:buClr>
                <a:srgbClr val="000000"/>
              </a:buClr>
              <a:buSzPts val="8000"/>
              <a:buFont typeface="Arial"/>
              <a:buNone/>
            </a:pPr>
            <a:r>
              <a:rPr lang="id" sz="5200">
                <a:solidFill>
                  <a:srgbClr val="FFFFFF"/>
                </a:solidFill>
                <a:latin typeface="Roboto Black"/>
                <a:ea typeface="Roboto Black"/>
                <a:cs typeface="Roboto Black"/>
                <a:sym typeface="Roboto Black"/>
              </a:rPr>
              <a:t>Balanced Scorecard (BSC)</a:t>
            </a:r>
            <a:endParaRPr sz="52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90409852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a:solidFill>
                  <a:srgbClr val="17919B"/>
                </a:solidFill>
                <a:latin typeface="Roboto"/>
                <a:ea typeface="Roboto"/>
                <a:cs typeface="Roboto"/>
                <a:sym typeface="Roboto"/>
              </a:rPr>
              <a:t>Balanced Scorecard (BSC)</a:t>
            </a:r>
            <a:endParaRPr sz="3100" b="1" i="0" u="none" strike="noStrike" cap="none">
              <a:solidFill>
                <a:srgbClr val="FFFFFF"/>
              </a:solidFill>
              <a:latin typeface="Roboto"/>
              <a:ea typeface="Roboto"/>
              <a:cs typeface="Roboto"/>
              <a:sym typeface="Roboto"/>
            </a:endParaRPr>
          </a:p>
        </p:txBody>
      </p:sp>
      <p:sp>
        <p:nvSpPr>
          <p:cNvPr id="86" name="Google Shape;86;p15"/>
          <p:cNvSpPr txBox="1"/>
          <p:nvPr/>
        </p:nvSpPr>
        <p:spPr>
          <a:xfrm>
            <a:off x="3757925" y="1523300"/>
            <a:ext cx="4974600" cy="2574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200">
                <a:latin typeface="Roboto"/>
                <a:ea typeface="Roboto"/>
                <a:cs typeface="Roboto"/>
                <a:sym typeface="Roboto"/>
              </a:rPr>
              <a:t>PT. Nusantara Teknologi adalah perusahaan teknologi yang berbasis di Jakarta. Perusahaan ini fokus pada pengembangan perangkat lunak dan layanan konsultasi IT. Manajemen perusahaan memutuskan untuk mengimplementasikan Balanced Scorecard (BSC) sebagai alat untuk memperbaiki kinerja perusahaan dan memastikan bahwa strategi perusahaan terintegrasi dengan baik dalam operasi sehari-hari. </a:t>
            </a:r>
            <a:endParaRPr sz="1200">
              <a:latin typeface="Roboto"/>
              <a:ea typeface="Roboto"/>
              <a:cs typeface="Roboto"/>
              <a:sym typeface="Roboto"/>
            </a:endParaRPr>
          </a:p>
          <a:p>
            <a:pPr marL="0" lvl="0" indent="0" algn="l" rtl="0">
              <a:lnSpc>
                <a:spcPct val="115000"/>
              </a:lnSpc>
              <a:spcBef>
                <a:spcPts val="1000"/>
              </a:spcBef>
              <a:spcAft>
                <a:spcPts val="0"/>
              </a:spcAft>
              <a:buNone/>
            </a:pPr>
            <a:r>
              <a:rPr lang="id" sz="1200">
                <a:latin typeface="Roboto"/>
                <a:ea typeface="Roboto"/>
                <a:cs typeface="Roboto"/>
                <a:sym typeface="Roboto"/>
              </a:rPr>
              <a:t>Sebagai seorang akuntan, kamu ditugaskan untuk diminta untuk membantu perusahaan mengembangkan dan mengimplementasikan Balanced Scorecard.</a:t>
            </a:r>
            <a:endParaRPr sz="1200">
              <a:latin typeface="Roboto"/>
              <a:ea typeface="Roboto"/>
              <a:cs typeface="Roboto"/>
              <a:sym typeface="Roboto"/>
            </a:endParaRPr>
          </a:p>
          <a:p>
            <a:pPr marL="0" lvl="0" indent="0" algn="l" rtl="0">
              <a:lnSpc>
                <a:spcPct val="115000"/>
              </a:lnSpc>
              <a:spcBef>
                <a:spcPts val="1000"/>
              </a:spcBef>
              <a:spcAft>
                <a:spcPts val="1000"/>
              </a:spcAft>
              <a:buNone/>
            </a:pPr>
            <a:r>
              <a:rPr lang="id" sz="1200" b="1">
                <a:latin typeface="Roboto"/>
                <a:ea typeface="Roboto"/>
                <a:cs typeface="Roboto"/>
                <a:sym typeface="Roboto"/>
              </a:rPr>
              <a:t>Contoh :</a:t>
            </a:r>
            <a:r>
              <a:rPr lang="id" sz="1200">
                <a:latin typeface="Roboto"/>
                <a:ea typeface="Roboto"/>
                <a:cs typeface="Roboto"/>
                <a:sym typeface="Roboto"/>
              </a:rPr>
              <a:t> Jika kepuasan pelanggan meningkat (perspektif pelanggan), maka penjualan akan naik dan profitabilitas perusahaan juga akan mengalami peningkatan (perspektif keuangan)</a:t>
            </a:r>
            <a:endParaRPr sz="1200">
              <a:latin typeface="Roboto"/>
              <a:ea typeface="Roboto"/>
              <a:cs typeface="Roboto"/>
              <a:sym typeface="Roboto"/>
            </a:endParaRPr>
          </a:p>
        </p:txBody>
      </p:sp>
      <p:pic>
        <p:nvPicPr>
          <p:cNvPr id="87" name="Google Shape;87;p15" descr="Organizing projects concept illustration"/>
          <p:cNvPicPr preferRelativeResize="0"/>
          <p:nvPr/>
        </p:nvPicPr>
        <p:blipFill rotWithShape="1">
          <a:blip r:embed="rId4">
            <a:alphaModFix/>
          </a:blip>
          <a:srcRect/>
          <a:stretch/>
        </p:blipFill>
        <p:spPr>
          <a:xfrm>
            <a:off x="115375" y="1083625"/>
            <a:ext cx="3365825" cy="3365825"/>
          </a:xfrm>
          <a:prstGeom prst="rect">
            <a:avLst/>
          </a:prstGeom>
          <a:noFill/>
          <a:ln>
            <a:noFill/>
          </a:ln>
        </p:spPr>
      </p:pic>
    </p:spTree>
    <p:extLst>
      <p:ext uri="{BB962C8B-B14F-4D97-AF65-F5344CB8AC3E}">
        <p14:creationId xmlns:p14="http://schemas.microsoft.com/office/powerpoint/2010/main" val="357904553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a:solidFill>
                  <a:srgbClr val="17919B"/>
                </a:solidFill>
                <a:latin typeface="Roboto"/>
                <a:ea typeface="Roboto"/>
                <a:cs typeface="Roboto"/>
                <a:sym typeface="Roboto"/>
              </a:rPr>
              <a:t>Balanced Scorecard (BSC)</a:t>
            </a:r>
            <a:endParaRPr sz="3100" b="1" i="0" u="none" strike="noStrike" cap="none">
              <a:solidFill>
                <a:srgbClr val="FFFFFF"/>
              </a:solidFill>
              <a:latin typeface="Roboto"/>
              <a:ea typeface="Roboto"/>
              <a:cs typeface="Roboto"/>
              <a:sym typeface="Roboto"/>
            </a:endParaRPr>
          </a:p>
        </p:txBody>
      </p:sp>
      <p:sp>
        <p:nvSpPr>
          <p:cNvPr id="109" name="Google Shape;109;p16"/>
          <p:cNvSpPr txBox="1"/>
          <p:nvPr/>
        </p:nvSpPr>
        <p:spPr>
          <a:xfrm>
            <a:off x="3757925" y="1523300"/>
            <a:ext cx="4974600" cy="2574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300" b="1">
                <a:latin typeface="Roboto"/>
                <a:ea typeface="Roboto"/>
                <a:cs typeface="Roboto"/>
                <a:sym typeface="Roboto"/>
              </a:rPr>
              <a:t>Perhatikan instruksi berikut untuk mengerjakan tugas tersebut :</a:t>
            </a:r>
            <a:endParaRPr sz="1300" b="1">
              <a:latin typeface="Roboto"/>
              <a:ea typeface="Roboto"/>
              <a:cs typeface="Roboto"/>
              <a:sym typeface="Roboto"/>
            </a:endParaRPr>
          </a:p>
          <a:p>
            <a:pPr marL="179999" lvl="0" indent="-177800" algn="l" rtl="0">
              <a:lnSpc>
                <a:spcPct val="115000"/>
              </a:lnSpc>
              <a:spcBef>
                <a:spcPts val="1000"/>
              </a:spcBef>
              <a:spcAft>
                <a:spcPts val="0"/>
              </a:spcAft>
              <a:buSzPts val="1300"/>
              <a:buFont typeface="Roboto"/>
              <a:buChar char="●"/>
            </a:pPr>
            <a:r>
              <a:rPr lang="id" sz="1300">
                <a:latin typeface="Roboto"/>
                <a:ea typeface="Roboto"/>
                <a:cs typeface="Roboto"/>
                <a:sym typeface="Roboto"/>
              </a:rPr>
              <a:t>Petakan tujuan yang ingin dicapai untuk setiap perspektif dalam BSC (Keuangan, Pelanggan, Proses Bisnis, Pembelajaran &amp; Pertumbuhan).</a:t>
            </a:r>
            <a:endParaRPr sz="1300">
              <a:latin typeface="Roboto"/>
              <a:ea typeface="Roboto"/>
              <a:cs typeface="Roboto"/>
              <a:sym typeface="Roboto"/>
            </a:endParaRPr>
          </a:p>
          <a:p>
            <a:pPr marL="179999" lvl="0" indent="-177800" algn="l" rtl="0">
              <a:lnSpc>
                <a:spcPct val="115000"/>
              </a:lnSpc>
              <a:spcBef>
                <a:spcPts val="1000"/>
              </a:spcBef>
              <a:spcAft>
                <a:spcPts val="0"/>
              </a:spcAft>
              <a:buSzPts val="1300"/>
              <a:buFont typeface="Roboto"/>
              <a:buChar char="●"/>
            </a:pPr>
            <a:r>
              <a:rPr lang="id" sz="1300">
                <a:latin typeface="Roboto"/>
                <a:ea typeface="Roboto"/>
                <a:cs typeface="Roboto"/>
                <a:sym typeface="Roboto"/>
              </a:rPr>
              <a:t>Tentukan indikator yang relevan untuk mengukur ketercapaian tujuan tersebut.</a:t>
            </a:r>
            <a:endParaRPr sz="1300">
              <a:latin typeface="Roboto"/>
              <a:ea typeface="Roboto"/>
              <a:cs typeface="Roboto"/>
              <a:sym typeface="Roboto"/>
            </a:endParaRPr>
          </a:p>
          <a:p>
            <a:pPr marL="179999" lvl="0" indent="-177800" algn="l" rtl="0">
              <a:lnSpc>
                <a:spcPct val="115000"/>
              </a:lnSpc>
              <a:spcBef>
                <a:spcPts val="1000"/>
              </a:spcBef>
              <a:spcAft>
                <a:spcPts val="1000"/>
              </a:spcAft>
              <a:buSzPts val="1300"/>
              <a:buFont typeface="Roboto"/>
              <a:buChar char="●"/>
            </a:pPr>
            <a:r>
              <a:rPr lang="id" sz="1300">
                <a:latin typeface="Roboto"/>
                <a:ea typeface="Roboto"/>
                <a:cs typeface="Roboto"/>
                <a:sym typeface="Roboto"/>
              </a:rPr>
              <a:t>Buatlah mapping sederhana yang menunjukkan bagaimana tujuan dan indikator dalam setiap perspektif saling terkait.</a:t>
            </a:r>
            <a:endParaRPr sz="1300">
              <a:latin typeface="Roboto"/>
              <a:ea typeface="Roboto"/>
              <a:cs typeface="Roboto"/>
              <a:sym typeface="Roboto"/>
            </a:endParaRPr>
          </a:p>
        </p:txBody>
      </p:sp>
      <p:pic>
        <p:nvPicPr>
          <p:cNvPr id="110" name="Google Shape;110;p16" descr="Organizing projects concept illustration"/>
          <p:cNvPicPr preferRelativeResize="0"/>
          <p:nvPr/>
        </p:nvPicPr>
        <p:blipFill rotWithShape="1">
          <a:blip r:embed="rId4">
            <a:alphaModFix/>
          </a:blip>
          <a:srcRect/>
          <a:stretch/>
        </p:blipFill>
        <p:spPr>
          <a:xfrm>
            <a:off x="115375" y="1083625"/>
            <a:ext cx="3365825" cy="3365825"/>
          </a:xfrm>
          <a:prstGeom prst="rect">
            <a:avLst/>
          </a:prstGeom>
          <a:noFill/>
          <a:ln>
            <a:noFill/>
          </a:ln>
        </p:spPr>
      </p:pic>
    </p:spTree>
    <p:extLst>
      <p:ext uri="{BB962C8B-B14F-4D97-AF65-F5344CB8AC3E}">
        <p14:creationId xmlns:p14="http://schemas.microsoft.com/office/powerpoint/2010/main" val="229160624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a:solidFill>
                  <a:srgbClr val="17919B"/>
                </a:solidFill>
                <a:latin typeface="Roboto"/>
                <a:ea typeface="Roboto"/>
                <a:cs typeface="Roboto"/>
                <a:sym typeface="Roboto"/>
              </a:rPr>
              <a:t>Balanced Scorecard (BSC)</a:t>
            </a:r>
            <a:endParaRPr sz="3100" b="1" i="0" u="none" strike="noStrike" cap="none">
              <a:solidFill>
                <a:srgbClr val="FFFFFF"/>
              </a:solidFill>
              <a:latin typeface="Roboto"/>
              <a:ea typeface="Roboto"/>
              <a:cs typeface="Roboto"/>
              <a:sym typeface="Roboto"/>
            </a:endParaRPr>
          </a:p>
        </p:txBody>
      </p:sp>
      <p:sp>
        <p:nvSpPr>
          <p:cNvPr id="132" name="Google Shape;132;p17"/>
          <p:cNvSpPr txBox="1"/>
          <p:nvPr/>
        </p:nvSpPr>
        <p:spPr>
          <a:xfrm>
            <a:off x="3757925" y="1523300"/>
            <a:ext cx="4974600" cy="2574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300" b="1">
                <a:latin typeface="Roboto"/>
                <a:ea typeface="Roboto"/>
                <a:cs typeface="Roboto"/>
                <a:sym typeface="Roboto"/>
              </a:rPr>
              <a:t>Perspektif dalam Balanced Scorecard:</a:t>
            </a:r>
            <a:endParaRPr sz="1300" b="1">
              <a:latin typeface="Roboto"/>
              <a:ea typeface="Roboto"/>
              <a:cs typeface="Roboto"/>
              <a:sym typeface="Roboto"/>
            </a:endParaRPr>
          </a:p>
          <a:p>
            <a:pPr marL="269999" lvl="0" indent="-177800" algn="l" rtl="0">
              <a:lnSpc>
                <a:spcPct val="115000"/>
              </a:lnSpc>
              <a:spcBef>
                <a:spcPts val="1000"/>
              </a:spcBef>
              <a:spcAft>
                <a:spcPts val="0"/>
              </a:spcAft>
              <a:buSzPts val="1300"/>
              <a:buFont typeface="Roboto"/>
              <a:buAutoNum type="arabicPeriod"/>
            </a:pPr>
            <a:r>
              <a:rPr lang="id" sz="1300" b="1">
                <a:latin typeface="Roboto"/>
                <a:ea typeface="Roboto"/>
                <a:cs typeface="Roboto"/>
                <a:sym typeface="Roboto"/>
              </a:rPr>
              <a:t>Perspektif Keuangan: </a:t>
            </a:r>
            <a:r>
              <a:rPr lang="id" sz="1300">
                <a:latin typeface="Roboto"/>
                <a:ea typeface="Roboto"/>
                <a:cs typeface="Roboto"/>
                <a:sym typeface="Roboto"/>
              </a:rPr>
              <a:t>Bagaimana perusahaan dapat meningkatkan profitabilitas dan efisiensi biaya operasional?</a:t>
            </a:r>
            <a:endParaRPr sz="1300">
              <a:latin typeface="Roboto"/>
              <a:ea typeface="Roboto"/>
              <a:cs typeface="Roboto"/>
              <a:sym typeface="Roboto"/>
            </a:endParaRPr>
          </a:p>
          <a:p>
            <a:pPr marL="269999" lvl="0" indent="-177800" algn="l" rtl="0">
              <a:lnSpc>
                <a:spcPct val="115000"/>
              </a:lnSpc>
              <a:spcBef>
                <a:spcPts val="1000"/>
              </a:spcBef>
              <a:spcAft>
                <a:spcPts val="0"/>
              </a:spcAft>
              <a:buSzPts val="1300"/>
              <a:buFont typeface="Roboto"/>
              <a:buAutoNum type="arabicPeriod"/>
            </a:pPr>
            <a:r>
              <a:rPr lang="id" sz="1300" b="1">
                <a:latin typeface="Roboto"/>
                <a:ea typeface="Roboto"/>
                <a:cs typeface="Roboto"/>
                <a:sym typeface="Roboto"/>
              </a:rPr>
              <a:t>Perspektif Pelanggan: </a:t>
            </a:r>
            <a:r>
              <a:rPr lang="id" sz="1300">
                <a:latin typeface="Roboto"/>
                <a:ea typeface="Roboto"/>
                <a:cs typeface="Roboto"/>
                <a:sym typeface="Roboto"/>
              </a:rPr>
              <a:t>Bagaimana perusahaan dapat meningkatkan kepuasan dan retensi pelanggan?</a:t>
            </a:r>
            <a:endParaRPr sz="1300">
              <a:latin typeface="Roboto"/>
              <a:ea typeface="Roboto"/>
              <a:cs typeface="Roboto"/>
              <a:sym typeface="Roboto"/>
            </a:endParaRPr>
          </a:p>
          <a:p>
            <a:pPr marL="269999" lvl="0" indent="-177800" algn="l" rtl="0">
              <a:lnSpc>
                <a:spcPct val="115000"/>
              </a:lnSpc>
              <a:spcBef>
                <a:spcPts val="1000"/>
              </a:spcBef>
              <a:spcAft>
                <a:spcPts val="0"/>
              </a:spcAft>
              <a:buSzPts val="1300"/>
              <a:buFont typeface="Roboto"/>
              <a:buAutoNum type="arabicPeriod"/>
            </a:pPr>
            <a:r>
              <a:rPr lang="id" sz="1300" b="1">
                <a:latin typeface="Roboto"/>
                <a:ea typeface="Roboto"/>
                <a:cs typeface="Roboto"/>
                <a:sym typeface="Roboto"/>
              </a:rPr>
              <a:t>Perspektif Proses Bisnis: </a:t>
            </a:r>
            <a:r>
              <a:rPr lang="id" sz="1300">
                <a:latin typeface="Roboto"/>
                <a:ea typeface="Roboto"/>
                <a:cs typeface="Roboto"/>
                <a:sym typeface="Roboto"/>
              </a:rPr>
              <a:t>Bagaimana perusahaan dapat meningkatkan efisiensi dan kualitas proses bisnis?</a:t>
            </a:r>
            <a:endParaRPr sz="1300">
              <a:latin typeface="Roboto"/>
              <a:ea typeface="Roboto"/>
              <a:cs typeface="Roboto"/>
              <a:sym typeface="Roboto"/>
            </a:endParaRPr>
          </a:p>
          <a:p>
            <a:pPr marL="269999" lvl="0" indent="-177800" algn="l" rtl="0">
              <a:lnSpc>
                <a:spcPct val="115000"/>
              </a:lnSpc>
              <a:spcBef>
                <a:spcPts val="1000"/>
              </a:spcBef>
              <a:spcAft>
                <a:spcPts val="1000"/>
              </a:spcAft>
              <a:buSzPts val="1300"/>
              <a:buFont typeface="Roboto"/>
              <a:buAutoNum type="arabicPeriod"/>
            </a:pPr>
            <a:r>
              <a:rPr lang="id" sz="1300" b="1">
                <a:latin typeface="Roboto"/>
                <a:ea typeface="Roboto"/>
                <a:cs typeface="Roboto"/>
                <a:sym typeface="Roboto"/>
              </a:rPr>
              <a:t>Perspektif Pembelajaran &amp; Pertumbuhan: </a:t>
            </a:r>
            <a:r>
              <a:rPr lang="id" sz="1300">
                <a:latin typeface="Roboto"/>
                <a:ea typeface="Roboto"/>
                <a:cs typeface="Roboto"/>
                <a:sym typeface="Roboto"/>
              </a:rPr>
              <a:t>Bagaimana perusahaan dapat meningkatkan keterampilan dan motivasi karyawan serta mendorong inovasi?</a:t>
            </a:r>
            <a:endParaRPr sz="1300">
              <a:latin typeface="Roboto"/>
              <a:ea typeface="Roboto"/>
              <a:cs typeface="Roboto"/>
              <a:sym typeface="Roboto"/>
            </a:endParaRPr>
          </a:p>
        </p:txBody>
      </p:sp>
      <p:pic>
        <p:nvPicPr>
          <p:cNvPr id="133" name="Google Shape;133;p17" descr="Organizing projects concept illustration"/>
          <p:cNvPicPr preferRelativeResize="0"/>
          <p:nvPr/>
        </p:nvPicPr>
        <p:blipFill rotWithShape="1">
          <a:blip r:embed="rId4">
            <a:alphaModFix/>
          </a:blip>
          <a:srcRect/>
          <a:stretch/>
        </p:blipFill>
        <p:spPr>
          <a:xfrm>
            <a:off x="115375" y="1083625"/>
            <a:ext cx="3365825" cy="3365825"/>
          </a:xfrm>
          <a:prstGeom prst="rect">
            <a:avLst/>
          </a:prstGeom>
          <a:noFill/>
          <a:ln>
            <a:noFill/>
          </a:ln>
        </p:spPr>
      </p:pic>
    </p:spTree>
    <p:extLst>
      <p:ext uri="{BB962C8B-B14F-4D97-AF65-F5344CB8AC3E}">
        <p14:creationId xmlns:p14="http://schemas.microsoft.com/office/powerpoint/2010/main" val="3269322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grpSp>
        <p:nvGrpSpPr>
          <p:cNvPr id="138" name="Google Shape;138;p18"/>
          <p:cNvGrpSpPr/>
          <p:nvPr/>
        </p:nvGrpSpPr>
        <p:grpSpPr>
          <a:xfrm>
            <a:off x="3854590" y="4740702"/>
            <a:ext cx="1434817" cy="389011"/>
            <a:chOff x="3248325" y="4588800"/>
            <a:chExt cx="2045939" cy="554700"/>
          </a:xfrm>
        </p:grpSpPr>
        <p:sp>
          <p:nvSpPr>
            <p:cNvPr id="139" name="Google Shape;139;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2" name="Google Shape;142;p18"/>
          <p:cNvGrpSpPr/>
          <p:nvPr/>
        </p:nvGrpSpPr>
        <p:grpSpPr>
          <a:xfrm>
            <a:off x="8325085" y="65155"/>
            <a:ext cx="763768" cy="752531"/>
            <a:chOff x="695950" y="3458000"/>
            <a:chExt cx="966550" cy="952450"/>
          </a:xfrm>
        </p:grpSpPr>
        <p:sp>
          <p:nvSpPr>
            <p:cNvPr id="143" name="Google Shape;143;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2" name="Google Shape;152;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3" name="Google Shape;153;p18"/>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4" name="Google Shape;154;p18"/>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a:solidFill>
                  <a:srgbClr val="17919B"/>
                </a:solidFill>
                <a:latin typeface="Roboto"/>
                <a:ea typeface="Roboto"/>
                <a:cs typeface="Roboto"/>
                <a:sym typeface="Roboto"/>
              </a:rPr>
              <a:t>Balanced Scorecard (BSC)</a:t>
            </a:r>
            <a:endParaRPr sz="3100" b="1" i="0" u="none" strike="noStrike" cap="none">
              <a:solidFill>
                <a:srgbClr val="FFFFFF"/>
              </a:solidFill>
              <a:latin typeface="Roboto"/>
              <a:ea typeface="Roboto"/>
              <a:cs typeface="Roboto"/>
              <a:sym typeface="Roboto"/>
            </a:endParaRPr>
          </a:p>
        </p:txBody>
      </p:sp>
      <p:graphicFrame>
        <p:nvGraphicFramePr>
          <p:cNvPr id="155" name="Google Shape;155;p18"/>
          <p:cNvGraphicFramePr/>
          <p:nvPr/>
        </p:nvGraphicFramePr>
        <p:xfrm>
          <a:off x="312075" y="1001225"/>
          <a:ext cx="8581300" cy="3561625"/>
        </p:xfrm>
        <a:graphic>
          <a:graphicData uri="http://schemas.openxmlformats.org/drawingml/2006/table">
            <a:tbl>
              <a:tblPr>
                <a:noFill/>
              </a:tblPr>
              <a:tblGrid>
                <a:gridCol w="4290650">
                  <a:extLst>
                    <a:ext uri="{9D8B030D-6E8A-4147-A177-3AD203B41FA5}">
                      <a16:colId xmlns:a16="http://schemas.microsoft.com/office/drawing/2014/main" val="20000"/>
                    </a:ext>
                  </a:extLst>
                </a:gridCol>
                <a:gridCol w="4290650">
                  <a:extLst>
                    <a:ext uri="{9D8B030D-6E8A-4147-A177-3AD203B41FA5}">
                      <a16:colId xmlns:a16="http://schemas.microsoft.com/office/drawing/2014/main" val="20001"/>
                    </a:ext>
                  </a:extLst>
                </a:gridCol>
              </a:tblGrid>
              <a:tr h="604600">
                <a:tc>
                  <a:txBody>
                    <a:bodyPr/>
                    <a:lstStyle/>
                    <a:p>
                      <a:pPr marL="91440" marR="91440" lvl="0" indent="0" algn="ctr" rtl="0">
                        <a:lnSpc>
                          <a:spcPct val="115000"/>
                        </a:lnSpc>
                        <a:spcBef>
                          <a:spcPts val="0"/>
                        </a:spcBef>
                        <a:spcAft>
                          <a:spcPts val="0"/>
                        </a:spcAft>
                        <a:buNone/>
                      </a:pPr>
                      <a:r>
                        <a:rPr lang="id" sz="1500" b="1">
                          <a:solidFill>
                            <a:srgbClr val="FFFFFF"/>
                          </a:solidFill>
                          <a:latin typeface="Roboto"/>
                          <a:ea typeface="Roboto"/>
                          <a:cs typeface="Roboto"/>
                          <a:sym typeface="Roboto"/>
                        </a:rPr>
                        <a:t>Perspektif Keuangan</a:t>
                      </a:r>
                      <a:endParaRPr sz="1500" b="1">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ctr" rtl="0">
                        <a:lnSpc>
                          <a:spcPct val="115000"/>
                        </a:lnSpc>
                        <a:spcBef>
                          <a:spcPts val="0"/>
                        </a:spcBef>
                        <a:spcAft>
                          <a:spcPts val="0"/>
                        </a:spcAft>
                        <a:buNone/>
                      </a:pPr>
                      <a:r>
                        <a:rPr lang="id" sz="1500" b="1" dirty="0">
                          <a:solidFill>
                            <a:srgbClr val="FFFFFF"/>
                          </a:solidFill>
                          <a:latin typeface="Roboto"/>
                          <a:ea typeface="Roboto"/>
                          <a:cs typeface="Roboto"/>
                          <a:sym typeface="Roboto"/>
                        </a:rPr>
                        <a:t>Perspektif Pelanggan</a:t>
                      </a:r>
                      <a:endParaRPr sz="1500" b="1" dirty="0">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2957025">
                <a:tc>
                  <a:txBody>
                    <a:bodyPr/>
                    <a:lstStyle/>
                    <a:p>
                      <a:pPr marL="91440" marR="91440" lvl="0" indent="0" algn="l" rtl="0">
                        <a:lnSpc>
                          <a:spcPct val="115000"/>
                        </a:lnSpc>
                        <a:spcBef>
                          <a:spcPts val="0"/>
                        </a:spcBef>
                        <a:spcAft>
                          <a:spcPts val="0"/>
                        </a:spcAft>
                        <a:buNone/>
                      </a:pPr>
                      <a:r>
                        <a:rPr lang="id" b="1" dirty="0">
                          <a:solidFill>
                            <a:schemeClr val="tx1"/>
                          </a:solidFill>
                          <a:latin typeface="Roboto"/>
                          <a:ea typeface="Roboto"/>
                          <a:cs typeface="Roboto"/>
                          <a:sym typeface="Roboto"/>
                        </a:rPr>
                        <a:t>Tujuan</a:t>
                      </a:r>
                      <a:endParaRPr b="1"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fi-FI" dirty="0">
                          <a:solidFill>
                            <a:schemeClr val="tx1"/>
                          </a:solidFill>
                          <a:latin typeface="Roboto"/>
                          <a:ea typeface="Roboto"/>
                          <a:cs typeface="Roboto"/>
                          <a:sym typeface="Roboto"/>
                        </a:rPr>
                        <a:t>Meningkatkan laba </a:t>
                      </a:r>
                      <a:r>
                        <a:rPr lang="fi-FI">
                          <a:solidFill>
                            <a:schemeClr val="tx1"/>
                          </a:solidFill>
                          <a:latin typeface="Roboto"/>
                          <a:ea typeface="Roboto"/>
                          <a:cs typeface="Roboto"/>
                          <a:sym typeface="Roboto"/>
                        </a:rPr>
                        <a:t>dan memaksimalkan </a:t>
                      </a:r>
                      <a:r>
                        <a:rPr lang="fi-FI" dirty="0">
                          <a:solidFill>
                            <a:schemeClr val="tx1"/>
                          </a:solidFill>
                          <a:latin typeface="Roboto"/>
                          <a:ea typeface="Roboto"/>
                          <a:cs typeface="Roboto"/>
                          <a:sym typeface="Roboto"/>
                        </a:rPr>
                        <a:t>penggunaan asset dalam mendapatkan laba.</a:t>
                      </a:r>
                    </a:p>
                    <a:p>
                      <a:pPr marL="139700" marR="91440" lvl="0" indent="0" algn="l" rtl="0">
                        <a:lnSpc>
                          <a:spcPct val="115000"/>
                        </a:lnSpc>
                        <a:spcBef>
                          <a:spcPts val="0"/>
                        </a:spcBef>
                        <a:spcAft>
                          <a:spcPts val="0"/>
                        </a:spcAft>
                        <a:buClr>
                          <a:srgbClr val="B7B7B7"/>
                        </a:buClr>
                        <a:buSzPts val="1400"/>
                        <a:buFont typeface="Roboto"/>
                        <a:buNone/>
                      </a:pPr>
                      <a:endParaRPr lang="fi-FI" dirty="0">
                        <a:solidFill>
                          <a:schemeClr val="tx1"/>
                        </a:solidFill>
                        <a:latin typeface="Roboto"/>
                        <a:ea typeface="Roboto"/>
                        <a:cs typeface="Roboto"/>
                        <a:sym typeface="Roboto"/>
                      </a:endParaRPr>
                    </a:p>
                    <a:p>
                      <a:pPr marL="91440" marR="91440" lvl="0" indent="0" algn="l" rtl="0">
                        <a:lnSpc>
                          <a:spcPct val="115000"/>
                        </a:lnSpc>
                        <a:spcBef>
                          <a:spcPts val="0"/>
                        </a:spcBef>
                        <a:spcAft>
                          <a:spcPts val="0"/>
                        </a:spcAft>
                        <a:buNone/>
                      </a:pPr>
                      <a:r>
                        <a:rPr lang="id" b="1" dirty="0">
                          <a:solidFill>
                            <a:schemeClr val="tx1"/>
                          </a:solidFill>
                          <a:latin typeface="Roboto"/>
                          <a:ea typeface="Roboto"/>
                          <a:cs typeface="Roboto"/>
                          <a:sym typeface="Roboto"/>
                        </a:rPr>
                        <a:t>Indikator</a:t>
                      </a:r>
                    </a:p>
                    <a:p>
                      <a:pPr marL="285750" marR="91440" lvl="0" indent="-146050" algn="l" rtl="0">
                        <a:lnSpc>
                          <a:spcPct val="115000"/>
                        </a:lnSpc>
                        <a:spcBef>
                          <a:spcPts val="0"/>
                        </a:spcBef>
                        <a:spcAft>
                          <a:spcPts val="0"/>
                        </a:spcAft>
                        <a:buClr>
                          <a:srgbClr val="B7B7B7"/>
                        </a:buClr>
                        <a:buSzPts val="1400"/>
                        <a:buFont typeface="Roboto"/>
                        <a:buChar char="●"/>
                      </a:pPr>
                      <a:r>
                        <a:rPr lang="fi-FI" dirty="0">
                          <a:solidFill>
                            <a:schemeClr val="tx1"/>
                          </a:solidFill>
                          <a:latin typeface="Roboto"/>
                          <a:ea typeface="Roboto"/>
                          <a:cs typeface="Roboto"/>
                          <a:sym typeface="Roboto"/>
                        </a:rPr>
                        <a:t>Return On Equity (ROA).</a:t>
                      </a:r>
                    </a:p>
                    <a:p>
                      <a:pPr marL="285750" marR="91440" lvl="0" indent="-146050" algn="l" rtl="0">
                        <a:lnSpc>
                          <a:spcPct val="115000"/>
                        </a:lnSpc>
                        <a:spcBef>
                          <a:spcPts val="0"/>
                        </a:spcBef>
                        <a:spcAft>
                          <a:spcPts val="0"/>
                        </a:spcAft>
                        <a:buClr>
                          <a:srgbClr val="B7B7B7"/>
                        </a:buClr>
                        <a:buSzPts val="1400"/>
                        <a:buFont typeface="Roboto"/>
                        <a:buChar char="●"/>
                      </a:pPr>
                      <a:r>
                        <a:rPr lang="fi-FI" dirty="0">
                          <a:solidFill>
                            <a:schemeClr val="tx1"/>
                          </a:solidFill>
                          <a:latin typeface="Roboto"/>
                          <a:ea typeface="Roboto"/>
                          <a:cs typeface="Roboto"/>
                          <a:sym typeface="Roboto"/>
                        </a:rPr>
                        <a:t>Net Profit Margin.</a:t>
                      </a:r>
                    </a:p>
                  </a:txBody>
                  <a:tcPr marL="91425" marR="91425" marT="91425" marB="91425">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id" b="1" dirty="0">
                          <a:solidFill>
                            <a:schemeClr val="tx1"/>
                          </a:solidFill>
                          <a:latin typeface="Roboto"/>
                          <a:ea typeface="Roboto"/>
                          <a:cs typeface="Roboto"/>
                          <a:sym typeface="Roboto"/>
                        </a:rPr>
                        <a:t>Tujuan</a:t>
                      </a:r>
                      <a:endParaRPr b="1"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fi-FI" dirty="0">
                          <a:solidFill>
                            <a:schemeClr val="tx1"/>
                          </a:solidFill>
                          <a:latin typeface="Roboto"/>
                          <a:ea typeface="Roboto"/>
                          <a:cs typeface="Roboto"/>
                          <a:sym typeface="Roboto"/>
                        </a:rPr>
                        <a:t>Meningkatkan kepuasan dan loyalitas Pelanggan</a:t>
                      </a:r>
                    </a:p>
                    <a:p>
                      <a:pPr marL="0" marR="91440" lvl="0" indent="0" algn="l" rtl="0">
                        <a:lnSpc>
                          <a:spcPct val="115000"/>
                        </a:lnSpc>
                        <a:spcBef>
                          <a:spcPts val="0"/>
                        </a:spcBef>
                        <a:spcAft>
                          <a:spcPts val="0"/>
                        </a:spcAft>
                        <a:buNone/>
                      </a:pPr>
                      <a:endParaRPr lang="fi-FI" dirty="0">
                        <a:solidFill>
                          <a:schemeClr val="tx1"/>
                        </a:solidFill>
                        <a:latin typeface="Roboto"/>
                        <a:ea typeface="Roboto"/>
                        <a:cs typeface="Roboto"/>
                        <a:sym typeface="Roboto"/>
                      </a:endParaRPr>
                    </a:p>
                    <a:p>
                      <a:pPr marL="91440" marR="91440" lvl="0" indent="0" algn="l" rtl="0">
                        <a:lnSpc>
                          <a:spcPct val="115000"/>
                        </a:lnSpc>
                        <a:spcBef>
                          <a:spcPts val="0"/>
                        </a:spcBef>
                        <a:spcAft>
                          <a:spcPts val="0"/>
                        </a:spcAft>
                        <a:buNone/>
                      </a:pPr>
                      <a:r>
                        <a:rPr lang="id" b="1" dirty="0">
                          <a:solidFill>
                            <a:schemeClr val="tx1"/>
                          </a:solidFill>
                          <a:latin typeface="Roboto"/>
                          <a:ea typeface="Roboto"/>
                          <a:cs typeface="Roboto"/>
                          <a:sym typeface="Roboto"/>
                        </a:rPr>
                        <a:t>Indikator</a:t>
                      </a:r>
                      <a:endParaRPr b="1"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en-ID" dirty="0">
                          <a:solidFill>
                            <a:schemeClr val="tx1"/>
                          </a:solidFill>
                          <a:latin typeface="Roboto"/>
                          <a:ea typeface="Roboto"/>
                          <a:cs typeface="Roboto"/>
                          <a:sym typeface="Roboto"/>
                        </a:rPr>
                        <a:t>Customer </a:t>
                      </a:r>
                      <a:r>
                        <a:rPr lang="en-ID" dirty="0" err="1">
                          <a:solidFill>
                            <a:schemeClr val="tx1"/>
                          </a:solidFill>
                          <a:latin typeface="Roboto"/>
                          <a:ea typeface="Roboto"/>
                          <a:cs typeface="Roboto"/>
                          <a:sym typeface="Roboto"/>
                        </a:rPr>
                        <a:t>Statisfaction</a:t>
                      </a:r>
                      <a:r>
                        <a:rPr lang="en-ID" dirty="0">
                          <a:solidFill>
                            <a:schemeClr val="tx1"/>
                          </a:solidFill>
                          <a:latin typeface="Roboto"/>
                          <a:ea typeface="Roboto"/>
                          <a:cs typeface="Roboto"/>
                          <a:sym typeface="Roboto"/>
                        </a:rPr>
                        <a:t> Index</a:t>
                      </a:r>
                    </a:p>
                    <a:p>
                      <a:pPr marL="285750" marR="91440" lvl="0" indent="-146050" algn="l" rtl="0">
                        <a:lnSpc>
                          <a:spcPct val="115000"/>
                        </a:lnSpc>
                        <a:spcBef>
                          <a:spcPts val="0"/>
                        </a:spcBef>
                        <a:spcAft>
                          <a:spcPts val="0"/>
                        </a:spcAft>
                        <a:buClr>
                          <a:srgbClr val="B7B7B7"/>
                        </a:buClr>
                        <a:buSzPts val="1400"/>
                        <a:buFont typeface="Roboto"/>
                        <a:buChar char="●"/>
                      </a:pPr>
                      <a:r>
                        <a:rPr lang="en-ID" dirty="0">
                          <a:solidFill>
                            <a:schemeClr val="tx1"/>
                          </a:solidFill>
                          <a:latin typeface="Roboto"/>
                          <a:ea typeface="Roboto"/>
                          <a:cs typeface="Roboto"/>
                          <a:sym typeface="Roboto"/>
                        </a:rPr>
                        <a:t>Customer </a:t>
                      </a:r>
                      <a:r>
                        <a:rPr lang="en-ID" dirty="0" err="1">
                          <a:solidFill>
                            <a:schemeClr val="tx1"/>
                          </a:solidFill>
                          <a:latin typeface="Roboto"/>
                          <a:ea typeface="Roboto"/>
                          <a:cs typeface="Roboto"/>
                          <a:sym typeface="Roboto"/>
                        </a:rPr>
                        <a:t>Rententions</a:t>
                      </a:r>
                      <a:r>
                        <a:rPr lang="en-ID" dirty="0">
                          <a:solidFill>
                            <a:schemeClr val="tx1"/>
                          </a:solidFill>
                          <a:latin typeface="Roboto"/>
                          <a:ea typeface="Roboto"/>
                          <a:cs typeface="Roboto"/>
                          <a:sym typeface="Roboto"/>
                        </a:rPr>
                        <a:t> Rate</a:t>
                      </a:r>
                    </a:p>
                    <a:p>
                      <a:pPr marL="285750" marR="91440" lvl="0" indent="-146050" algn="l" rtl="0">
                        <a:lnSpc>
                          <a:spcPct val="115000"/>
                        </a:lnSpc>
                        <a:spcBef>
                          <a:spcPts val="0"/>
                        </a:spcBef>
                        <a:spcAft>
                          <a:spcPts val="0"/>
                        </a:spcAft>
                        <a:buClr>
                          <a:srgbClr val="B7B7B7"/>
                        </a:buClr>
                        <a:buSzPts val="1400"/>
                        <a:buFont typeface="Roboto"/>
                        <a:buChar char="●"/>
                      </a:pPr>
                      <a:r>
                        <a:rPr lang="en-US" dirty="0" err="1">
                          <a:solidFill>
                            <a:schemeClr val="tx1"/>
                          </a:solidFill>
                          <a:latin typeface="Roboto"/>
                          <a:ea typeface="Roboto"/>
                          <a:cs typeface="Roboto"/>
                          <a:sym typeface="Roboto"/>
                        </a:rPr>
                        <a:t>Costemer</a:t>
                      </a:r>
                      <a:r>
                        <a:rPr lang="en-US" dirty="0">
                          <a:solidFill>
                            <a:schemeClr val="tx1"/>
                          </a:solidFill>
                          <a:latin typeface="Roboto"/>
                          <a:ea typeface="Roboto"/>
                          <a:cs typeface="Roboto"/>
                          <a:sym typeface="Roboto"/>
                        </a:rPr>
                        <a:t> Retention Rate</a:t>
                      </a:r>
                      <a:endParaRPr dirty="0">
                        <a:solidFill>
                          <a:schemeClr val="tx1"/>
                        </a:solidFill>
                        <a:latin typeface="Roboto"/>
                        <a:ea typeface="Roboto"/>
                        <a:cs typeface="Roboto"/>
                        <a:sym typeface="Roboto"/>
                      </a:endParaRPr>
                    </a:p>
                  </a:txBody>
                  <a:tcPr marL="91425" marR="91425" marT="91425" marB="91425">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5217601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grpSp>
        <p:nvGrpSpPr>
          <p:cNvPr id="160" name="Google Shape;160;p19"/>
          <p:cNvGrpSpPr/>
          <p:nvPr/>
        </p:nvGrpSpPr>
        <p:grpSpPr>
          <a:xfrm>
            <a:off x="3854590" y="4740702"/>
            <a:ext cx="1434817" cy="389011"/>
            <a:chOff x="3248325" y="4588800"/>
            <a:chExt cx="2045939" cy="554700"/>
          </a:xfrm>
        </p:grpSpPr>
        <p:sp>
          <p:nvSpPr>
            <p:cNvPr id="161" name="Google Shape;161;p1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1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4" name="Google Shape;164;p19"/>
          <p:cNvGrpSpPr/>
          <p:nvPr/>
        </p:nvGrpSpPr>
        <p:grpSpPr>
          <a:xfrm>
            <a:off x="8325085" y="65155"/>
            <a:ext cx="763768" cy="752531"/>
            <a:chOff x="695950" y="3458000"/>
            <a:chExt cx="966550" cy="952450"/>
          </a:xfrm>
        </p:grpSpPr>
        <p:sp>
          <p:nvSpPr>
            <p:cNvPr id="165" name="Google Shape;165;p1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1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4" name="Google Shape;174;p1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75" name="Google Shape;175;p19"/>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76" name="Google Shape;176;p19"/>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dirty="0">
                <a:solidFill>
                  <a:srgbClr val="17919B"/>
                </a:solidFill>
                <a:latin typeface="Roboto"/>
                <a:ea typeface="Roboto"/>
                <a:cs typeface="Roboto"/>
                <a:sym typeface="Roboto"/>
              </a:rPr>
              <a:t>Balanced Scorecard (BSC)</a:t>
            </a:r>
            <a:endParaRPr sz="3100" b="1" i="0" u="none" strike="noStrike" cap="none" dirty="0">
              <a:solidFill>
                <a:srgbClr val="FFFFFF"/>
              </a:solidFill>
              <a:latin typeface="Roboto"/>
              <a:ea typeface="Roboto"/>
              <a:cs typeface="Roboto"/>
              <a:sym typeface="Roboto"/>
            </a:endParaRPr>
          </a:p>
        </p:txBody>
      </p:sp>
      <p:graphicFrame>
        <p:nvGraphicFramePr>
          <p:cNvPr id="177" name="Google Shape;177;p19"/>
          <p:cNvGraphicFramePr/>
          <p:nvPr/>
        </p:nvGraphicFramePr>
        <p:xfrm>
          <a:off x="312075" y="1001225"/>
          <a:ext cx="8581300" cy="3561625"/>
        </p:xfrm>
        <a:graphic>
          <a:graphicData uri="http://schemas.openxmlformats.org/drawingml/2006/table">
            <a:tbl>
              <a:tblPr>
                <a:noFill/>
              </a:tblPr>
              <a:tblGrid>
                <a:gridCol w="4290650">
                  <a:extLst>
                    <a:ext uri="{9D8B030D-6E8A-4147-A177-3AD203B41FA5}">
                      <a16:colId xmlns:a16="http://schemas.microsoft.com/office/drawing/2014/main" val="20000"/>
                    </a:ext>
                  </a:extLst>
                </a:gridCol>
                <a:gridCol w="4290650">
                  <a:extLst>
                    <a:ext uri="{9D8B030D-6E8A-4147-A177-3AD203B41FA5}">
                      <a16:colId xmlns:a16="http://schemas.microsoft.com/office/drawing/2014/main" val="20001"/>
                    </a:ext>
                  </a:extLst>
                </a:gridCol>
              </a:tblGrid>
              <a:tr h="604600">
                <a:tc>
                  <a:txBody>
                    <a:bodyPr/>
                    <a:lstStyle/>
                    <a:p>
                      <a:pPr marL="91440" marR="91440" lvl="0" indent="0" algn="ctr" rtl="0">
                        <a:lnSpc>
                          <a:spcPct val="115000"/>
                        </a:lnSpc>
                        <a:spcBef>
                          <a:spcPts val="0"/>
                        </a:spcBef>
                        <a:spcAft>
                          <a:spcPts val="0"/>
                        </a:spcAft>
                        <a:buNone/>
                      </a:pPr>
                      <a:r>
                        <a:rPr lang="id" sz="1500" b="1" dirty="0">
                          <a:solidFill>
                            <a:schemeClr val="bg1"/>
                          </a:solidFill>
                          <a:latin typeface="Roboto"/>
                          <a:ea typeface="Roboto"/>
                          <a:cs typeface="Roboto"/>
                          <a:sym typeface="Roboto"/>
                        </a:rPr>
                        <a:t>Perspektif Proses Bisnis</a:t>
                      </a:r>
                      <a:endParaRPr sz="1500" b="1" dirty="0">
                        <a:solidFill>
                          <a:schemeClr val="bg1"/>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ctr" rtl="0">
                        <a:lnSpc>
                          <a:spcPct val="115000"/>
                        </a:lnSpc>
                        <a:spcBef>
                          <a:spcPts val="0"/>
                        </a:spcBef>
                        <a:spcAft>
                          <a:spcPts val="0"/>
                        </a:spcAft>
                        <a:buNone/>
                      </a:pPr>
                      <a:r>
                        <a:rPr lang="id" sz="1500" b="1" dirty="0">
                          <a:solidFill>
                            <a:schemeClr val="bg1"/>
                          </a:solidFill>
                          <a:latin typeface="Roboto"/>
                          <a:ea typeface="Roboto"/>
                          <a:cs typeface="Roboto"/>
                          <a:sym typeface="Roboto"/>
                        </a:rPr>
                        <a:t>Perspektif Pembelajaran &amp; Pertumbuhan</a:t>
                      </a:r>
                      <a:endParaRPr sz="1500" b="1" dirty="0">
                        <a:solidFill>
                          <a:schemeClr val="bg1"/>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2957025">
                <a:tc>
                  <a:txBody>
                    <a:bodyPr/>
                    <a:lstStyle/>
                    <a:p>
                      <a:pPr marL="91440" marR="91440" lvl="0" indent="0" algn="l" rtl="0">
                        <a:lnSpc>
                          <a:spcPct val="115000"/>
                        </a:lnSpc>
                        <a:spcBef>
                          <a:spcPts val="0"/>
                        </a:spcBef>
                        <a:spcAft>
                          <a:spcPts val="0"/>
                        </a:spcAft>
                        <a:buNone/>
                      </a:pPr>
                      <a:r>
                        <a:rPr lang="id" b="1" dirty="0">
                          <a:solidFill>
                            <a:schemeClr val="tx1"/>
                          </a:solidFill>
                          <a:latin typeface="Roboto"/>
                          <a:ea typeface="Roboto"/>
                          <a:cs typeface="Roboto"/>
                          <a:sym typeface="Roboto"/>
                        </a:rPr>
                        <a:t>Tujuan</a:t>
                      </a:r>
                      <a:endParaRPr b="1"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en-US" dirty="0" err="1">
                          <a:solidFill>
                            <a:schemeClr val="tx1"/>
                          </a:solidFill>
                          <a:latin typeface="Roboto"/>
                          <a:ea typeface="Roboto"/>
                          <a:cs typeface="Roboto"/>
                          <a:sym typeface="Roboto"/>
                        </a:rPr>
                        <a:t>Meningkatkan</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efisiensi</a:t>
                      </a:r>
                      <a:r>
                        <a:rPr lang="en-US" dirty="0">
                          <a:solidFill>
                            <a:schemeClr val="tx1"/>
                          </a:solidFill>
                          <a:latin typeface="Roboto"/>
                          <a:ea typeface="Roboto"/>
                          <a:cs typeface="Roboto"/>
                          <a:sym typeface="Roboto"/>
                        </a:rPr>
                        <a:t> dan </a:t>
                      </a:r>
                      <a:r>
                        <a:rPr lang="en-US" dirty="0" err="1">
                          <a:solidFill>
                            <a:schemeClr val="tx1"/>
                          </a:solidFill>
                          <a:latin typeface="Roboto"/>
                          <a:ea typeface="Roboto"/>
                          <a:cs typeface="Roboto"/>
                          <a:sym typeface="Roboto"/>
                        </a:rPr>
                        <a:t>kualitas</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operasional</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kerja</a:t>
                      </a:r>
                      <a:endParaRPr dirty="0">
                        <a:solidFill>
                          <a:schemeClr val="tx1"/>
                        </a:solidFill>
                        <a:latin typeface="Roboto"/>
                        <a:ea typeface="Roboto"/>
                        <a:cs typeface="Roboto"/>
                        <a:sym typeface="Roboto"/>
                      </a:endParaRPr>
                    </a:p>
                    <a:p>
                      <a:pPr marL="0" marR="91440" lvl="0" indent="0" algn="l" rtl="0">
                        <a:lnSpc>
                          <a:spcPct val="115000"/>
                        </a:lnSpc>
                        <a:spcBef>
                          <a:spcPts val="0"/>
                        </a:spcBef>
                        <a:spcAft>
                          <a:spcPts val="0"/>
                        </a:spcAft>
                        <a:buNone/>
                      </a:pPr>
                      <a:endParaRPr dirty="0">
                        <a:solidFill>
                          <a:schemeClr val="tx1"/>
                        </a:solidFill>
                        <a:latin typeface="Roboto"/>
                        <a:ea typeface="Roboto"/>
                        <a:cs typeface="Roboto"/>
                        <a:sym typeface="Roboto"/>
                      </a:endParaRPr>
                    </a:p>
                    <a:p>
                      <a:pPr marL="91440" marR="91440" lvl="0" indent="0" algn="l" rtl="0">
                        <a:lnSpc>
                          <a:spcPct val="115000"/>
                        </a:lnSpc>
                        <a:spcBef>
                          <a:spcPts val="0"/>
                        </a:spcBef>
                        <a:spcAft>
                          <a:spcPts val="0"/>
                        </a:spcAft>
                        <a:buNone/>
                      </a:pPr>
                      <a:r>
                        <a:rPr lang="id" b="1" dirty="0">
                          <a:solidFill>
                            <a:schemeClr val="tx1"/>
                          </a:solidFill>
                          <a:latin typeface="Roboto"/>
                          <a:ea typeface="Roboto"/>
                          <a:cs typeface="Roboto"/>
                          <a:sym typeface="Roboto"/>
                        </a:rPr>
                        <a:t>Indikator</a:t>
                      </a:r>
                      <a:endParaRPr b="1"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en-US" dirty="0" err="1">
                          <a:solidFill>
                            <a:schemeClr val="tx1"/>
                          </a:solidFill>
                          <a:latin typeface="Roboto"/>
                          <a:ea typeface="Roboto"/>
                          <a:cs typeface="Roboto"/>
                          <a:sym typeface="Roboto"/>
                        </a:rPr>
                        <a:t>Mengukur</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seberapa</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cepat</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kredit</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disetujui</a:t>
                      </a:r>
                      <a:endParaRPr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en-US" dirty="0" err="1">
                          <a:solidFill>
                            <a:schemeClr val="tx1"/>
                          </a:solidFill>
                          <a:latin typeface="Roboto"/>
                          <a:ea typeface="Roboto"/>
                          <a:cs typeface="Roboto"/>
                          <a:sym typeface="Roboto"/>
                        </a:rPr>
                        <a:t>Mengukur</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tingkat</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kredit</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macet</a:t>
                      </a:r>
                      <a:endParaRPr dirty="0">
                        <a:solidFill>
                          <a:schemeClr val="tx1"/>
                        </a:solidFill>
                        <a:latin typeface="Roboto"/>
                        <a:ea typeface="Roboto"/>
                        <a:cs typeface="Roboto"/>
                        <a:sym typeface="Roboto"/>
                      </a:endParaRPr>
                    </a:p>
                  </a:txBody>
                  <a:tcPr marL="91425" marR="91425" marT="91425" marB="91425">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id" b="1" dirty="0">
                          <a:solidFill>
                            <a:schemeClr val="tx1"/>
                          </a:solidFill>
                          <a:latin typeface="Roboto"/>
                          <a:ea typeface="Roboto"/>
                          <a:cs typeface="Roboto"/>
                          <a:sym typeface="Roboto"/>
                        </a:rPr>
                        <a:t>Tujuan</a:t>
                      </a:r>
                      <a:endParaRPr b="1"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en-US" dirty="0" err="1">
                          <a:solidFill>
                            <a:schemeClr val="tx1"/>
                          </a:solidFill>
                          <a:latin typeface="Roboto"/>
                          <a:ea typeface="Roboto"/>
                          <a:cs typeface="Roboto"/>
                          <a:sym typeface="Roboto"/>
                        </a:rPr>
                        <a:t>Meningkatkan</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kapabilitas</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sumberdaya</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manusia</a:t>
                      </a:r>
                      <a:r>
                        <a:rPr lang="en-US" dirty="0">
                          <a:solidFill>
                            <a:schemeClr val="tx1"/>
                          </a:solidFill>
                          <a:latin typeface="Roboto"/>
                          <a:ea typeface="Roboto"/>
                          <a:cs typeface="Roboto"/>
                          <a:sym typeface="Roboto"/>
                        </a:rPr>
                        <a:t> dan </a:t>
                      </a:r>
                      <a:r>
                        <a:rPr lang="en-US" dirty="0" err="1">
                          <a:solidFill>
                            <a:schemeClr val="tx1"/>
                          </a:solidFill>
                          <a:latin typeface="Roboto"/>
                          <a:ea typeface="Roboto"/>
                          <a:cs typeface="Roboto"/>
                          <a:sym typeface="Roboto"/>
                        </a:rPr>
                        <a:t>teknologi</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indikator</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kerja</a:t>
                      </a:r>
                      <a:endParaRPr dirty="0">
                        <a:solidFill>
                          <a:schemeClr val="tx1"/>
                        </a:solidFill>
                        <a:latin typeface="Roboto"/>
                        <a:ea typeface="Roboto"/>
                        <a:cs typeface="Roboto"/>
                        <a:sym typeface="Roboto"/>
                      </a:endParaRPr>
                    </a:p>
                    <a:p>
                      <a:pPr marL="0" marR="91440" lvl="0" indent="0" algn="l" rtl="0">
                        <a:lnSpc>
                          <a:spcPct val="115000"/>
                        </a:lnSpc>
                        <a:spcBef>
                          <a:spcPts val="0"/>
                        </a:spcBef>
                        <a:spcAft>
                          <a:spcPts val="0"/>
                        </a:spcAft>
                        <a:buNone/>
                      </a:pPr>
                      <a:endParaRPr dirty="0">
                        <a:solidFill>
                          <a:schemeClr val="tx1"/>
                        </a:solidFill>
                        <a:latin typeface="Roboto"/>
                        <a:ea typeface="Roboto"/>
                        <a:cs typeface="Roboto"/>
                        <a:sym typeface="Roboto"/>
                      </a:endParaRPr>
                    </a:p>
                    <a:p>
                      <a:pPr marL="91440" marR="91440" lvl="0" indent="0" algn="l" rtl="0">
                        <a:lnSpc>
                          <a:spcPct val="115000"/>
                        </a:lnSpc>
                        <a:spcBef>
                          <a:spcPts val="0"/>
                        </a:spcBef>
                        <a:spcAft>
                          <a:spcPts val="0"/>
                        </a:spcAft>
                        <a:buNone/>
                      </a:pPr>
                      <a:r>
                        <a:rPr lang="id" b="1" dirty="0">
                          <a:solidFill>
                            <a:schemeClr val="tx1"/>
                          </a:solidFill>
                          <a:latin typeface="Roboto"/>
                          <a:ea typeface="Roboto"/>
                          <a:cs typeface="Roboto"/>
                          <a:sym typeface="Roboto"/>
                        </a:rPr>
                        <a:t>Indikator</a:t>
                      </a:r>
                      <a:endParaRPr b="1"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en-US" dirty="0">
                          <a:solidFill>
                            <a:schemeClr val="tx1"/>
                          </a:solidFill>
                          <a:latin typeface="Roboto"/>
                          <a:ea typeface="Roboto"/>
                          <a:cs typeface="Roboto"/>
                          <a:sym typeface="Roboto"/>
                        </a:rPr>
                        <a:t>Tingkat </a:t>
                      </a:r>
                      <a:r>
                        <a:rPr lang="en-US" dirty="0" err="1">
                          <a:solidFill>
                            <a:schemeClr val="tx1"/>
                          </a:solidFill>
                          <a:latin typeface="Roboto"/>
                          <a:ea typeface="Roboto"/>
                          <a:cs typeface="Roboto"/>
                          <a:sym typeface="Roboto"/>
                        </a:rPr>
                        <a:t>pelatihan</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karyawan</a:t>
                      </a:r>
                      <a:endParaRPr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en-US" dirty="0" err="1">
                          <a:solidFill>
                            <a:schemeClr val="tx1"/>
                          </a:solidFill>
                          <a:latin typeface="Roboto"/>
                          <a:ea typeface="Roboto"/>
                          <a:cs typeface="Roboto"/>
                          <a:sym typeface="Roboto"/>
                        </a:rPr>
                        <a:t>Enfloye</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staticfication</a:t>
                      </a:r>
                      <a:r>
                        <a:rPr lang="en-US" dirty="0">
                          <a:solidFill>
                            <a:schemeClr val="tx1"/>
                          </a:solidFill>
                          <a:latin typeface="Roboto"/>
                          <a:ea typeface="Roboto"/>
                          <a:cs typeface="Roboto"/>
                          <a:sym typeface="Roboto"/>
                        </a:rPr>
                        <a:t> index</a:t>
                      </a:r>
                    </a:p>
                  </a:txBody>
                  <a:tcPr marL="91425" marR="91425" marT="91425" marB="91425">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143170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grpSp>
        <p:nvGrpSpPr>
          <p:cNvPr id="285" name="Google Shape;285;p24"/>
          <p:cNvGrpSpPr/>
          <p:nvPr/>
        </p:nvGrpSpPr>
        <p:grpSpPr>
          <a:xfrm>
            <a:off x="3854590" y="4740703"/>
            <a:ext cx="1434817" cy="389011"/>
            <a:chOff x="3248325" y="4588800"/>
            <a:chExt cx="2045939" cy="554700"/>
          </a:xfrm>
        </p:grpSpPr>
        <p:sp>
          <p:nvSpPr>
            <p:cNvPr id="286" name="Google Shape;286;p24"/>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24"/>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24"/>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9" name="Google Shape;289;p24"/>
          <p:cNvGrpSpPr/>
          <p:nvPr/>
        </p:nvGrpSpPr>
        <p:grpSpPr>
          <a:xfrm>
            <a:off x="8325085" y="65154"/>
            <a:ext cx="763768" cy="752531"/>
            <a:chOff x="695950" y="3458000"/>
            <a:chExt cx="966550" cy="952450"/>
          </a:xfrm>
        </p:grpSpPr>
        <p:sp>
          <p:nvSpPr>
            <p:cNvPr id="290" name="Google Shape;290;p24"/>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24"/>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24"/>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24"/>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24"/>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24"/>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24"/>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24"/>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24"/>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9" name="Google Shape;299;p24"/>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300" name="Google Shape;300;p24"/>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301" name="Google Shape;301;p24"/>
          <p:cNvSpPr/>
          <p:nvPr/>
        </p:nvSpPr>
        <p:spPr>
          <a:xfrm>
            <a:off x="287034" y="1152525"/>
            <a:ext cx="11007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2" name="Google Shape;302;p24"/>
          <p:cNvSpPr/>
          <p:nvPr/>
        </p:nvSpPr>
        <p:spPr>
          <a:xfrm>
            <a:off x="3736975" y="1090613"/>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303" name="Google Shape;303;p24"/>
          <p:cNvGraphicFramePr/>
          <p:nvPr/>
        </p:nvGraphicFramePr>
        <p:xfrm>
          <a:off x="375608" y="1358060"/>
          <a:ext cx="6580475" cy="138689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Nama : Beban Sewa</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503</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Ref</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46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32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26</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Pembayaran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700.000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700.000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graphicFrame>
        <p:nvGraphicFramePr>
          <p:cNvPr id="304" name="Google Shape;304;p24"/>
          <p:cNvGraphicFramePr/>
          <p:nvPr/>
        </p:nvGraphicFramePr>
        <p:xfrm>
          <a:off x="377083" y="2833238"/>
          <a:ext cx="6580475" cy="138689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Nama : Beban Gaji</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504</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46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32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31</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Pembayaran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1.000.000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1.000.000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sp>
        <p:nvSpPr>
          <p:cNvPr id="305" name="Google Shape;305;p24"/>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Buku Besar</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16499836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grpSp>
        <p:nvGrpSpPr>
          <p:cNvPr id="182" name="Google Shape;182;p20"/>
          <p:cNvGrpSpPr/>
          <p:nvPr/>
        </p:nvGrpSpPr>
        <p:grpSpPr>
          <a:xfrm>
            <a:off x="3854590" y="4740702"/>
            <a:ext cx="1434817" cy="389011"/>
            <a:chOff x="3248325" y="4588800"/>
            <a:chExt cx="2045939" cy="554700"/>
          </a:xfrm>
        </p:grpSpPr>
        <p:sp>
          <p:nvSpPr>
            <p:cNvPr id="183" name="Google Shape;183;p2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2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2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6" name="Google Shape;186;p20"/>
          <p:cNvGrpSpPr/>
          <p:nvPr/>
        </p:nvGrpSpPr>
        <p:grpSpPr>
          <a:xfrm>
            <a:off x="8325085" y="65155"/>
            <a:ext cx="763768" cy="752531"/>
            <a:chOff x="695950" y="3458000"/>
            <a:chExt cx="966550" cy="952450"/>
          </a:xfrm>
        </p:grpSpPr>
        <p:sp>
          <p:nvSpPr>
            <p:cNvPr id="187" name="Google Shape;187;p2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2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2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2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2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2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2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2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6" name="Google Shape;196;p2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97" name="Google Shape;197;p20"/>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98" name="Google Shape;198;p20"/>
          <p:cNvSpPr txBox="1"/>
          <p:nvPr/>
        </p:nvSpPr>
        <p:spPr>
          <a:xfrm>
            <a:off x="312075" y="1011419"/>
            <a:ext cx="5676000" cy="264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300">
                <a:latin typeface="Roboto"/>
                <a:ea typeface="Roboto"/>
                <a:cs typeface="Roboto"/>
                <a:sym typeface="Roboto"/>
              </a:rPr>
              <a:t>Sertakan hasil mapping mu pada tabel berikut : </a:t>
            </a:r>
            <a:endParaRPr sz="1300">
              <a:latin typeface="Roboto"/>
              <a:ea typeface="Roboto"/>
              <a:cs typeface="Roboto"/>
              <a:sym typeface="Roboto"/>
            </a:endParaRPr>
          </a:p>
        </p:txBody>
      </p:sp>
      <p:graphicFrame>
        <p:nvGraphicFramePr>
          <p:cNvPr id="199" name="Google Shape;199;p20"/>
          <p:cNvGraphicFramePr/>
          <p:nvPr>
            <p:extLst>
              <p:ext uri="{D42A27DB-BD31-4B8C-83A1-F6EECF244321}">
                <p14:modId xmlns:p14="http://schemas.microsoft.com/office/powerpoint/2010/main" val="4211550009"/>
              </p:ext>
            </p:extLst>
          </p:nvPr>
        </p:nvGraphicFramePr>
        <p:xfrm>
          <a:off x="394300" y="1455563"/>
          <a:ext cx="8280325" cy="3007250"/>
        </p:xfrm>
        <a:graphic>
          <a:graphicData uri="http://schemas.openxmlformats.org/drawingml/2006/table">
            <a:tbl>
              <a:tblPr>
                <a:noFill/>
              </a:tblPr>
              <a:tblGrid>
                <a:gridCol w="1568475">
                  <a:extLst>
                    <a:ext uri="{9D8B030D-6E8A-4147-A177-3AD203B41FA5}">
                      <a16:colId xmlns:a16="http://schemas.microsoft.com/office/drawing/2014/main" val="20000"/>
                    </a:ext>
                  </a:extLst>
                </a:gridCol>
                <a:gridCol w="4972975">
                  <a:extLst>
                    <a:ext uri="{9D8B030D-6E8A-4147-A177-3AD203B41FA5}">
                      <a16:colId xmlns:a16="http://schemas.microsoft.com/office/drawing/2014/main" val="20001"/>
                    </a:ext>
                  </a:extLst>
                </a:gridCol>
                <a:gridCol w="1738875">
                  <a:extLst>
                    <a:ext uri="{9D8B030D-6E8A-4147-A177-3AD203B41FA5}">
                      <a16:colId xmlns:a16="http://schemas.microsoft.com/office/drawing/2014/main" val="20002"/>
                    </a:ext>
                  </a:extLst>
                </a:gridCol>
              </a:tblGrid>
              <a:tr h="552050">
                <a:tc>
                  <a:txBody>
                    <a:bodyPr/>
                    <a:lstStyle/>
                    <a:p>
                      <a:pPr marL="0" lvl="0" indent="0" algn="ctr" rtl="0">
                        <a:lnSpc>
                          <a:spcPct val="115000"/>
                        </a:lnSpc>
                        <a:spcBef>
                          <a:spcPts val="0"/>
                        </a:spcBef>
                        <a:spcAft>
                          <a:spcPts val="0"/>
                        </a:spcAft>
                        <a:buNone/>
                      </a:pPr>
                      <a:r>
                        <a:rPr lang="id" sz="1200" b="1">
                          <a:solidFill>
                            <a:srgbClr val="FFFFFF"/>
                          </a:solidFill>
                          <a:latin typeface="Roboto"/>
                          <a:ea typeface="Roboto"/>
                          <a:cs typeface="Roboto"/>
                          <a:sym typeface="Roboto"/>
                        </a:rPr>
                        <a:t>Perspektif</a:t>
                      </a:r>
                      <a:endParaRPr sz="1200" b="1">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accent5"/>
                    </a:solidFill>
                  </a:tcPr>
                </a:tc>
                <a:tc>
                  <a:txBody>
                    <a:bodyPr/>
                    <a:lstStyle/>
                    <a:p>
                      <a:pPr marL="0" lvl="0" indent="0" algn="ctr" rtl="0">
                        <a:lnSpc>
                          <a:spcPct val="115000"/>
                        </a:lnSpc>
                        <a:spcBef>
                          <a:spcPts val="0"/>
                        </a:spcBef>
                        <a:spcAft>
                          <a:spcPts val="0"/>
                        </a:spcAft>
                        <a:buNone/>
                      </a:pPr>
                      <a:r>
                        <a:rPr lang="id" sz="1200" b="1">
                          <a:solidFill>
                            <a:srgbClr val="FFFFFF"/>
                          </a:solidFill>
                          <a:latin typeface="Roboto"/>
                          <a:ea typeface="Roboto"/>
                          <a:cs typeface="Roboto"/>
                          <a:sym typeface="Roboto"/>
                        </a:rPr>
                        <a:t>Tujuan Strategis yang ingin dicapai</a:t>
                      </a:r>
                      <a:endParaRPr sz="1200" b="1">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accent5"/>
                    </a:solidFill>
                  </a:tcPr>
                </a:tc>
                <a:tc>
                  <a:txBody>
                    <a:bodyPr/>
                    <a:lstStyle/>
                    <a:p>
                      <a:pPr marL="0" lvl="0" indent="0" algn="ctr" rtl="0">
                        <a:lnSpc>
                          <a:spcPct val="115000"/>
                        </a:lnSpc>
                        <a:spcBef>
                          <a:spcPts val="0"/>
                        </a:spcBef>
                        <a:spcAft>
                          <a:spcPts val="0"/>
                        </a:spcAft>
                        <a:buNone/>
                      </a:pPr>
                      <a:r>
                        <a:rPr lang="id" sz="1200" b="1">
                          <a:solidFill>
                            <a:srgbClr val="FFFFFF"/>
                          </a:solidFill>
                          <a:latin typeface="Roboto"/>
                          <a:ea typeface="Roboto"/>
                          <a:cs typeface="Roboto"/>
                          <a:sym typeface="Roboto"/>
                        </a:rPr>
                        <a:t>Indikator Ketercapaian</a:t>
                      </a:r>
                      <a:endParaRPr sz="1200" b="1">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604300">
                <a:tc>
                  <a:txBody>
                    <a:bodyPr/>
                    <a:lstStyle/>
                    <a:p>
                      <a:pPr marL="0" lvl="0" indent="0" algn="l" rtl="0">
                        <a:spcBef>
                          <a:spcPts val="0"/>
                        </a:spcBef>
                        <a:spcAft>
                          <a:spcPts val="0"/>
                        </a:spcAft>
                        <a:buNone/>
                      </a:pPr>
                      <a:r>
                        <a:rPr lang="id" sz="1100">
                          <a:latin typeface="Roboto"/>
                          <a:ea typeface="Roboto"/>
                          <a:cs typeface="Roboto"/>
                          <a:sym typeface="Roboto"/>
                        </a:rPr>
                        <a:t>Keuangan</a:t>
                      </a:r>
                      <a:endParaRPr sz="1100">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id" sz="1000" dirty="0">
                          <a:latin typeface="Roboto"/>
                          <a:ea typeface="Roboto"/>
                          <a:cs typeface="Roboto"/>
                          <a:sym typeface="Roboto"/>
                        </a:rPr>
                        <a:t>Contoh : </a:t>
                      </a:r>
                      <a:endParaRPr sz="1000" dirty="0">
                        <a:latin typeface="Roboto"/>
                        <a:ea typeface="Roboto"/>
                        <a:cs typeface="Roboto"/>
                        <a:sym typeface="Roboto"/>
                      </a:endParaRPr>
                    </a:p>
                    <a:p>
                      <a:pPr marL="0" lvl="0" indent="0" algn="l" rtl="0">
                        <a:spcBef>
                          <a:spcPts val="0"/>
                        </a:spcBef>
                        <a:spcAft>
                          <a:spcPts val="0"/>
                        </a:spcAft>
                        <a:buNone/>
                      </a:pPr>
                      <a:endParaRPr sz="1000" dirty="0">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id" sz="900" dirty="0">
                          <a:solidFill>
                            <a:schemeClr val="tx1"/>
                          </a:solidFill>
                          <a:latin typeface="Roboto"/>
                          <a:ea typeface="Roboto"/>
                          <a:cs typeface="Roboto"/>
                          <a:sym typeface="Roboto"/>
                        </a:rPr>
                        <a:t>Jumlah Laba per Bulan</a:t>
                      </a:r>
                      <a:endParaRPr sz="900" dirty="0">
                        <a:solidFill>
                          <a:schemeClr val="tx1"/>
                        </a:solidFill>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620575">
                <a:tc>
                  <a:txBody>
                    <a:bodyPr/>
                    <a:lstStyle/>
                    <a:p>
                      <a:pPr marL="0" lvl="0" indent="0" algn="l" rtl="0">
                        <a:spcBef>
                          <a:spcPts val="0"/>
                        </a:spcBef>
                        <a:spcAft>
                          <a:spcPts val="0"/>
                        </a:spcAft>
                        <a:buNone/>
                      </a:pPr>
                      <a:r>
                        <a:rPr lang="id" sz="1100">
                          <a:solidFill>
                            <a:schemeClr val="dk1"/>
                          </a:solidFill>
                          <a:latin typeface="Roboto"/>
                          <a:ea typeface="Roboto"/>
                          <a:cs typeface="Roboto"/>
                          <a:sym typeface="Roboto"/>
                        </a:rPr>
                        <a:t>Pelanggan</a:t>
                      </a:r>
                      <a:endParaRPr>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dirty="0">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id" sz="900" dirty="0">
                          <a:solidFill>
                            <a:schemeClr val="tx1"/>
                          </a:solidFill>
                          <a:latin typeface="Roboto"/>
                          <a:ea typeface="Roboto"/>
                          <a:cs typeface="Roboto"/>
                          <a:sym typeface="Roboto"/>
                        </a:rPr>
                        <a:t>Hasil survey kepuasan pelanggan</a:t>
                      </a:r>
                      <a:endParaRPr sz="900" dirty="0">
                        <a:solidFill>
                          <a:schemeClr val="tx1"/>
                        </a:solidFill>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r h="620575">
                <a:tc>
                  <a:txBody>
                    <a:bodyPr/>
                    <a:lstStyle/>
                    <a:p>
                      <a:pPr marL="0" lvl="0" indent="0" algn="l" rtl="0">
                        <a:spcBef>
                          <a:spcPts val="0"/>
                        </a:spcBef>
                        <a:spcAft>
                          <a:spcPts val="0"/>
                        </a:spcAft>
                        <a:buNone/>
                      </a:pPr>
                      <a:r>
                        <a:rPr lang="id" sz="1100">
                          <a:solidFill>
                            <a:schemeClr val="dk1"/>
                          </a:solidFill>
                          <a:latin typeface="Roboto"/>
                          <a:ea typeface="Roboto"/>
                          <a:cs typeface="Roboto"/>
                          <a:sym typeface="Roboto"/>
                        </a:rPr>
                        <a:t>Proses Bisnis</a:t>
                      </a:r>
                      <a:endParaRPr sz="1100">
                        <a:solidFill>
                          <a:schemeClr val="dk1"/>
                        </a:solidFill>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900" dirty="0" err="1">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sym typeface="Roboto"/>
                        </a:rPr>
                        <a:t>Indikator</a:t>
                      </a:r>
                      <a:r>
                        <a:rPr lang="en-US" sz="900" dirty="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sym typeface="Roboto"/>
                        </a:rPr>
                        <a:t> </a:t>
                      </a:r>
                      <a:r>
                        <a:rPr lang="en-US" sz="900" dirty="0" err="1">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sym typeface="Roboto"/>
                        </a:rPr>
                        <a:t>kinerja</a:t>
                      </a:r>
                      <a:endParaRPr lang="en-US" sz="900" dirty="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609750">
                <a:tc>
                  <a:txBody>
                    <a:bodyPr/>
                    <a:lstStyle/>
                    <a:p>
                      <a:pPr marL="0" lvl="0" indent="0" algn="l" rtl="0">
                        <a:spcBef>
                          <a:spcPts val="0"/>
                        </a:spcBef>
                        <a:spcAft>
                          <a:spcPts val="0"/>
                        </a:spcAft>
                        <a:buNone/>
                      </a:pPr>
                      <a:r>
                        <a:rPr lang="id" sz="1100">
                          <a:solidFill>
                            <a:schemeClr val="dk1"/>
                          </a:solidFill>
                          <a:latin typeface="Roboto"/>
                          <a:ea typeface="Roboto"/>
                          <a:cs typeface="Roboto"/>
                          <a:sym typeface="Roboto"/>
                        </a:rPr>
                        <a:t>Pembelajaran dan Pertumbuhan</a:t>
                      </a:r>
                      <a:endParaRPr>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900" dirty="0">
                          <a:solidFill>
                            <a:schemeClr val="tx1"/>
                          </a:solidFill>
                          <a:latin typeface="Roboto"/>
                          <a:ea typeface="Roboto"/>
                          <a:cs typeface="Roboto"/>
                          <a:sym typeface="Roboto"/>
                        </a:rPr>
                        <a:t>Hasil </a:t>
                      </a:r>
                      <a:r>
                        <a:rPr lang="en-US" sz="900" dirty="0" err="1">
                          <a:solidFill>
                            <a:schemeClr val="tx1"/>
                          </a:solidFill>
                          <a:latin typeface="Roboto"/>
                          <a:ea typeface="Roboto"/>
                          <a:cs typeface="Roboto"/>
                          <a:sym typeface="Roboto"/>
                        </a:rPr>
                        <a:t>suervey</a:t>
                      </a:r>
                      <a:r>
                        <a:rPr lang="en-US" sz="900" dirty="0">
                          <a:solidFill>
                            <a:schemeClr val="tx1"/>
                          </a:solidFill>
                          <a:latin typeface="Roboto"/>
                          <a:ea typeface="Roboto"/>
                          <a:cs typeface="Roboto"/>
                          <a:sym typeface="Roboto"/>
                        </a:rPr>
                        <a:t> </a:t>
                      </a:r>
                      <a:r>
                        <a:rPr lang="en-US" sz="900" dirty="0" err="1">
                          <a:solidFill>
                            <a:schemeClr val="tx1"/>
                          </a:solidFill>
                          <a:latin typeface="Roboto"/>
                          <a:ea typeface="Roboto"/>
                          <a:cs typeface="Roboto"/>
                          <a:sym typeface="Roboto"/>
                        </a:rPr>
                        <a:t>kepuasan</a:t>
                      </a:r>
                      <a:r>
                        <a:rPr lang="en-US" sz="900" dirty="0">
                          <a:solidFill>
                            <a:schemeClr val="tx1"/>
                          </a:solidFill>
                          <a:latin typeface="Roboto"/>
                          <a:ea typeface="Roboto"/>
                          <a:cs typeface="Roboto"/>
                          <a:sym typeface="Roboto"/>
                        </a:rPr>
                        <a:t> </a:t>
                      </a:r>
                      <a:r>
                        <a:rPr lang="en-US" sz="900" dirty="0" err="1">
                          <a:solidFill>
                            <a:schemeClr val="tx1"/>
                          </a:solidFill>
                          <a:latin typeface="Roboto"/>
                          <a:ea typeface="Roboto"/>
                          <a:cs typeface="Roboto"/>
                          <a:sym typeface="Roboto"/>
                        </a:rPr>
                        <a:t>karyawan</a:t>
                      </a:r>
                      <a:r>
                        <a:rPr lang="en-US" sz="900" dirty="0">
                          <a:solidFill>
                            <a:schemeClr val="tx1"/>
                          </a:solidFill>
                          <a:latin typeface="Roboto"/>
                          <a:ea typeface="Roboto"/>
                          <a:cs typeface="Roboto"/>
                          <a:sym typeface="Roboto"/>
                        </a:rPr>
                        <a:t>.</a:t>
                      </a:r>
                      <a:endParaRPr sz="900" dirty="0">
                        <a:solidFill>
                          <a:schemeClr val="tx1"/>
                        </a:solidFill>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00" name="Google Shape;200;p20"/>
          <p:cNvSpPr/>
          <p:nvPr/>
        </p:nvSpPr>
        <p:spPr>
          <a:xfrm>
            <a:off x="2549925" y="2172088"/>
            <a:ext cx="763800" cy="52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d" sz="500"/>
              <a:t>Profitabilitas Meningkat</a:t>
            </a:r>
            <a:endParaRPr sz="500"/>
          </a:p>
        </p:txBody>
      </p:sp>
      <p:sp>
        <p:nvSpPr>
          <p:cNvPr id="201" name="Google Shape;201;p20"/>
          <p:cNvSpPr/>
          <p:nvPr/>
        </p:nvSpPr>
        <p:spPr>
          <a:xfrm>
            <a:off x="3313725" y="2701888"/>
            <a:ext cx="763800" cy="52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d" sz="500"/>
              <a:t>Kepuasan Pelanggan</a:t>
            </a:r>
            <a:endParaRPr sz="500"/>
          </a:p>
        </p:txBody>
      </p:sp>
      <p:sp>
        <p:nvSpPr>
          <p:cNvPr id="202" name="Google Shape;202;p20"/>
          <p:cNvSpPr/>
          <p:nvPr/>
        </p:nvSpPr>
        <p:spPr>
          <a:xfrm>
            <a:off x="2634750" y="3254113"/>
            <a:ext cx="763800" cy="52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00" dirty="0" err="1"/>
              <a:t>Efisiensi</a:t>
            </a:r>
            <a:r>
              <a:rPr lang="en-US" sz="500" dirty="0"/>
              <a:t> </a:t>
            </a:r>
            <a:r>
              <a:rPr lang="en-US" sz="500" dirty="0" err="1"/>
              <a:t>operasional</a:t>
            </a:r>
            <a:endParaRPr sz="500" dirty="0"/>
          </a:p>
        </p:txBody>
      </p:sp>
      <p:sp>
        <p:nvSpPr>
          <p:cNvPr id="203" name="Google Shape;203;p20"/>
          <p:cNvSpPr/>
          <p:nvPr/>
        </p:nvSpPr>
        <p:spPr>
          <a:xfrm>
            <a:off x="3526163" y="3783913"/>
            <a:ext cx="763800" cy="52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00" dirty="0" err="1"/>
              <a:t>Kepuasan</a:t>
            </a:r>
            <a:r>
              <a:rPr lang="en-US" sz="500" dirty="0"/>
              <a:t> </a:t>
            </a:r>
            <a:r>
              <a:rPr lang="en-US" sz="500" dirty="0" err="1"/>
              <a:t>Karyawan</a:t>
            </a:r>
            <a:endParaRPr sz="500" dirty="0"/>
          </a:p>
        </p:txBody>
      </p:sp>
      <p:cxnSp>
        <p:nvCxnSpPr>
          <p:cNvPr id="204" name="Google Shape;204;p20"/>
          <p:cNvCxnSpPr>
            <a:stCxn id="200" idx="4"/>
            <a:endCxn id="201" idx="2"/>
          </p:cNvCxnSpPr>
          <p:nvPr/>
        </p:nvCxnSpPr>
        <p:spPr>
          <a:xfrm rot="-5400000" flipH="1">
            <a:off x="2990325" y="2643388"/>
            <a:ext cx="264900" cy="381900"/>
          </a:xfrm>
          <a:prstGeom prst="curvedConnector2">
            <a:avLst/>
          </a:prstGeom>
          <a:noFill/>
          <a:ln w="9525" cap="flat" cmpd="sng">
            <a:solidFill>
              <a:schemeClr val="dk2"/>
            </a:solidFill>
            <a:prstDash val="solid"/>
            <a:round/>
            <a:headEnd type="none" w="med" len="med"/>
            <a:tailEnd type="none" w="med" len="med"/>
          </a:ln>
        </p:spPr>
      </p:cxnSp>
      <p:cxnSp>
        <p:nvCxnSpPr>
          <p:cNvPr id="205" name="Google Shape;205;p20"/>
          <p:cNvCxnSpPr>
            <a:stCxn id="201" idx="4"/>
            <a:endCxn id="202" idx="6"/>
          </p:cNvCxnSpPr>
          <p:nvPr/>
        </p:nvCxnSpPr>
        <p:spPr>
          <a:xfrm rot="5400000">
            <a:off x="3403425" y="3226888"/>
            <a:ext cx="287400" cy="297000"/>
          </a:xfrm>
          <a:prstGeom prst="curvedConnector2">
            <a:avLst/>
          </a:prstGeom>
          <a:noFill/>
          <a:ln w="9525" cap="flat" cmpd="sng">
            <a:solidFill>
              <a:schemeClr val="dk2"/>
            </a:solidFill>
            <a:prstDash val="solid"/>
            <a:round/>
            <a:headEnd type="none" w="med" len="med"/>
            <a:tailEnd type="none" w="med" len="med"/>
          </a:ln>
        </p:spPr>
      </p:cxnSp>
      <p:cxnSp>
        <p:nvCxnSpPr>
          <p:cNvPr id="206" name="Google Shape;206;p20"/>
          <p:cNvCxnSpPr>
            <a:stCxn id="202" idx="4"/>
            <a:endCxn id="203" idx="2"/>
          </p:cNvCxnSpPr>
          <p:nvPr/>
        </p:nvCxnSpPr>
        <p:spPr>
          <a:xfrm rot="-5400000" flipH="1">
            <a:off x="3138900" y="3661663"/>
            <a:ext cx="264900" cy="509400"/>
          </a:xfrm>
          <a:prstGeom prst="curvedConnector2">
            <a:avLst/>
          </a:prstGeom>
          <a:noFill/>
          <a:ln w="9525" cap="flat" cmpd="sng">
            <a:solidFill>
              <a:schemeClr val="dk2"/>
            </a:solidFill>
            <a:prstDash val="solid"/>
            <a:round/>
            <a:headEnd type="none" w="med" len="med"/>
            <a:tailEnd type="none" w="med" len="med"/>
          </a:ln>
        </p:spPr>
      </p:cxnSp>
      <p:sp>
        <p:nvSpPr>
          <p:cNvPr id="207" name="Google Shape;207;p20"/>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a:solidFill>
                  <a:srgbClr val="17919B"/>
                </a:solidFill>
                <a:latin typeface="Roboto"/>
                <a:ea typeface="Roboto"/>
                <a:cs typeface="Roboto"/>
                <a:sym typeface="Roboto"/>
              </a:rPr>
              <a:t>Balanced Scorecard (BSC)</a:t>
            </a:r>
            <a:endParaRPr sz="3100" b="1" i="0" u="none" strike="noStrike" cap="none">
              <a:solidFill>
                <a:srgbClr val="FFFFFF"/>
              </a:solidFill>
              <a:latin typeface="Roboto"/>
              <a:ea typeface="Roboto"/>
              <a:cs typeface="Roboto"/>
              <a:sym typeface="Roboto"/>
            </a:endParaRPr>
          </a:p>
        </p:txBody>
      </p:sp>
    </p:spTree>
    <p:extLst>
      <p:ext uri="{BB962C8B-B14F-4D97-AF65-F5344CB8AC3E}">
        <p14:creationId xmlns:p14="http://schemas.microsoft.com/office/powerpoint/2010/main" val="5261897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0665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id" sz="3000">
                <a:solidFill>
                  <a:srgbClr val="FFFFFF"/>
                </a:solidFill>
                <a:latin typeface="Roboto Black"/>
                <a:ea typeface="Roboto Black"/>
                <a:cs typeface="Roboto Black"/>
                <a:sym typeface="Roboto Black"/>
              </a:rPr>
              <a:t>Studi Kasus:</a:t>
            </a:r>
            <a:r>
              <a:rPr lang="id" sz="4200">
                <a:solidFill>
                  <a:srgbClr val="FFFFFF"/>
                </a:solidFill>
                <a:latin typeface="Roboto Black"/>
                <a:ea typeface="Roboto Black"/>
                <a:cs typeface="Roboto Black"/>
                <a:sym typeface="Roboto Black"/>
              </a:rPr>
              <a:t> </a:t>
            </a:r>
            <a:endParaRPr sz="4200">
              <a:solidFill>
                <a:srgbClr val="FFFFFF"/>
              </a:solidFill>
              <a:latin typeface="Roboto Black"/>
              <a:ea typeface="Roboto Black"/>
              <a:cs typeface="Roboto Black"/>
              <a:sym typeface="Roboto Black"/>
            </a:endParaRPr>
          </a:p>
          <a:p>
            <a:pPr marL="0" marR="0" lvl="0" indent="0" algn="l" rtl="0">
              <a:lnSpc>
                <a:spcPct val="100000"/>
              </a:lnSpc>
              <a:spcBef>
                <a:spcPts val="0"/>
              </a:spcBef>
              <a:spcAft>
                <a:spcPts val="0"/>
              </a:spcAft>
              <a:buClr>
                <a:srgbClr val="000000"/>
              </a:buClr>
              <a:buSzPts val="8000"/>
              <a:buFont typeface="Arial"/>
              <a:buNone/>
            </a:pPr>
            <a:r>
              <a:rPr lang="id" sz="4200">
                <a:solidFill>
                  <a:srgbClr val="FFFFFF"/>
                </a:solidFill>
                <a:latin typeface="Roboto Black"/>
                <a:ea typeface="Roboto Black"/>
                <a:cs typeface="Roboto Black"/>
                <a:sym typeface="Roboto Black"/>
              </a:rPr>
              <a:t>Perusahaan Dagang dan Jasa</a:t>
            </a:r>
            <a:endParaRPr sz="42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185663937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85305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2400" b="1" dirty="0">
                <a:solidFill>
                  <a:srgbClr val="B7B7B7"/>
                </a:solidFill>
                <a:latin typeface="Roboto"/>
                <a:ea typeface="Roboto"/>
                <a:cs typeface="Roboto"/>
                <a:sym typeface="Roboto"/>
              </a:rPr>
              <a:t>Studi Kasus </a:t>
            </a:r>
            <a:endParaRPr sz="2400" b="1" dirty="0">
              <a:solidFill>
                <a:srgbClr val="B7B7B7"/>
              </a:solidFill>
              <a:latin typeface="Roboto"/>
              <a:ea typeface="Roboto"/>
              <a:cs typeface="Roboto"/>
              <a:sym typeface="Roboto"/>
            </a:endParaRPr>
          </a:p>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Perusahaan Dagang dan Jasa</a:t>
            </a:r>
            <a:endParaRPr sz="3600" b="1" dirty="0">
              <a:solidFill>
                <a:srgbClr val="17919B"/>
              </a:solidFill>
              <a:latin typeface="Roboto"/>
              <a:ea typeface="Roboto"/>
              <a:cs typeface="Roboto"/>
              <a:sym typeface="Roboto"/>
            </a:endParaRPr>
          </a:p>
        </p:txBody>
      </p:sp>
      <p:sp>
        <p:nvSpPr>
          <p:cNvPr id="86" name="Google Shape;86;p15"/>
          <p:cNvSpPr txBox="1"/>
          <p:nvPr/>
        </p:nvSpPr>
        <p:spPr>
          <a:xfrm>
            <a:off x="3167825" y="1288475"/>
            <a:ext cx="5626800" cy="32520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id" sz="1100">
                <a:solidFill>
                  <a:schemeClr val="dk1"/>
                </a:solidFill>
                <a:highlight>
                  <a:schemeClr val="lt1"/>
                </a:highlight>
                <a:latin typeface="Roboto"/>
                <a:ea typeface="Roboto"/>
                <a:cs typeface="Roboto"/>
                <a:sym typeface="Roboto"/>
              </a:rPr>
              <a:t>Kamu adalah seorang Akuntan di ASSA Rent, sebuah perusahaan rental dan sewa mobil terbesar di Indonesia. Ketika pelanggan ingin melakukan rental, maka tahap yang dilalui adalah melakukan pendaftaran dan mengisi data diri pada formulir pendaftaran berupa nama dan alamat. Setelah melakukan pendaftaran, pelanggan akan diarahkan untuk memilih tipe mobil yang diinginkan, adapun tipe mobil terdiri dari kapasitas 4 orang, kapasitas 6 orang, dan kapasitas 8 orang. </a:t>
            </a:r>
            <a:endParaRPr sz="1100" b="1">
              <a:solidFill>
                <a:schemeClr val="dk1"/>
              </a:solidFill>
              <a:highlight>
                <a:schemeClr val="lt1"/>
              </a:highlight>
              <a:latin typeface="Roboto"/>
              <a:ea typeface="Roboto"/>
              <a:cs typeface="Roboto"/>
              <a:sym typeface="Roboto"/>
            </a:endParaRPr>
          </a:p>
          <a:p>
            <a:pPr marL="0" lvl="0" indent="0" algn="l" rtl="0">
              <a:lnSpc>
                <a:spcPct val="120000"/>
              </a:lnSpc>
              <a:spcBef>
                <a:spcPts val="1000"/>
              </a:spcBef>
              <a:spcAft>
                <a:spcPts val="0"/>
              </a:spcAft>
              <a:buNone/>
            </a:pPr>
            <a:r>
              <a:rPr lang="id" sz="1100">
                <a:solidFill>
                  <a:schemeClr val="dk1"/>
                </a:solidFill>
                <a:highlight>
                  <a:schemeClr val="lt1"/>
                </a:highlight>
                <a:latin typeface="Roboto"/>
                <a:ea typeface="Roboto"/>
                <a:cs typeface="Roboto"/>
                <a:sym typeface="Roboto"/>
              </a:rPr>
              <a:t>Persyaratan rental mobil adalah harus mengisi formulir rental yang berisi nama, tanggal pengambilan, tanggal pengembalian dan menyerahkan kartu identitas sebagai jaminan. Pelanggan membayar tagihan pada tanggal pengambilan mobil. Owner memberikan dokumen kwitansi 2 rangkap, rangkap 1 diserahkan kepada pelanggan. rangkap 2 diarsipkan oleh Owner. Setelah selesai rental, pelanggan mengembalikan mobil dan menerima kembali kartu identitas yang dijaminkan dari owner.</a:t>
            </a:r>
            <a:endParaRPr sz="1100">
              <a:solidFill>
                <a:schemeClr val="dk1"/>
              </a:solidFill>
              <a:highlight>
                <a:schemeClr val="lt1"/>
              </a:highlight>
              <a:latin typeface="Roboto"/>
              <a:ea typeface="Roboto"/>
              <a:cs typeface="Roboto"/>
              <a:sym typeface="Roboto"/>
            </a:endParaRPr>
          </a:p>
          <a:p>
            <a:pPr marL="0" lvl="0" indent="0" algn="l" rtl="0">
              <a:lnSpc>
                <a:spcPct val="120000"/>
              </a:lnSpc>
              <a:spcBef>
                <a:spcPts val="1000"/>
              </a:spcBef>
              <a:spcAft>
                <a:spcPts val="1000"/>
              </a:spcAft>
              <a:buNone/>
            </a:pPr>
            <a:r>
              <a:rPr lang="id" sz="1100">
                <a:solidFill>
                  <a:schemeClr val="dk1"/>
                </a:solidFill>
                <a:highlight>
                  <a:schemeClr val="lt1"/>
                </a:highlight>
                <a:latin typeface="Roboto"/>
                <a:ea typeface="Roboto"/>
                <a:cs typeface="Roboto"/>
                <a:sym typeface="Roboto"/>
              </a:rPr>
              <a:t>Atasan menugaskan kamu untuk </a:t>
            </a:r>
            <a:r>
              <a:rPr lang="id" sz="1100" b="1">
                <a:solidFill>
                  <a:schemeClr val="dk1"/>
                </a:solidFill>
                <a:highlight>
                  <a:schemeClr val="lt1"/>
                </a:highlight>
                <a:latin typeface="Roboto"/>
                <a:ea typeface="Roboto"/>
                <a:cs typeface="Roboto"/>
                <a:sym typeface="Roboto"/>
              </a:rPr>
              <a:t>membuat diagram konteks dokumen sesuai dengan proses bisnis tersebut.</a:t>
            </a:r>
            <a:endParaRPr sz="1100">
              <a:latin typeface="Roboto"/>
              <a:ea typeface="Roboto"/>
              <a:cs typeface="Roboto"/>
              <a:sym typeface="Roboto"/>
            </a:endParaRPr>
          </a:p>
        </p:txBody>
      </p:sp>
      <p:pic>
        <p:nvPicPr>
          <p:cNvPr id="87" name="Google Shape;87;p15"/>
          <p:cNvPicPr preferRelativeResize="0"/>
          <p:nvPr/>
        </p:nvPicPr>
        <p:blipFill rotWithShape="1">
          <a:blip r:embed="rId4">
            <a:alphaModFix/>
          </a:blip>
          <a:srcRect r="6358" b="24046"/>
          <a:stretch/>
        </p:blipFill>
        <p:spPr>
          <a:xfrm>
            <a:off x="312075" y="1370950"/>
            <a:ext cx="2619725" cy="3086225"/>
          </a:xfrm>
          <a:prstGeom prst="rect">
            <a:avLst/>
          </a:prstGeom>
          <a:noFill/>
          <a:ln>
            <a:noFill/>
          </a:ln>
        </p:spPr>
      </p:pic>
    </p:spTree>
    <p:extLst>
      <p:ext uri="{BB962C8B-B14F-4D97-AF65-F5344CB8AC3E}">
        <p14:creationId xmlns:p14="http://schemas.microsoft.com/office/powerpoint/2010/main" val="260258950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p:nvPr/>
        </p:nvSpPr>
        <p:spPr>
          <a:xfrm>
            <a:off x="1351775" y="1639175"/>
            <a:ext cx="1190100" cy="629400"/>
          </a:xfrm>
          <a:prstGeom prst="rect">
            <a:avLst/>
          </a:prstGeom>
          <a:solidFill>
            <a:srgbClr val="0097A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d" sz="1200" b="1">
                <a:solidFill>
                  <a:srgbClr val="FFFFFF"/>
                </a:solidFill>
                <a:latin typeface="Roboto"/>
                <a:ea typeface="Roboto"/>
                <a:cs typeface="Roboto"/>
                <a:sym typeface="Roboto"/>
              </a:rPr>
              <a:t>PEGAWAI</a:t>
            </a:r>
            <a:endParaRPr sz="1200" b="1">
              <a:solidFill>
                <a:srgbClr val="FFFFFF"/>
              </a:solidFill>
              <a:latin typeface="Roboto"/>
              <a:ea typeface="Roboto"/>
              <a:cs typeface="Roboto"/>
              <a:sym typeface="Roboto"/>
            </a:endParaRPr>
          </a:p>
        </p:txBody>
      </p:sp>
      <p:sp>
        <p:nvSpPr>
          <p:cNvPr id="109" name="Google Shape;109;p16"/>
          <p:cNvSpPr/>
          <p:nvPr/>
        </p:nvSpPr>
        <p:spPr>
          <a:xfrm>
            <a:off x="4007600" y="1359525"/>
            <a:ext cx="1190100" cy="629400"/>
          </a:xfrm>
          <a:prstGeom prst="rect">
            <a:avLst/>
          </a:prstGeom>
          <a:solidFill>
            <a:srgbClr val="0097A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d" sz="1200" b="1">
                <a:solidFill>
                  <a:srgbClr val="FFFFFF"/>
                </a:solidFill>
                <a:latin typeface="Roboto"/>
                <a:ea typeface="Roboto"/>
                <a:cs typeface="Roboto"/>
                <a:sym typeface="Roboto"/>
              </a:rPr>
              <a:t>BENDAHARA/KEUANGAN</a:t>
            </a:r>
            <a:endParaRPr sz="1200" b="1">
              <a:solidFill>
                <a:srgbClr val="FFFFFF"/>
              </a:solidFill>
              <a:latin typeface="Roboto"/>
              <a:ea typeface="Roboto"/>
              <a:cs typeface="Roboto"/>
              <a:sym typeface="Roboto"/>
            </a:endParaRPr>
          </a:p>
        </p:txBody>
      </p:sp>
      <p:sp>
        <p:nvSpPr>
          <p:cNvPr id="110" name="Google Shape;110;p16"/>
          <p:cNvSpPr/>
          <p:nvPr/>
        </p:nvSpPr>
        <p:spPr>
          <a:xfrm>
            <a:off x="6663425" y="1639175"/>
            <a:ext cx="1190100" cy="629400"/>
          </a:xfrm>
          <a:prstGeom prst="rect">
            <a:avLst/>
          </a:prstGeom>
          <a:solidFill>
            <a:srgbClr val="0097A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d" sz="1200" b="1">
                <a:solidFill>
                  <a:srgbClr val="FFFFFF"/>
                </a:solidFill>
                <a:latin typeface="Roboto"/>
                <a:ea typeface="Roboto"/>
                <a:cs typeface="Roboto"/>
                <a:sym typeface="Roboto"/>
              </a:rPr>
              <a:t>KEPALA KEUANGAN</a:t>
            </a:r>
            <a:endParaRPr sz="1200" b="1">
              <a:solidFill>
                <a:srgbClr val="FFFFFF"/>
              </a:solidFill>
              <a:latin typeface="Roboto"/>
              <a:ea typeface="Roboto"/>
              <a:cs typeface="Roboto"/>
              <a:sym typeface="Roboto"/>
            </a:endParaRPr>
          </a:p>
        </p:txBody>
      </p:sp>
      <p:sp>
        <p:nvSpPr>
          <p:cNvPr id="111" name="Google Shape;111;p16"/>
          <p:cNvSpPr/>
          <p:nvPr/>
        </p:nvSpPr>
        <p:spPr>
          <a:xfrm>
            <a:off x="3829700" y="2684500"/>
            <a:ext cx="1545900" cy="1389300"/>
          </a:xfrm>
          <a:prstGeom prst="ellipse">
            <a:avLst/>
          </a:prstGeom>
          <a:solidFill>
            <a:srgbClr val="F3F3F3"/>
          </a:solidFill>
          <a:ln w="9525" cap="flat" cmpd="sng">
            <a:solidFill>
              <a:srgbClr val="595959"/>
            </a:solidFill>
            <a:prstDash val="solid"/>
            <a:round/>
            <a:headEnd type="none" w="sm" len="sm"/>
            <a:tailEnd type="none" w="sm" len="sm"/>
          </a:ln>
        </p:spPr>
        <p:txBody>
          <a:bodyPr spcFirstLastPara="1" wrap="square" lIns="0" tIns="91425" rIns="91425" bIns="91425" anchor="ctr" anchorCtr="0">
            <a:noAutofit/>
          </a:bodyPr>
          <a:lstStyle/>
          <a:p>
            <a:pPr marL="0" marR="0" lvl="0" indent="0" algn="ctr" rtl="0">
              <a:spcBef>
                <a:spcPts val="0"/>
              </a:spcBef>
              <a:spcAft>
                <a:spcPts val="0"/>
              </a:spcAft>
              <a:buNone/>
            </a:pPr>
            <a:r>
              <a:rPr lang="id" sz="1200" b="1">
                <a:solidFill>
                  <a:srgbClr val="000000"/>
                </a:solidFill>
                <a:latin typeface="Roboto"/>
                <a:ea typeface="Roboto"/>
                <a:cs typeface="Roboto"/>
                <a:sym typeface="Roboto"/>
              </a:rPr>
              <a:t>SISTEM INFORMASI PENGOLAHAN PENGGAJIAN</a:t>
            </a:r>
            <a:endParaRPr sz="1200" b="1">
              <a:solidFill>
                <a:srgbClr val="000000"/>
              </a:solidFill>
              <a:latin typeface="Roboto"/>
              <a:ea typeface="Roboto"/>
              <a:cs typeface="Roboto"/>
              <a:sym typeface="Roboto"/>
            </a:endParaRPr>
          </a:p>
        </p:txBody>
      </p:sp>
      <p:cxnSp>
        <p:nvCxnSpPr>
          <p:cNvPr id="112" name="Google Shape;112;p16"/>
          <p:cNvCxnSpPr>
            <a:stCxn id="111" idx="3"/>
            <a:endCxn id="108" idx="2"/>
          </p:cNvCxnSpPr>
          <p:nvPr/>
        </p:nvCxnSpPr>
        <p:spPr>
          <a:xfrm rot="5400000" flipH="1">
            <a:off x="2200592" y="2014842"/>
            <a:ext cx="1601700" cy="2109300"/>
          </a:xfrm>
          <a:prstGeom prst="bentConnector3">
            <a:avLst>
              <a:gd name="adj1" fmla="val -27570"/>
            </a:avLst>
          </a:prstGeom>
          <a:noFill/>
          <a:ln w="9525" cap="flat" cmpd="sng">
            <a:solidFill>
              <a:srgbClr val="000000"/>
            </a:solidFill>
            <a:prstDash val="solid"/>
            <a:round/>
            <a:headEnd type="none" w="med" len="med"/>
            <a:tailEnd type="triangle" w="med" len="med"/>
          </a:ln>
        </p:spPr>
      </p:cxnSp>
      <p:sp>
        <p:nvSpPr>
          <p:cNvPr id="113" name="Google Shape;113;p16"/>
          <p:cNvSpPr/>
          <p:nvPr/>
        </p:nvSpPr>
        <p:spPr>
          <a:xfrm>
            <a:off x="2264375" y="2295725"/>
            <a:ext cx="1590257" cy="1096783"/>
          </a:xfrm>
          <a:custGeom>
            <a:avLst/>
            <a:gdLst/>
            <a:ahLst/>
            <a:cxnLst/>
            <a:rect l="l" t="t" r="r" b="b"/>
            <a:pathLst>
              <a:path w="64020" h="37755" extrusionOk="0">
                <a:moveTo>
                  <a:pt x="0" y="0"/>
                </a:moveTo>
                <a:lnTo>
                  <a:pt x="0" y="37755"/>
                </a:lnTo>
                <a:lnTo>
                  <a:pt x="64020" y="37755"/>
                </a:lnTo>
              </a:path>
            </a:pathLst>
          </a:custGeom>
          <a:noFill/>
          <a:ln w="9525" cap="flat" cmpd="sng">
            <a:solidFill>
              <a:srgbClr val="000000"/>
            </a:solidFill>
            <a:prstDash val="solid"/>
            <a:round/>
            <a:headEnd type="none" w="med" len="med"/>
            <a:tailEnd type="triangle" w="med" len="med"/>
          </a:ln>
        </p:spPr>
      </p:sp>
      <p:sp>
        <p:nvSpPr>
          <p:cNvPr id="114" name="Google Shape;114;p16"/>
          <p:cNvSpPr txBox="1"/>
          <p:nvPr/>
        </p:nvSpPr>
        <p:spPr>
          <a:xfrm>
            <a:off x="1959575" y="3717629"/>
            <a:ext cx="1299600" cy="3540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id" sz="1000">
                <a:solidFill>
                  <a:srgbClr val="000000"/>
                </a:solidFill>
                <a:latin typeface="Roboto"/>
                <a:ea typeface="Roboto"/>
                <a:cs typeface="Roboto"/>
                <a:sym typeface="Roboto"/>
              </a:rPr>
              <a:t>Daftar_slip_gaji</a:t>
            </a:r>
            <a:endParaRPr sz="1000">
              <a:solidFill>
                <a:srgbClr val="000000"/>
              </a:solidFill>
              <a:latin typeface="Roboto"/>
              <a:ea typeface="Roboto"/>
              <a:cs typeface="Roboto"/>
              <a:sym typeface="Roboto"/>
            </a:endParaRPr>
          </a:p>
          <a:p>
            <a:pPr marL="0" lvl="0" indent="0" algn="l" rtl="0">
              <a:lnSpc>
                <a:spcPct val="150000"/>
              </a:lnSpc>
              <a:spcBef>
                <a:spcPts val="0"/>
              </a:spcBef>
              <a:spcAft>
                <a:spcPts val="0"/>
              </a:spcAft>
              <a:buNone/>
            </a:pPr>
            <a:r>
              <a:rPr lang="id" sz="1000">
                <a:solidFill>
                  <a:srgbClr val="000000"/>
                </a:solidFill>
                <a:latin typeface="Roboto"/>
                <a:ea typeface="Roboto"/>
                <a:cs typeface="Roboto"/>
                <a:sym typeface="Roboto"/>
              </a:rPr>
              <a:t>Bukti_setor_gaji</a:t>
            </a:r>
            <a:endParaRPr sz="1000">
              <a:solidFill>
                <a:srgbClr val="000000"/>
              </a:solidFill>
              <a:latin typeface="Roboto"/>
              <a:ea typeface="Roboto"/>
              <a:cs typeface="Roboto"/>
              <a:sym typeface="Roboto"/>
            </a:endParaRPr>
          </a:p>
        </p:txBody>
      </p:sp>
      <p:sp>
        <p:nvSpPr>
          <p:cNvPr id="115" name="Google Shape;115;p16"/>
          <p:cNvSpPr txBox="1"/>
          <p:nvPr/>
        </p:nvSpPr>
        <p:spPr>
          <a:xfrm>
            <a:off x="2264375" y="3031825"/>
            <a:ext cx="1299600" cy="354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id" sz="1000">
                <a:solidFill>
                  <a:srgbClr val="000000"/>
                </a:solidFill>
                <a:latin typeface="Roboto"/>
                <a:ea typeface="Roboto"/>
                <a:cs typeface="Roboto"/>
                <a:sym typeface="Roboto"/>
              </a:rPr>
              <a:t>Biodata_pegawai</a:t>
            </a:r>
            <a:endParaRPr sz="1000">
              <a:solidFill>
                <a:srgbClr val="000000"/>
              </a:solidFill>
              <a:latin typeface="Roboto"/>
              <a:ea typeface="Roboto"/>
              <a:cs typeface="Roboto"/>
              <a:sym typeface="Roboto"/>
            </a:endParaRPr>
          </a:p>
          <a:p>
            <a:pPr marL="0" lvl="0" indent="0" algn="l" rtl="0">
              <a:lnSpc>
                <a:spcPct val="100000"/>
              </a:lnSpc>
              <a:spcBef>
                <a:spcPts val="0"/>
              </a:spcBef>
              <a:spcAft>
                <a:spcPts val="0"/>
              </a:spcAft>
              <a:buNone/>
            </a:pPr>
            <a:r>
              <a:rPr lang="id" sz="1000">
                <a:solidFill>
                  <a:srgbClr val="000000"/>
                </a:solidFill>
                <a:latin typeface="Roboto"/>
                <a:ea typeface="Roboto"/>
                <a:cs typeface="Roboto"/>
                <a:sym typeface="Roboto"/>
              </a:rPr>
              <a:t>Tdt_gaji</a:t>
            </a:r>
            <a:endParaRPr sz="1000">
              <a:solidFill>
                <a:srgbClr val="000000"/>
              </a:solidFill>
              <a:latin typeface="Roboto"/>
              <a:ea typeface="Roboto"/>
              <a:cs typeface="Roboto"/>
              <a:sym typeface="Roboto"/>
            </a:endParaRPr>
          </a:p>
        </p:txBody>
      </p:sp>
      <p:cxnSp>
        <p:nvCxnSpPr>
          <p:cNvPr id="116" name="Google Shape;116;p16"/>
          <p:cNvCxnSpPr/>
          <p:nvPr/>
        </p:nvCxnSpPr>
        <p:spPr>
          <a:xfrm>
            <a:off x="4254800" y="1988925"/>
            <a:ext cx="0" cy="695700"/>
          </a:xfrm>
          <a:prstGeom prst="straightConnector1">
            <a:avLst/>
          </a:prstGeom>
          <a:noFill/>
          <a:ln w="9525" cap="flat" cmpd="sng">
            <a:solidFill>
              <a:srgbClr val="000000"/>
            </a:solidFill>
            <a:prstDash val="solid"/>
            <a:round/>
            <a:headEnd type="triangle" w="med" len="med"/>
            <a:tailEnd type="none" w="med" len="med"/>
          </a:ln>
        </p:spPr>
      </p:cxnSp>
      <p:cxnSp>
        <p:nvCxnSpPr>
          <p:cNvPr id="117" name="Google Shape;117;p16"/>
          <p:cNvCxnSpPr/>
          <p:nvPr/>
        </p:nvCxnSpPr>
        <p:spPr>
          <a:xfrm>
            <a:off x="4940600" y="1988925"/>
            <a:ext cx="0" cy="695700"/>
          </a:xfrm>
          <a:prstGeom prst="straightConnector1">
            <a:avLst/>
          </a:prstGeom>
          <a:noFill/>
          <a:ln w="9525" cap="flat" cmpd="sng">
            <a:solidFill>
              <a:srgbClr val="000000"/>
            </a:solidFill>
            <a:prstDash val="solid"/>
            <a:round/>
            <a:headEnd type="none" w="med" len="med"/>
            <a:tailEnd type="triangle" w="med" len="med"/>
          </a:ln>
        </p:spPr>
      </p:cxnSp>
      <p:sp>
        <p:nvSpPr>
          <p:cNvPr id="118" name="Google Shape;118;p16"/>
          <p:cNvSpPr txBox="1"/>
          <p:nvPr/>
        </p:nvSpPr>
        <p:spPr>
          <a:xfrm>
            <a:off x="3102575" y="2117429"/>
            <a:ext cx="1299600" cy="354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id" sz="1000">
                <a:solidFill>
                  <a:srgbClr val="000000"/>
                </a:solidFill>
                <a:latin typeface="Roboto"/>
                <a:ea typeface="Roboto"/>
                <a:cs typeface="Roboto"/>
                <a:sym typeface="Roboto"/>
              </a:rPr>
              <a:t>Biodata_pegawai</a:t>
            </a:r>
            <a:endParaRPr sz="1000">
              <a:solidFill>
                <a:srgbClr val="000000"/>
              </a:solidFill>
              <a:latin typeface="Roboto"/>
              <a:ea typeface="Roboto"/>
              <a:cs typeface="Roboto"/>
              <a:sym typeface="Roboto"/>
            </a:endParaRPr>
          </a:p>
          <a:p>
            <a:pPr marL="0" lvl="0" indent="0" algn="l" rtl="0">
              <a:lnSpc>
                <a:spcPct val="100000"/>
              </a:lnSpc>
              <a:spcBef>
                <a:spcPts val="0"/>
              </a:spcBef>
              <a:spcAft>
                <a:spcPts val="0"/>
              </a:spcAft>
              <a:buNone/>
            </a:pPr>
            <a:r>
              <a:rPr lang="id" sz="1000">
                <a:solidFill>
                  <a:srgbClr val="000000"/>
                </a:solidFill>
                <a:latin typeface="Roboto"/>
                <a:ea typeface="Roboto"/>
                <a:cs typeface="Roboto"/>
                <a:sym typeface="Roboto"/>
              </a:rPr>
              <a:t>ACC_gaji</a:t>
            </a:r>
            <a:endParaRPr sz="1000">
              <a:solidFill>
                <a:srgbClr val="000000"/>
              </a:solidFill>
              <a:latin typeface="Roboto"/>
              <a:ea typeface="Roboto"/>
              <a:cs typeface="Roboto"/>
              <a:sym typeface="Roboto"/>
            </a:endParaRPr>
          </a:p>
        </p:txBody>
      </p:sp>
      <p:sp>
        <p:nvSpPr>
          <p:cNvPr id="119" name="Google Shape;119;p16"/>
          <p:cNvSpPr txBox="1"/>
          <p:nvPr/>
        </p:nvSpPr>
        <p:spPr>
          <a:xfrm>
            <a:off x="4931375" y="2117429"/>
            <a:ext cx="1299600" cy="354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id" sz="1000">
                <a:solidFill>
                  <a:srgbClr val="000000"/>
                </a:solidFill>
                <a:latin typeface="Roboto"/>
                <a:ea typeface="Roboto"/>
                <a:cs typeface="Roboto"/>
                <a:sym typeface="Roboto"/>
              </a:rPr>
              <a:t>Data_gaji</a:t>
            </a:r>
            <a:endParaRPr sz="1000">
              <a:solidFill>
                <a:srgbClr val="000000"/>
              </a:solidFill>
              <a:latin typeface="Roboto"/>
              <a:ea typeface="Roboto"/>
              <a:cs typeface="Roboto"/>
              <a:sym typeface="Roboto"/>
            </a:endParaRPr>
          </a:p>
          <a:p>
            <a:pPr marL="0" lvl="0" indent="0" algn="l" rtl="0">
              <a:lnSpc>
                <a:spcPct val="100000"/>
              </a:lnSpc>
              <a:spcBef>
                <a:spcPts val="0"/>
              </a:spcBef>
              <a:spcAft>
                <a:spcPts val="0"/>
              </a:spcAft>
              <a:buNone/>
            </a:pPr>
            <a:r>
              <a:rPr lang="id" sz="1000">
                <a:solidFill>
                  <a:srgbClr val="000000"/>
                </a:solidFill>
                <a:latin typeface="Roboto"/>
                <a:ea typeface="Roboto"/>
                <a:cs typeface="Roboto"/>
                <a:sym typeface="Roboto"/>
              </a:rPr>
              <a:t>Laporan_gaji</a:t>
            </a:r>
            <a:endParaRPr sz="1000">
              <a:solidFill>
                <a:srgbClr val="000000"/>
              </a:solidFill>
              <a:latin typeface="Roboto"/>
              <a:ea typeface="Roboto"/>
              <a:cs typeface="Roboto"/>
              <a:sym typeface="Roboto"/>
            </a:endParaRPr>
          </a:p>
        </p:txBody>
      </p:sp>
      <p:cxnSp>
        <p:nvCxnSpPr>
          <p:cNvPr id="120" name="Google Shape;120;p16"/>
          <p:cNvCxnSpPr>
            <a:stCxn id="110" idx="2"/>
            <a:endCxn id="111" idx="5"/>
          </p:cNvCxnSpPr>
          <p:nvPr/>
        </p:nvCxnSpPr>
        <p:spPr>
          <a:xfrm rot="5400000">
            <a:off x="5402975" y="2014775"/>
            <a:ext cx="1601700" cy="2109300"/>
          </a:xfrm>
          <a:prstGeom prst="bentConnector3">
            <a:avLst>
              <a:gd name="adj1" fmla="val 127574"/>
            </a:avLst>
          </a:prstGeom>
          <a:noFill/>
          <a:ln w="9525" cap="flat" cmpd="sng">
            <a:solidFill>
              <a:srgbClr val="000000"/>
            </a:solidFill>
            <a:prstDash val="solid"/>
            <a:round/>
            <a:headEnd type="none" w="med" len="med"/>
            <a:tailEnd type="triangle" w="med" len="med"/>
          </a:ln>
        </p:spPr>
      </p:cxnSp>
      <p:cxnSp>
        <p:nvCxnSpPr>
          <p:cNvPr id="121" name="Google Shape;121;p16"/>
          <p:cNvCxnSpPr>
            <a:stCxn id="111" idx="6"/>
            <a:endCxn id="110" idx="2"/>
          </p:cNvCxnSpPr>
          <p:nvPr/>
        </p:nvCxnSpPr>
        <p:spPr>
          <a:xfrm rot="10800000" flipH="1">
            <a:off x="5375600" y="2268550"/>
            <a:ext cx="1882800" cy="1110600"/>
          </a:xfrm>
          <a:prstGeom prst="bentConnector2">
            <a:avLst/>
          </a:prstGeom>
          <a:noFill/>
          <a:ln w="9525" cap="flat" cmpd="sng">
            <a:solidFill>
              <a:srgbClr val="000000"/>
            </a:solidFill>
            <a:prstDash val="solid"/>
            <a:round/>
            <a:headEnd type="none" w="med" len="med"/>
            <a:tailEnd type="triangle" w="med" len="med"/>
          </a:ln>
        </p:spPr>
      </p:cxnSp>
      <p:sp>
        <p:nvSpPr>
          <p:cNvPr id="122" name="Google Shape;122;p16"/>
          <p:cNvSpPr txBox="1"/>
          <p:nvPr/>
        </p:nvSpPr>
        <p:spPr>
          <a:xfrm>
            <a:off x="5388575" y="3108029"/>
            <a:ext cx="1299600" cy="354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id" sz="1000">
                <a:solidFill>
                  <a:srgbClr val="000000"/>
                </a:solidFill>
                <a:latin typeface="Roboto"/>
                <a:ea typeface="Roboto"/>
                <a:cs typeface="Roboto"/>
                <a:sym typeface="Roboto"/>
              </a:rPr>
              <a:t>Data_gaji</a:t>
            </a:r>
            <a:endParaRPr sz="1000">
              <a:solidFill>
                <a:srgbClr val="000000"/>
              </a:solidFill>
              <a:latin typeface="Roboto"/>
              <a:ea typeface="Roboto"/>
              <a:cs typeface="Roboto"/>
              <a:sym typeface="Roboto"/>
            </a:endParaRPr>
          </a:p>
        </p:txBody>
      </p:sp>
      <p:sp>
        <p:nvSpPr>
          <p:cNvPr id="123" name="Google Shape;123;p16"/>
          <p:cNvSpPr txBox="1"/>
          <p:nvPr/>
        </p:nvSpPr>
        <p:spPr>
          <a:xfrm>
            <a:off x="5312375" y="3565229"/>
            <a:ext cx="1299600" cy="354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id" sz="1000">
                <a:solidFill>
                  <a:srgbClr val="000000"/>
                </a:solidFill>
                <a:latin typeface="Roboto"/>
                <a:ea typeface="Roboto"/>
                <a:cs typeface="Roboto"/>
                <a:sym typeface="Roboto"/>
              </a:rPr>
              <a:t>ACC_gaji</a:t>
            </a:r>
            <a:endParaRPr sz="1000">
              <a:solidFill>
                <a:srgbClr val="000000"/>
              </a:solidFill>
              <a:latin typeface="Roboto"/>
              <a:ea typeface="Roboto"/>
              <a:cs typeface="Roboto"/>
              <a:sym typeface="Roboto"/>
            </a:endParaRPr>
          </a:p>
        </p:txBody>
      </p:sp>
      <p:sp>
        <p:nvSpPr>
          <p:cNvPr id="124" name="Google Shape;124;p16"/>
          <p:cNvSpPr txBox="1"/>
          <p:nvPr/>
        </p:nvSpPr>
        <p:spPr>
          <a:xfrm>
            <a:off x="312075" y="242225"/>
            <a:ext cx="85305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2400" b="1">
                <a:solidFill>
                  <a:srgbClr val="B7B7B7"/>
                </a:solidFill>
                <a:latin typeface="Roboto"/>
                <a:ea typeface="Roboto"/>
                <a:cs typeface="Roboto"/>
                <a:sym typeface="Roboto"/>
              </a:rPr>
              <a:t>Contoh</a:t>
            </a:r>
            <a:endParaRPr sz="2400" b="1">
              <a:solidFill>
                <a:srgbClr val="B7B7B7"/>
              </a:solidFill>
              <a:latin typeface="Roboto"/>
              <a:ea typeface="Roboto"/>
              <a:cs typeface="Roboto"/>
              <a:sym typeface="Roboto"/>
            </a:endParaRPr>
          </a:p>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Diagram Konteks</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69982581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grpSp>
        <p:nvGrpSpPr>
          <p:cNvPr id="133" name="Google Shape;133;p17"/>
          <p:cNvGrpSpPr/>
          <p:nvPr/>
        </p:nvGrpSpPr>
        <p:grpSpPr>
          <a:xfrm>
            <a:off x="8325085" y="65155"/>
            <a:ext cx="763768" cy="752531"/>
            <a:chOff x="695950" y="3458000"/>
            <a:chExt cx="966550" cy="952450"/>
          </a:xfrm>
        </p:grpSpPr>
        <p:sp>
          <p:nvSpPr>
            <p:cNvPr id="134" name="Google Shape;134;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44" name="Google Shape;144;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46" name="Google Shape;146;p17"/>
          <p:cNvSpPr txBox="1"/>
          <p:nvPr/>
        </p:nvSpPr>
        <p:spPr>
          <a:xfrm>
            <a:off x="306748" y="139900"/>
            <a:ext cx="85305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2400" b="1" dirty="0">
                <a:solidFill>
                  <a:srgbClr val="B7B7B7"/>
                </a:solidFill>
                <a:latin typeface="Roboto"/>
                <a:ea typeface="Roboto"/>
                <a:cs typeface="Roboto"/>
                <a:sym typeface="Roboto"/>
              </a:rPr>
              <a:t>Diagram Konteks</a:t>
            </a:r>
            <a:endParaRPr sz="2400" b="1" dirty="0">
              <a:solidFill>
                <a:srgbClr val="B7B7B7"/>
              </a:solidFill>
              <a:latin typeface="Roboto"/>
              <a:ea typeface="Roboto"/>
              <a:cs typeface="Roboto"/>
              <a:sym typeface="Roboto"/>
            </a:endParaRPr>
          </a:p>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ASS Rent</a:t>
            </a:r>
            <a:endParaRPr sz="3600" b="1" dirty="0">
              <a:solidFill>
                <a:srgbClr val="17919B"/>
              </a:solidFill>
              <a:latin typeface="Roboto"/>
              <a:ea typeface="Roboto"/>
              <a:cs typeface="Roboto"/>
              <a:sym typeface="Roboto"/>
            </a:endParaRPr>
          </a:p>
        </p:txBody>
      </p:sp>
      <p:sp>
        <p:nvSpPr>
          <p:cNvPr id="2" name="Rectangle 1">
            <a:extLst>
              <a:ext uri="{FF2B5EF4-FFF2-40B4-BE49-F238E27FC236}">
                <a16:creationId xmlns:a16="http://schemas.microsoft.com/office/drawing/2014/main" id="{FB7EC50A-C1FE-555C-B845-03630443C2E6}"/>
              </a:ext>
            </a:extLst>
          </p:cNvPr>
          <p:cNvSpPr/>
          <p:nvPr/>
        </p:nvSpPr>
        <p:spPr>
          <a:xfrm>
            <a:off x="196414" y="1916010"/>
            <a:ext cx="1385221"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PELANGGAN</a:t>
            </a:r>
            <a:endParaRPr lang="en-ID" dirty="0"/>
          </a:p>
        </p:txBody>
      </p:sp>
      <p:sp>
        <p:nvSpPr>
          <p:cNvPr id="3" name="Oval 2">
            <a:extLst>
              <a:ext uri="{FF2B5EF4-FFF2-40B4-BE49-F238E27FC236}">
                <a16:creationId xmlns:a16="http://schemas.microsoft.com/office/drawing/2014/main" id="{C3E295DC-8754-FD42-5F28-53737C60F0DE}"/>
              </a:ext>
            </a:extLst>
          </p:cNvPr>
          <p:cNvSpPr/>
          <p:nvPr/>
        </p:nvSpPr>
        <p:spPr>
          <a:xfrm>
            <a:off x="3453690" y="1842183"/>
            <a:ext cx="1385221" cy="131618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SI RENTAL MOBIL</a:t>
            </a:r>
            <a:endParaRPr lang="en-ID" dirty="0"/>
          </a:p>
        </p:txBody>
      </p:sp>
      <p:sp>
        <p:nvSpPr>
          <p:cNvPr id="4" name="Rectangle 3">
            <a:extLst>
              <a:ext uri="{FF2B5EF4-FFF2-40B4-BE49-F238E27FC236}">
                <a16:creationId xmlns:a16="http://schemas.microsoft.com/office/drawing/2014/main" id="{AF2FBA9D-0AFF-ACD2-57DF-98718BB368B8}"/>
              </a:ext>
            </a:extLst>
          </p:cNvPr>
          <p:cNvSpPr/>
          <p:nvPr/>
        </p:nvSpPr>
        <p:spPr>
          <a:xfrm>
            <a:off x="6800969" y="1916010"/>
            <a:ext cx="1835727"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OWNER</a:t>
            </a:r>
            <a:endParaRPr lang="en-ID" dirty="0"/>
          </a:p>
        </p:txBody>
      </p:sp>
      <p:sp>
        <p:nvSpPr>
          <p:cNvPr id="15" name="TextBox 14">
            <a:extLst>
              <a:ext uri="{FF2B5EF4-FFF2-40B4-BE49-F238E27FC236}">
                <a16:creationId xmlns:a16="http://schemas.microsoft.com/office/drawing/2014/main" id="{C7C6439C-2959-D8B9-6E7D-39AAFEC2CBA1}"/>
              </a:ext>
            </a:extLst>
          </p:cNvPr>
          <p:cNvSpPr txBox="1"/>
          <p:nvPr/>
        </p:nvSpPr>
        <p:spPr>
          <a:xfrm>
            <a:off x="5041501" y="2009686"/>
            <a:ext cx="1640110" cy="430887"/>
          </a:xfrm>
          <a:prstGeom prst="rect">
            <a:avLst/>
          </a:prstGeom>
          <a:noFill/>
        </p:spPr>
        <p:txBody>
          <a:bodyPr wrap="square" rtlCol="0">
            <a:spAutoFit/>
          </a:bodyPr>
          <a:lstStyle/>
          <a:p>
            <a:r>
              <a:rPr lang="en-US" sz="1100" dirty="0" err="1"/>
              <a:t>Kwitansi</a:t>
            </a:r>
            <a:r>
              <a:rPr lang="en-US" sz="1100" dirty="0"/>
              <a:t> </a:t>
            </a:r>
            <a:r>
              <a:rPr lang="en-US" sz="1100" dirty="0" err="1"/>
              <a:t>Rangkap</a:t>
            </a:r>
            <a:r>
              <a:rPr lang="en-US" sz="1100" dirty="0"/>
              <a:t> 1</a:t>
            </a:r>
          </a:p>
          <a:p>
            <a:r>
              <a:rPr lang="en-US" sz="1100" dirty="0" err="1"/>
              <a:t>Kwitansi</a:t>
            </a:r>
            <a:r>
              <a:rPr lang="en-US" sz="1100" dirty="0"/>
              <a:t> </a:t>
            </a:r>
            <a:r>
              <a:rPr lang="en-US" sz="1100" dirty="0" err="1"/>
              <a:t>Rangkap</a:t>
            </a:r>
            <a:r>
              <a:rPr lang="en-US" sz="1100" dirty="0"/>
              <a:t> 2</a:t>
            </a:r>
          </a:p>
        </p:txBody>
      </p:sp>
      <p:cxnSp>
        <p:nvCxnSpPr>
          <p:cNvPr id="5" name="Straight Arrow Connector 4">
            <a:extLst>
              <a:ext uri="{FF2B5EF4-FFF2-40B4-BE49-F238E27FC236}">
                <a16:creationId xmlns:a16="http://schemas.microsoft.com/office/drawing/2014/main" id="{C7515F95-C0A6-282E-1829-D002CDA16138}"/>
              </a:ext>
            </a:extLst>
          </p:cNvPr>
          <p:cNvCxnSpPr>
            <a:cxnSpLocks/>
          </p:cNvCxnSpPr>
          <p:nvPr/>
        </p:nvCxnSpPr>
        <p:spPr>
          <a:xfrm flipH="1">
            <a:off x="4917189" y="2452063"/>
            <a:ext cx="1764422" cy="103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922FA8AA-281F-A54E-13AA-BFBD2C4703D8}"/>
              </a:ext>
            </a:extLst>
          </p:cNvPr>
          <p:cNvSpPr txBox="1"/>
          <p:nvPr/>
        </p:nvSpPr>
        <p:spPr>
          <a:xfrm>
            <a:off x="1645646" y="1881726"/>
            <a:ext cx="1488439" cy="261610"/>
          </a:xfrm>
          <a:prstGeom prst="rect">
            <a:avLst/>
          </a:prstGeom>
          <a:noFill/>
        </p:spPr>
        <p:txBody>
          <a:bodyPr wrap="square" rtlCol="0">
            <a:spAutoFit/>
          </a:bodyPr>
          <a:lstStyle/>
          <a:p>
            <a:r>
              <a:rPr lang="en-US" sz="1100" dirty="0"/>
              <a:t>Biodata</a:t>
            </a:r>
          </a:p>
        </p:txBody>
      </p:sp>
      <p:sp>
        <p:nvSpPr>
          <p:cNvPr id="12" name="TextBox 11">
            <a:extLst>
              <a:ext uri="{FF2B5EF4-FFF2-40B4-BE49-F238E27FC236}">
                <a16:creationId xmlns:a16="http://schemas.microsoft.com/office/drawing/2014/main" id="{B196C6F7-4A29-4D14-38EE-D7393E3B47B7}"/>
              </a:ext>
            </a:extLst>
          </p:cNvPr>
          <p:cNvSpPr txBox="1"/>
          <p:nvPr/>
        </p:nvSpPr>
        <p:spPr>
          <a:xfrm>
            <a:off x="1633862" y="2500274"/>
            <a:ext cx="1690134" cy="261610"/>
          </a:xfrm>
          <a:prstGeom prst="rect">
            <a:avLst/>
          </a:prstGeom>
          <a:noFill/>
        </p:spPr>
        <p:txBody>
          <a:bodyPr wrap="square" rtlCol="0">
            <a:spAutoFit/>
          </a:bodyPr>
          <a:lstStyle/>
          <a:p>
            <a:r>
              <a:rPr lang="en-US" sz="1100" dirty="0" err="1"/>
              <a:t>Kwitansi</a:t>
            </a:r>
            <a:r>
              <a:rPr lang="en-US" sz="1100" dirty="0"/>
              <a:t> Rangkap1</a:t>
            </a:r>
          </a:p>
        </p:txBody>
      </p:sp>
      <p:sp>
        <p:nvSpPr>
          <p:cNvPr id="13" name="TextBox 12">
            <a:extLst>
              <a:ext uri="{FF2B5EF4-FFF2-40B4-BE49-F238E27FC236}">
                <a16:creationId xmlns:a16="http://schemas.microsoft.com/office/drawing/2014/main" id="{6186A2BD-B5F0-330E-7803-355357273D03}"/>
              </a:ext>
            </a:extLst>
          </p:cNvPr>
          <p:cNvSpPr txBox="1"/>
          <p:nvPr/>
        </p:nvSpPr>
        <p:spPr>
          <a:xfrm>
            <a:off x="1645646" y="2083572"/>
            <a:ext cx="1640110" cy="430887"/>
          </a:xfrm>
          <a:prstGeom prst="rect">
            <a:avLst/>
          </a:prstGeom>
          <a:noFill/>
        </p:spPr>
        <p:txBody>
          <a:bodyPr wrap="square" rtlCol="0">
            <a:spAutoFit/>
          </a:bodyPr>
          <a:lstStyle/>
          <a:p>
            <a:r>
              <a:rPr lang="en-US" sz="1100" dirty="0"/>
              <a:t>Kartu </a:t>
            </a:r>
            <a:r>
              <a:rPr lang="en-US" sz="1100" dirty="0" err="1"/>
              <a:t>Identitas</a:t>
            </a:r>
            <a:endParaRPr lang="en-US" sz="1100" dirty="0"/>
          </a:p>
          <a:p>
            <a:r>
              <a:rPr lang="en-US" sz="1100" dirty="0" err="1"/>
              <a:t>Memilih</a:t>
            </a:r>
            <a:r>
              <a:rPr lang="en-US" sz="1100" dirty="0"/>
              <a:t> Mobil</a:t>
            </a:r>
          </a:p>
        </p:txBody>
      </p:sp>
      <p:cxnSp>
        <p:nvCxnSpPr>
          <p:cNvPr id="23" name="Straight Arrow Connector 22">
            <a:extLst>
              <a:ext uri="{FF2B5EF4-FFF2-40B4-BE49-F238E27FC236}">
                <a16:creationId xmlns:a16="http://schemas.microsoft.com/office/drawing/2014/main" id="{ECFF8F70-7359-6EE7-4DB1-436F75B4DCB0}"/>
              </a:ext>
            </a:extLst>
          </p:cNvPr>
          <p:cNvCxnSpPr>
            <a:cxnSpLocks/>
          </p:cNvCxnSpPr>
          <p:nvPr/>
        </p:nvCxnSpPr>
        <p:spPr>
          <a:xfrm flipH="1">
            <a:off x="1645646" y="2894979"/>
            <a:ext cx="1878827" cy="139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0E1B01FC-0622-1FF6-68CC-FF79EB79F03F}"/>
              </a:ext>
            </a:extLst>
          </p:cNvPr>
          <p:cNvCxnSpPr>
            <a:cxnSpLocks/>
          </p:cNvCxnSpPr>
          <p:nvPr/>
        </p:nvCxnSpPr>
        <p:spPr>
          <a:xfrm>
            <a:off x="1731898" y="2514459"/>
            <a:ext cx="16649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7138065A-82BB-78ED-D5C8-C52A4CA17D03}"/>
              </a:ext>
            </a:extLst>
          </p:cNvPr>
          <p:cNvSpPr txBox="1"/>
          <p:nvPr/>
        </p:nvSpPr>
        <p:spPr>
          <a:xfrm>
            <a:off x="5041501" y="2500274"/>
            <a:ext cx="1690134" cy="261610"/>
          </a:xfrm>
          <a:prstGeom prst="rect">
            <a:avLst/>
          </a:prstGeom>
          <a:noFill/>
        </p:spPr>
        <p:txBody>
          <a:bodyPr wrap="square" rtlCol="0">
            <a:spAutoFit/>
          </a:bodyPr>
          <a:lstStyle/>
          <a:p>
            <a:r>
              <a:rPr lang="en-US" sz="1100" dirty="0" err="1"/>
              <a:t>Kwitansi</a:t>
            </a:r>
            <a:r>
              <a:rPr lang="en-US" sz="1100" dirty="0"/>
              <a:t> </a:t>
            </a:r>
            <a:r>
              <a:rPr lang="en-US" sz="1100" dirty="0" err="1"/>
              <a:t>Rangkap</a:t>
            </a:r>
            <a:r>
              <a:rPr lang="en-US" sz="1100" dirty="0"/>
              <a:t> 2</a:t>
            </a:r>
          </a:p>
        </p:txBody>
      </p:sp>
      <p:cxnSp>
        <p:nvCxnSpPr>
          <p:cNvPr id="37" name="Straight Arrow Connector 36">
            <a:extLst>
              <a:ext uri="{FF2B5EF4-FFF2-40B4-BE49-F238E27FC236}">
                <a16:creationId xmlns:a16="http://schemas.microsoft.com/office/drawing/2014/main" id="{E1BF8958-82F0-F987-8991-DF86B7A4FD0D}"/>
              </a:ext>
            </a:extLst>
          </p:cNvPr>
          <p:cNvCxnSpPr>
            <a:cxnSpLocks/>
          </p:cNvCxnSpPr>
          <p:nvPr/>
        </p:nvCxnSpPr>
        <p:spPr>
          <a:xfrm>
            <a:off x="4781013" y="2810095"/>
            <a:ext cx="19506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80B5F719-85AF-D1B2-CCE0-E72AF1995878}"/>
              </a:ext>
            </a:extLst>
          </p:cNvPr>
          <p:cNvSpPr txBox="1"/>
          <p:nvPr/>
        </p:nvSpPr>
        <p:spPr>
          <a:xfrm>
            <a:off x="1633862" y="2671137"/>
            <a:ext cx="1640110" cy="261610"/>
          </a:xfrm>
          <a:prstGeom prst="rect">
            <a:avLst/>
          </a:prstGeom>
          <a:noFill/>
        </p:spPr>
        <p:txBody>
          <a:bodyPr wrap="square" rtlCol="0">
            <a:spAutoFit/>
          </a:bodyPr>
          <a:lstStyle/>
          <a:p>
            <a:r>
              <a:rPr lang="en-US" sz="1100" dirty="0"/>
              <a:t>Kartu </a:t>
            </a:r>
            <a:r>
              <a:rPr lang="en-US" sz="1100" dirty="0" err="1"/>
              <a:t>identitas</a:t>
            </a:r>
            <a:endParaRPr lang="en-US" sz="1100" dirty="0"/>
          </a:p>
        </p:txBody>
      </p:sp>
    </p:spTree>
    <p:extLst>
      <p:ext uri="{BB962C8B-B14F-4D97-AF65-F5344CB8AC3E}">
        <p14:creationId xmlns:p14="http://schemas.microsoft.com/office/powerpoint/2010/main" val="412850651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659575" y="1575500"/>
            <a:ext cx="54846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id" sz="3000">
                <a:solidFill>
                  <a:srgbClr val="FFFFFF"/>
                </a:solidFill>
                <a:latin typeface="Roboto Black"/>
                <a:ea typeface="Roboto Black"/>
                <a:cs typeface="Roboto Black"/>
                <a:sym typeface="Roboto Black"/>
              </a:rPr>
              <a:t>Studi Kasus:</a:t>
            </a:r>
            <a:endParaRPr sz="3000">
              <a:solidFill>
                <a:srgbClr val="FFFFFF"/>
              </a:solidFill>
              <a:latin typeface="Roboto Black"/>
              <a:ea typeface="Roboto Black"/>
              <a:cs typeface="Roboto Black"/>
              <a:sym typeface="Roboto Black"/>
            </a:endParaRPr>
          </a:p>
          <a:p>
            <a:pPr marL="0" marR="0" lvl="0" indent="0" algn="l" rtl="0">
              <a:lnSpc>
                <a:spcPct val="100000"/>
              </a:lnSpc>
              <a:spcBef>
                <a:spcPts val="0"/>
              </a:spcBef>
              <a:spcAft>
                <a:spcPts val="0"/>
              </a:spcAft>
              <a:buClr>
                <a:srgbClr val="000000"/>
              </a:buClr>
              <a:buSzPts val="8000"/>
              <a:buFont typeface="Arial"/>
              <a:buNone/>
            </a:pPr>
            <a:r>
              <a:rPr lang="id" sz="3800">
                <a:solidFill>
                  <a:srgbClr val="FFFFFF"/>
                </a:solidFill>
                <a:latin typeface="Roboto Black"/>
                <a:ea typeface="Roboto Black"/>
                <a:cs typeface="Roboto Black"/>
                <a:sym typeface="Roboto Black"/>
              </a:rPr>
              <a:t>Perusahaan Manufaktur</a:t>
            </a:r>
            <a:endParaRPr sz="38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252719965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964513" y="1379025"/>
            <a:ext cx="4878000" cy="258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d" sz="1300">
                <a:latin typeface="Roboto"/>
                <a:ea typeface="Roboto"/>
                <a:cs typeface="Roboto"/>
                <a:sym typeface="Roboto"/>
              </a:rPr>
              <a:t>Kamu adalah seorang Akuntan di Meubel Indonesia, sebuah perusahaan di Jepara, Jawa Tengah yang merupakan perusahaan furniture terkemuka sekaligus terbaik di Indonesia. Perusahaan ini memproduksi furniture berupa kursi, lemari, meja berdasarkan pesanan yang masuk dari pelanggan. </a:t>
            </a:r>
            <a:endParaRPr sz="1300">
              <a:latin typeface="Roboto"/>
              <a:ea typeface="Roboto"/>
              <a:cs typeface="Roboto"/>
              <a:sym typeface="Roboto"/>
            </a:endParaRPr>
          </a:p>
          <a:p>
            <a:pPr marL="0" lvl="0" indent="0" algn="l" rtl="0">
              <a:lnSpc>
                <a:spcPct val="115000"/>
              </a:lnSpc>
              <a:spcBef>
                <a:spcPts val="1000"/>
              </a:spcBef>
              <a:spcAft>
                <a:spcPts val="0"/>
              </a:spcAft>
              <a:buNone/>
            </a:pPr>
            <a:r>
              <a:rPr lang="id" sz="1300">
                <a:latin typeface="Roboto"/>
                <a:ea typeface="Roboto"/>
                <a:cs typeface="Roboto"/>
                <a:sym typeface="Roboto"/>
              </a:rPr>
              <a:t>Pada perusahaan ini hanya terdapat 1 departemen produksi, yang tugasnya adalah mengolah kayu sesuai dengan pesanan dari pelanggan sampai dengan melakukan pengecatan dan pengamplasan produk.</a:t>
            </a:r>
            <a:endParaRPr sz="1300">
              <a:latin typeface="Roboto"/>
              <a:ea typeface="Roboto"/>
              <a:cs typeface="Roboto"/>
              <a:sym typeface="Roboto"/>
            </a:endParaRPr>
          </a:p>
          <a:p>
            <a:pPr marL="0" lvl="0" indent="0" algn="l" rtl="0">
              <a:lnSpc>
                <a:spcPct val="115000"/>
              </a:lnSpc>
              <a:spcBef>
                <a:spcPts val="1000"/>
              </a:spcBef>
              <a:spcAft>
                <a:spcPts val="0"/>
              </a:spcAft>
              <a:buNone/>
            </a:pPr>
            <a:r>
              <a:rPr lang="id" sz="1300">
                <a:latin typeface="Roboto"/>
                <a:ea typeface="Roboto"/>
                <a:cs typeface="Roboto"/>
                <a:sym typeface="Roboto"/>
              </a:rPr>
              <a:t>Atasan menugaskan kamu untuk membantu menyusun flowchart agar dapat memudahkan para karyawan dalam memahami operasional atau alur kerja di perusahaan ini.</a:t>
            </a:r>
            <a:endParaRPr sz="1300">
              <a:latin typeface="Roboto"/>
              <a:ea typeface="Roboto"/>
              <a:cs typeface="Roboto"/>
              <a:sym typeface="Roboto"/>
            </a:endParaRPr>
          </a:p>
        </p:txBody>
      </p:sp>
      <p:pic>
        <p:nvPicPr>
          <p:cNvPr id="86" name="Google Shape;86;p15"/>
          <p:cNvPicPr preferRelativeResize="0"/>
          <p:nvPr/>
        </p:nvPicPr>
        <p:blipFill>
          <a:blip r:embed="rId4">
            <a:alphaModFix/>
          </a:blip>
          <a:stretch>
            <a:fillRect/>
          </a:stretch>
        </p:blipFill>
        <p:spPr>
          <a:xfrm>
            <a:off x="312138" y="1495700"/>
            <a:ext cx="3367150" cy="2242960"/>
          </a:xfrm>
          <a:prstGeom prst="rect">
            <a:avLst/>
          </a:prstGeom>
          <a:noFill/>
          <a:ln>
            <a:noFill/>
          </a:ln>
        </p:spPr>
      </p:pic>
      <p:sp>
        <p:nvSpPr>
          <p:cNvPr id="87" name="Google Shape;87;p15"/>
          <p:cNvSpPr txBox="1"/>
          <p:nvPr/>
        </p:nvSpPr>
        <p:spPr>
          <a:xfrm>
            <a:off x="312075" y="242225"/>
            <a:ext cx="85305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rgbClr val="000000"/>
              </a:buClr>
              <a:buSzPts val="1100"/>
              <a:buFont typeface="Arial"/>
              <a:buNone/>
            </a:pPr>
            <a:r>
              <a:rPr lang="id" sz="2400" b="1">
                <a:solidFill>
                  <a:srgbClr val="B7B7B7"/>
                </a:solidFill>
                <a:latin typeface="Roboto"/>
                <a:ea typeface="Roboto"/>
                <a:cs typeface="Roboto"/>
                <a:sym typeface="Roboto"/>
              </a:rPr>
              <a:t>Studi Kasus </a:t>
            </a:r>
            <a:endParaRPr sz="2400" b="1">
              <a:solidFill>
                <a:srgbClr val="B7B7B7"/>
              </a:solidFill>
              <a:latin typeface="Roboto"/>
              <a:ea typeface="Roboto"/>
              <a:cs typeface="Roboto"/>
              <a:sym typeface="Roboto"/>
            </a:endParaRPr>
          </a:p>
          <a:p>
            <a:pPr marL="12700" lvl="0" indent="0" algn="l" rtl="0">
              <a:spcBef>
                <a:spcPts val="0"/>
              </a:spcBef>
              <a:spcAft>
                <a:spcPts val="0"/>
              </a:spcAft>
              <a:buClr>
                <a:srgbClr val="000000"/>
              </a:buClr>
              <a:buSzPts val="1100"/>
              <a:buFont typeface="Arial"/>
              <a:buNone/>
            </a:pPr>
            <a:r>
              <a:rPr lang="id" sz="3600" b="1">
                <a:solidFill>
                  <a:srgbClr val="17919B"/>
                </a:solidFill>
                <a:latin typeface="Roboto"/>
                <a:ea typeface="Roboto"/>
                <a:cs typeface="Roboto"/>
                <a:sym typeface="Roboto"/>
              </a:rPr>
              <a:t>Perusahaan Manufaktur</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0558522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08" name="Google Shape;108;p16"/>
          <p:cNvGraphicFramePr/>
          <p:nvPr/>
        </p:nvGraphicFramePr>
        <p:xfrm>
          <a:off x="312063" y="1204600"/>
          <a:ext cx="8376650" cy="3454745"/>
        </p:xfrm>
        <a:graphic>
          <a:graphicData uri="http://schemas.openxmlformats.org/drawingml/2006/table">
            <a:tbl>
              <a:tblPr>
                <a:noFill/>
              </a:tblPr>
              <a:tblGrid>
                <a:gridCol w="596050">
                  <a:extLst>
                    <a:ext uri="{9D8B030D-6E8A-4147-A177-3AD203B41FA5}">
                      <a16:colId xmlns:a16="http://schemas.microsoft.com/office/drawing/2014/main" val="20000"/>
                    </a:ext>
                  </a:extLst>
                </a:gridCol>
                <a:gridCol w="7780600">
                  <a:extLst>
                    <a:ext uri="{9D8B030D-6E8A-4147-A177-3AD203B41FA5}">
                      <a16:colId xmlns:a16="http://schemas.microsoft.com/office/drawing/2014/main" val="20001"/>
                    </a:ext>
                  </a:extLst>
                </a:gridCol>
              </a:tblGrid>
              <a:tr h="493225">
                <a:tc>
                  <a:txBody>
                    <a:bodyPr/>
                    <a:lstStyle/>
                    <a:p>
                      <a:pPr marL="0" lvl="0" indent="0" algn="ctr" rtl="0">
                        <a:spcBef>
                          <a:spcPts val="0"/>
                        </a:spcBef>
                        <a:spcAft>
                          <a:spcPts val="0"/>
                        </a:spcAft>
                        <a:buNone/>
                      </a:pPr>
                      <a:r>
                        <a:rPr lang="id" sz="2000" b="1">
                          <a:solidFill>
                            <a:srgbClr val="FFFFFF"/>
                          </a:solidFill>
                          <a:latin typeface="Lexend"/>
                          <a:ea typeface="Lexend"/>
                          <a:cs typeface="Lexend"/>
                          <a:sym typeface="Lexend"/>
                        </a:rPr>
                        <a:t>1</a:t>
                      </a:r>
                      <a:endParaRPr sz="2000" b="1">
                        <a:solidFill>
                          <a:srgbClr val="FFFFFF"/>
                        </a:solidFill>
                        <a:latin typeface="Lexend"/>
                        <a:ea typeface="Lexend"/>
                        <a:cs typeface="Lexend"/>
                        <a:sym typeface="Lexend"/>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97A7"/>
                    </a:solidFill>
                  </a:tcPr>
                </a:tc>
                <a:tc>
                  <a:txBody>
                    <a:bodyPr/>
                    <a:lstStyle/>
                    <a:p>
                      <a:pPr marL="91440" lvl="0" indent="0" algn="l" rtl="0">
                        <a:lnSpc>
                          <a:spcPct val="115000"/>
                        </a:lnSpc>
                        <a:spcBef>
                          <a:spcPts val="0"/>
                        </a:spcBef>
                        <a:spcAft>
                          <a:spcPts val="0"/>
                        </a:spcAft>
                        <a:buNone/>
                      </a:pPr>
                      <a:r>
                        <a:rPr lang="id" sz="1000">
                          <a:latin typeface="Roboto"/>
                          <a:ea typeface="Roboto"/>
                          <a:cs typeface="Roboto"/>
                          <a:sym typeface="Roboto"/>
                        </a:rPr>
                        <a:t>Pelanggan melakukan order pesanan ke bagian penjualan. Pelanggan mengisi form pemesanan.</a:t>
                      </a:r>
                      <a:endParaRPr sz="1000">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870900">
                <a:tc>
                  <a:txBody>
                    <a:bodyPr/>
                    <a:lstStyle/>
                    <a:p>
                      <a:pPr marL="0" lvl="0" indent="0" algn="ctr" rtl="0">
                        <a:spcBef>
                          <a:spcPts val="0"/>
                        </a:spcBef>
                        <a:spcAft>
                          <a:spcPts val="0"/>
                        </a:spcAft>
                        <a:buNone/>
                      </a:pPr>
                      <a:r>
                        <a:rPr lang="id" sz="2000" b="1">
                          <a:solidFill>
                            <a:srgbClr val="FFFFFF"/>
                          </a:solidFill>
                          <a:latin typeface="Lexend"/>
                          <a:ea typeface="Lexend"/>
                          <a:cs typeface="Lexend"/>
                          <a:sym typeface="Lexend"/>
                        </a:rPr>
                        <a:t>2</a:t>
                      </a:r>
                      <a:endParaRPr sz="2000" b="1">
                        <a:solidFill>
                          <a:srgbClr val="FFFFFF"/>
                        </a:solidFill>
                        <a:latin typeface="Lexend"/>
                        <a:ea typeface="Lexend"/>
                        <a:cs typeface="Lexend"/>
                        <a:sym typeface="Lexend"/>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97A7"/>
                    </a:solidFill>
                  </a:tcPr>
                </a:tc>
                <a:tc>
                  <a:txBody>
                    <a:bodyPr/>
                    <a:lstStyle/>
                    <a:p>
                      <a:pPr marL="91440" lvl="0" indent="0" algn="l" rtl="0">
                        <a:lnSpc>
                          <a:spcPct val="115000"/>
                        </a:lnSpc>
                        <a:spcBef>
                          <a:spcPts val="0"/>
                        </a:spcBef>
                        <a:spcAft>
                          <a:spcPts val="0"/>
                        </a:spcAft>
                        <a:buNone/>
                      </a:pPr>
                      <a:r>
                        <a:rPr lang="id" sz="1000" dirty="0">
                          <a:latin typeface="Roboto"/>
                          <a:ea typeface="Roboto"/>
                          <a:cs typeface="Roboto"/>
                          <a:sym typeface="Roboto"/>
                        </a:rPr>
                        <a:t>Bagian produksi mengkonfirmasikan kepada bagian gudang terkait dengan ketersediaan stok bahan baku menggunakan form permintaan bahan baku. Jika bahan baku tersedia, proses produksi dimulai. Jika bahan baku belum tersedia, bagian gudang akan menginformasikan kepada bagian pembelian untuk order bahan baku dengan menggunakan form permintaan pembelian bahan baku.</a:t>
                      </a:r>
                      <a:endParaRPr sz="1000" dirty="0">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516350">
                <a:tc>
                  <a:txBody>
                    <a:bodyPr/>
                    <a:lstStyle/>
                    <a:p>
                      <a:pPr marL="0" lvl="0" indent="0" algn="ctr" rtl="0">
                        <a:spcBef>
                          <a:spcPts val="0"/>
                        </a:spcBef>
                        <a:spcAft>
                          <a:spcPts val="0"/>
                        </a:spcAft>
                        <a:buNone/>
                      </a:pPr>
                      <a:r>
                        <a:rPr lang="id" sz="2000" b="1">
                          <a:solidFill>
                            <a:srgbClr val="FFFFFF"/>
                          </a:solidFill>
                          <a:latin typeface="Lexend"/>
                          <a:ea typeface="Lexend"/>
                          <a:cs typeface="Lexend"/>
                          <a:sym typeface="Lexend"/>
                        </a:rPr>
                        <a:t>3</a:t>
                      </a:r>
                      <a:endParaRPr sz="2000" b="1">
                        <a:solidFill>
                          <a:srgbClr val="FFFFFF"/>
                        </a:solidFill>
                        <a:latin typeface="Lexend"/>
                        <a:ea typeface="Lexend"/>
                        <a:cs typeface="Lexend"/>
                        <a:sym typeface="Lexend"/>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97A7"/>
                    </a:solidFill>
                  </a:tcPr>
                </a:tc>
                <a:tc>
                  <a:txBody>
                    <a:bodyPr/>
                    <a:lstStyle/>
                    <a:p>
                      <a:pPr marL="91440" lvl="0" indent="0" algn="l" rtl="0">
                        <a:lnSpc>
                          <a:spcPct val="115000"/>
                        </a:lnSpc>
                        <a:spcBef>
                          <a:spcPts val="0"/>
                        </a:spcBef>
                        <a:spcAft>
                          <a:spcPts val="0"/>
                        </a:spcAft>
                        <a:buNone/>
                      </a:pPr>
                      <a:r>
                        <a:rPr lang="id" sz="1000" dirty="0">
                          <a:latin typeface="Roboto"/>
                          <a:ea typeface="Roboto"/>
                          <a:cs typeface="Roboto"/>
                          <a:sym typeface="Roboto"/>
                        </a:rPr>
                        <a:t>Setelah proses produksi selesai, barang jadi akan ditransfer ke bagian gudang. Bagian produksi melengkapi kartu harga pokok pesanan sebanyak 2 rangkap, 1 untuk arsip dan 1 diserahkan kepada bagian akuntansi.</a:t>
                      </a:r>
                      <a:endParaRPr sz="1000" dirty="0">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870900">
                <a:tc>
                  <a:txBody>
                    <a:bodyPr/>
                    <a:lstStyle/>
                    <a:p>
                      <a:pPr marL="0" lvl="0" indent="0" algn="ctr" rtl="0">
                        <a:spcBef>
                          <a:spcPts val="0"/>
                        </a:spcBef>
                        <a:spcAft>
                          <a:spcPts val="0"/>
                        </a:spcAft>
                        <a:buNone/>
                      </a:pPr>
                      <a:r>
                        <a:rPr lang="id" sz="2000" b="1">
                          <a:solidFill>
                            <a:srgbClr val="FFFFFF"/>
                          </a:solidFill>
                          <a:latin typeface="Lexend"/>
                          <a:ea typeface="Lexend"/>
                          <a:cs typeface="Lexend"/>
                          <a:sym typeface="Lexend"/>
                        </a:rPr>
                        <a:t>4</a:t>
                      </a:r>
                      <a:endParaRPr sz="2000" b="1">
                        <a:solidFill>
                          <a:srgbClr val="FFFFFF"/>
                        </a:solidFill>
                        <a:latin typeface="Lexend"/>
                        <a:ea typeface="Lexend"/>
                        <a:cs typeface="Lexend"/>
                        <a:sym typeface="Lexend"/>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97A7"/>
                    </a:solidFill>
                  </a:tcPr>
                </a:tc>
                <a:tc>
                  <a:txBody>
                    <a:bodyPr/>
                    <a:lstStyle/>
                    <a:p>
                      <a:pPr marL="91440" lvl="0" indent="0" algn="l" rtl="0">
                        <a:lnSpc>
                          <a:spcPct val="115000"/>
                        </a:lnSpc>
                        <a:spcBef>
                          <a:spcPts val="0"/>
                        </a:spcBef>
                        <a:spcAft>
                          <a:spcPts val="0"/>
                        </a:spcAft>
                        <a:buNone/>
                      </a:pPr>
                      <a:r>
                        <a:rPr lang="id" sz="1000">
                          <a:latin typeface="Roboto"/>
                          <a:ea typeface="Roboto"/>
                          <a:cs typeface="Roboto"/>
                          <a:sym typeface="Roboto"/>
                        </a:rPr>
                        <a:t>Bagian penjualan menginformasikan kepada pelanggan bahwa produk telah selesai dan menyusun dokumen faktur penjualan. Bersamaan dengan bagian gudang mengemas produk yang telah selesai dan mengirimkannya kepada pelanggan dengan lampiran dokumen surat jalan (2 rangkap, 1 untuk pelanggan, 1 untuk arsip bagian gudang) dan faktur (3 rangkap, 1 untuk pelanggan, 1 untuk arsip bagian penjualan, dan 1 untuk arsip bagian akuntansi dan keuangan).</a:t>
                      </a:r>
                      <a:endParaRPr sz="1000">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693600">
                <a:tc>
                  <a:txBody>
                    <a:bodyPr/>
                    <a:lstStyle/>
                    <a:p>
                      <a:pPr marL="0" lvl="0" indent="0" algn="ctr" rtl="0">
                        <a:spcBef>
                          <a:spcPts val="0"/>
                        </a:spcBef>
                        <a:spcAft>
                          <a:spcPts val="0"/>
                        </a:spcAft>
                        <a:buNone/>
                      </a:pPr>
                      <a:r>
                        <a:rPr lang="id" sz="2000" b="1">
                          <a:solidFill>
                            <a:srgbClr val="FFFFFF"/>
                          </a:solidFill>
                          <a:latin typeface="Lexend"/>
                          <a:ea typeface="Lexend"/>
                          <a:cs typeface="Lexend"/>
                          <a:sym typeface="Lexend"/>
                        </a:rPr>
                        <a:t>5</a:t>
                      </a:r>
                      <a:endParaRPr sz="2000" b="1">
                        <a:solidFill>
                          <a:srgbClr val="FFFFFF"/>
                        </a:solidFill>
                        <a:latin typeface="Lexend"/>
                        <a:ea typeface="Lexend"/>
                        <a:cs typeface="Lexend"/>
                        <a:sym typeface="Lexend"/>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97A7"/>
                    </a:solidFill>
                  </a:tcPr>
                </a:tc>
                <a:tc>
                  <a:txBody>
                    <a:bodyPr/>
                    <a:lstStyle/>
                    <a:p>
                      <a:pPr marL="91440" lvl="0" indent="0" algn="l" rtl="0">
                        <a:lnSpc>
                          <a:spcPct val="115000"/>
                        </a:lnSpc>
                        <a:spcBef>
                          <a:spcPts val="0"/>
                        </a:spcBef>
                        <a:spcAft>
                          <a:spcPts val="0"/>
                        </a:spcAft>
                        <a:buNone/>
                      </a:pPr>
                      <a:r>
                        <a:rPr lang="id" sz="1000" dirty="0">
                          <a:solidFill>
                            <a:schemeClr val="dk1"/>
                          </a:solidFill>
                          <a:latin typeface="Roboto"/>
                          <a:ea typeface="Roboto"/>
                          <a:cs typeface="Roboto"/>
                          <a:sym typeface="Roboto"/>
                        </a:rPr>
                        <a:t>Atas faktur dan barang yang diterima, pelanggan melakukan pembayaran ke bagian akuntansi dan keuangan. Bagian akuntansi dan keuangan menerbitkan kwitansi 2 rangkap (1 untuk pelanggan, 1 untuk arsip). Bagian akuntansi melakukan pencatatan dan penjurnalan ke dalam sistem keuangan.</a:t>
                      </a:r>
                      <a:endParaRPr sz="1000" dirty="0">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sp>
        <p:nvSpPr>
          <p:cNvPr id="109" name="Google Shape;109;p16"/>
          <p:cNvSpPr txBox="1"/>
          <p:nvPr/>
        </p:nvSpPr>
        <p:spPr>
          <a:xfrm>
            <a:off x="312075" y="242225"/>
            <a:ext cx="85305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rgbClr val="000000"/>
              </a:buClr>
              <a:buSzPts val="1100"/>
              <a:buFont typeface="Arial"/>
              <a:buNone/>
            </a:pPr>
            <a:r>
              <a:rPr lang="id" sz="2400" b="1">
                <a:solidFill>
                  <a:srgbClr val="B7B7B7"/>
                </a:solidFill>
                <a:latin typeface="Roboto"/>
                <a:ea typeface="Roboto"/>
                <a:cs typeface="Roboto"/>
                <a:sym typeface="Roboto"/>
              </a:rPr>
              <a:t>Meubel Indonesia</a:t>
            </a:r>
            <a:endParaRPr sz="2400" b="1">
              <a:solidFill>
                <a:srgbClr val="B7B7B7"/>
              </a:solidFill>
              <a:latin typeface="Roboto"/>
              <a:ea typeface="Roboto"/>
              <a:cs typeface="Roboto"/>
              <a:sym typeface="Roboto"/>
            </a:endParaRPr>
          </a:p>
          <a:p>
            <a:pPr marL="12700" lvl="0" indent="0" algn="l" rtl="0">
              <a:spcBef>
                <a:spcPts val="0"/>
              </a:spcBef>
              <a:spcAft>
                <a:spcPts val="0"/>
              </a:spcAft>
              <a:buClr>
                <a:srgbClr val="000000"/>
              </a:buClr>
              <a:buSzPts val="1100"/>
              <a:buFont typeface="Arial"/>
              <a:buNone/>
            </a:pPr>
            <a:r>
              <a:rPr lang="id" sz="3600" b="1">
                <a:solidFill>
                  <a:srgbClr val="17919B"/>
                </a:solidFill>
                <a:latin typeface="Roboto"/>
                <a:ea typeface="Roboto"/>
                <a:cs typeface="Roboto"/>
                <a:sym typeface="Roboto"/>
              </a:rPr>
              <a:t>Prosedur Produksi</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09213941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grpSp>
        <p:nvGrpSpPr>
          <p:cNvPr id="114" name="Google Shape;114;p17"/>
          <p:cNvGrpSpPr/>
          <p:nvPr/>
        </p:nvGrpSpPr>
        <p:grpSpPr>
          <a:xfrm>
            <a:off x="3854590" y="4740702"/>
            <a:ext cx="1434817" cy="389011"/>
            <a:chOff x="3248325" y="4588800"/>
            <a:chExt cx="2045939" cy="554700"/>
          </a:xfrm>
        </p:grpSpPr>
        <p:sp>
          <p:nvSpPr>
            <p:cNvPr id="115" name="Google Shape;115;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8" name="Google Shape;118;p17"/>
          <p:cNvGrpSpPr/>
          <p:nvPr/>
        </p:nvGrpSpPr>
        <p:grpSpPr>
          <a:xfrm>
            <a:off x="8325085" y="65155"/>
            <a:ext cx="763768" cy="752531"/>
            <a:chOff x="695950" y="3458000"/>
            <a:chExt cx="966550" cy="952450"/>
          </a:xfrm>
        </p:grpSpPr>
        <p:sp>
          <p:nvSpPr>
            <p:cNvPr id="119" name="Google Shape;119;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8" name="Google Shape;128;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9" name="Google Shape;129;p17"/>
          <p:cNvPicPr preferRelativeResize="0"/>
          <p:nvPr/>
        </p:nvPicPr>
        <p:blipFill rotWithShape="1">
          <a:blip r:embed="rId3">
            <a:alphaModFix/>
          </a:blip>
          <a:srcRect/>
          <a:stretch/>
        </p:blipFill>
        <p:spPr>
          <a:xfrm>
            <a:off x="8410175" y="4803796"/>
            <a:ext cx="558450" cy="262804"/>
          </a:xfrm>
          <a:prstGeom prst="rect">
            <a:avLst/>
          </a:prstGeom>
          <a:noFill/>
          <a:ln>
            <a:noFill/>
          </a:ln>
        </p:spPr>
      </p:pic>
      <p:pic>
        <p:nvPicPr>
          <p:cNvPr id="130" name="Google Shape;130;p17"/>
          <p:cNvPicPr preferRelativeResize="0"/>
          <p:nvPr/>
        </p:nvPicPr>
        <p:blipFill>
          <a:blip r:embed="rId4">
            <a:alphaModFix/>
          </a:blip>
          <a:stretch>
            <a:fillRect/>
          </a:stretch>
        </p:blipFill>
        <p:spPr>
          <a:xfrm>
            <a:off x="2222913" y="1247350"/>
            <a:ext cx="4698163" cy="3665852"/>
          </a:xfrm>
          <a:prstGeom prst="rect">
            <a:avLst/>
          </a:prstGeom>
          <a:noFill/>
          <a:ln>
            <a:noFill/>
          </a:ln>
        </p:spPr>
      </p:pic>
      <p:sp>
        <p:nvSpPr>
          <p:cNvPr id="131" name="Google Shape;131;p17"/>
          <p:cNvSpPr txBox="1"/>
          <p:nvPr/>
        </p:nvSpPr>
        <p:spPr>
          <a:xfrm>
            <a:off x="312075" y="242225"/>
            <a:ext cx="85305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rgbClr val="000000"/>
              </a:buClr>
              <a:buSzPts val="1100"/>
              <a:buFont typeface="Arial"/>
              <a:buNone/>
            </a:pPr>
            <a:r>
              <a:rPr lang="id" sz="2400" b="1">
                <a:solidFill>
                  <a:srgbClr val="B7B7B7"/>
                </a:solidFill>
                <a:latin typeface="Roboto"/>
                <a:ea typeface="Roboto"/>
                <a:cs typeface="Roboto"/>
                <a:sym typeface="Roboto"/>
              </a:rPr>
              <a:t>Contoh</a:t>
            </a:r>
            <a:endParaRPr sz="2400" b="1">
              <a:solidFill>
                <a:srgbClr val="B7B7B7"/>
              </a:solidFill>
              <a:latin typeface="Roboto"/>
              <a:ea typeface="Roboto"/>
              <a:cs typeface="Roboto"/>
              <a:sym typeface="Roboto"/>
            </a:endParaRPr>
          </a:p>
          <a:p>
            <a:pPr marL="12700" lvl="0" indent="0" algn="l" rtl="0">
              <a:spcBef>
                <a:spcPts val="0"/>
              </a:spcBef>
              <a:spcAft>
                <a:spcPts val="0"/>
              </a:spcAft>
              <a:buClr>
                <a:srgbClr val="000000"/>
              </a:buClr>
              <a:buSzPts val="1100"/>
              <a:buFont typeface="Arial"/>
              <a:buNone/>
            </a:pPr>
            <a:r>
              <a:rPr lang="id" sz="3600" b="1">
                <a:solidFill>
                  <a:srgbClr val="17919B"/>
                </a:solidFill>
                <a:latin typeface="Roboto"/>
                <a:ea typeface="Roboto"/>
                <a:cs typeface="Roboto"/>
                <a:sym typeface="Roboto"/>
              </a:rPr>
              <a:t>Flowchart</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50599656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grpSp>
        <p:nvGrpSpPr>
          <p:cNvPr id="136" name="Google Shape;136;p18"/>
          <p:cNvGrpSpPr/>
          <p:nvPr/>
        </p:nvGrpSpPr>
        <p:grpSpPr>
          <a:xfrm>
            <a:off x="3854590" y="4740702"/>
            <a:ext cx="1434817" cy="389011"/>
            <a:chOff x="3248325" y="4588800"/>
            <a:chExt cx="2045939" cy="554700"/>
          </a:xfrm>
        </p:grpSpPr>
        <p:sp>
          <p:nvSpPr>
            <p:cNvPr id="137" name="Google Shape;137;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0" name="Google Shape;140;p18"/>
          <p:cNvGrpSpPr/>
          <p:nvPr/>
        </p:nvGrpSpPr>
        <p:grpSpPr>
          <a:xfrm>
            <a:off x="8325085" y="65155"/>
            <a:ext cx="763768" cy="752531"/>
            <a:chOff x="695950" y="3458000"/>
            <a:chExt cx="966550" cy="952450"/>
          </a:xfrm>
        </p:grpSpPr>
        <p:sp>
          <p:nvSpPr>
            <p:cNvPr id="141" name="Google Shape;141;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0" name="Google Shape;150;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1" name="Google Shape;151;p18"/>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3" name="Google Shape;153;p18"/>
          <p:cNvSpPr txBox="1"/>
          <p:nvPr/>
        </p:nvSpPr>
        <p:spPr>
          <a:xfrm>
            <a:off x="212775" y="172715"/>
            <a:ext cx="85305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2400" b="1" dirty="0">
                <a:solidFill>
                  <a:srgbClr val="B7B7B7"/>
                </a:solidFill>
                <a:latin typeface="Roboto"/>
                <a:ea typeface="Roboto"/>
                <a:cs typeface="Roboto"/>
                <a:sym typeface="Roboto"/>
              </a:rPr>
              <a:t>Meubel Indonesia</a:t>
            </a:r>
            <a:endParaRPr sz="2400" b="1" dirty="0">
              <a:solidFill>
                <a:srgbClr val="B7B7B7"/>
              </a:solidFill>
              <a:latin typeface="Roboto"/>
              <a:ea typeface="Roboto"/>
              <a:cs typeface="Roboto"/>
              <a:sym typeface="Roboto"/>
            </a:endParaRPr>
          </a:p>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Flowchart</a:t>
            </a:r>
            <a:endParaRPr sz="3600" b="1" dirty="0">
              <a:solidFill>
                <a:srgbClr val="17919B"/>
              </a:solidFill>
              <a:latin typeface="Roboto"/>
              <a:ea typeface="Roboto"/>
              <a:cs typeface="Roboto"/>
              <a:sym typeface="Roboto"/>
            </a:endParaRPr>
          </a:p>
        </p:txBody>
      </p:sp>
      <p:sp>
        <p:nvSpPr>
          <p:cNvPr id="2" name="Flowchart: Alternate Process 1">
            <a:extLst>
              <a:ext uri="{FF2B5EF4-FFF2-40B4-BE49-F238E27FC236}">
                <a16:creationId xmlns:a16="http://schemas.microsoft.com/office/drawing/2014/main" id="{1BEC9B11-3B14-CA76-B54D-5DE7C16CADD2}"/>
              </a:ext>
            </a:extLst>
          </p:cNvPr>
          <p:cNvSpPr/>
          <p:nvPr/>
        </p:nvSpPr>
        <p:spPr>
          <a:xfrm>
            <a:off x="533400" y="1414415"/>
            <a:ext cx="554182" cy="241566"/>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err="1"/>
              <a:t>Mulai</a:t>
            </a:r>
            <a:endParaRPr lang="en-ID" sz="1050" dirty="0"/>
          </a:p>
        </p:txBody>
      </p:sp>
      <p:sp>
        <p:nvSpPr>
          <p:cNvPr id="3" name="Flowchart: Process 2">
            <a:extLst>
              <a:ext uri="{FF2B5EF4-FFF2-40B4-BE49-F238E27FC236}">
                <a16:creationId xmlns:a16="http://schemas.microsoft.com/office/drawing/2014/main" id="{DDCF4494-D463-B74B-9E71-CD05896A92AB}"/>
              </a:ext>
            </a:extLst>
          </p:cNvPr>
          <p:cNvSpPr/>
          <p:nvPr/>
        </p:nvSpPr>
        <p:spPr>
          <a:xfrm>
            <a:off x="436418" y="1983172"/>
            <a:ext cx="865561" cy="29980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Mengisi</a:t>
            </a:r>
            <a:r>
              <a:rPr lang="en-US" sz="800" dirty="0"/>
              <a:t> form </a:t>
            </a:r>
            <a:r>
              <a:rPr lang="en-US" sz="800" dirty="0" err="1"/>
              <a:t>pesanan</a:t>
            </a:r>
            <a:endParaRPr lang="en-ID" sz="800" dirty="0"/>
          </a:p>
        </p:txBody>
      </p:sp>
      <p:cxnSp>
        <p:nvCxnSpPr>
          <p:cNvPr id="5" name="Straight Arrow Connector 4">
            <a:extLst>
              <a:ext uri="{FF2B5EF4-FFF2-40B4-BE49-F238E27FC236}">
                <a16:creationId xmlns:a16="http://schemas.microsoft.com/office/drawing/2014/main" id="{94CD444C-4F96-AE25-FCA6-F314BAD0E4AA}"/>
              </a:ext>
            </a:extLst>
          </p:cNvPr>
          <p:cNvCxnSpPr>
            <a:cxnSpLocks/>
          </p:cNvCxnSpPr>
          <p:nvPr/>
        </p:nvCxnSpPr>
        <p:spPr>
          <a:xfrm>
            <a:off x="817418" y="1655981"/>
            <a:ext cx="0" cy="2355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3FDA58F-AF15-8E1F-5A17-DF9672C85690}"/>
              </a:ext>
            </a:extLst>
          </p:cNvPr>
          <p:cNvSpPr txBox="1"/>
          <p:nvPr/>
        </p:nvSpPr>
        <p:spPr>
          <a:xfrm>
            <a:off x="470494" y="1112641"/>
            <a:ext cx="667170" cy="215444"/>
          </a:xfrm>
          <a:prstGeom prst="rect">
            <a:avLst/>
          </a:prstGeom>
          <a:noFill/>
        </p:spPr>
        <p:txBody>
          <a:bodyPr wrap="none" rtlCol="0">
            <a:spAutoFit/>
          </a:bodyPr>
          <a:lstStyle/>
          <a:p>
            <a:r>
              <a:rPr lang="en-US" sz="800" dirty="0" err="1"/>
              <a:t>Penjualan</a:t>
            </a:r>
            <a:endParaRPr lang="en-ID" sz="800" dirty="0"/>
          </a:p>
        </p:txBody>
      </p:sp>
      <p:sp>
        <p:nvSpPr>
          <p:cNvPr id="9" name="TextBox 8">
            <a:extLst>
              <a:ext uri="{FF2B5EF4-FFF2-40B4-BE49-F238E27FC236}">
                <a16:creationId xmlns:a16="http://schemas.microsoft.com/office/drawing/2014/main" id="{71819ED0-50D8-C7A0-8BC3-DF7B66177CB1}"/>
              </a:ext>
            </a:extLst>
          </p:cNvPr>
          <p:cNvSpPr txBox="1"/>
          <p:nvPr/>
        </p:nvSpPr>
        <p:spPr>
          <a:xfrm>
            <a:off x="1558636" y="1136872"/>
            <a:ext cx="936475" cy="215444"/>
          </a:xfrm>
          <a:prstGeom prst="rect">
            <a:avLst/>
          </a:prstGeom>
          <a:noFill/>
        </p:spPr>
        <p:txBody>
          <a:bodyPr wrap="none" rtlCol="0">
            <a:spAutoFit/>
          </a:bodyPr>
          <a:lstStyle/>
          <a:p>
            <a:r>
              <a:rPr lang="en-US" sz="800" dirty="0"/>
              <a:t>Bagian </a:t>
            </a:r>
            <a:r>
              <a:rPr lang="en-US" sz="800" dirty="0" err="1"/>
              <a:t>Produksi</a:t>
            </a:r>
            <a:endParaRPr lang="en-ID" sz="800" dirty="0"/>
          </a:p>
        </p:txBody>
      </p:sp>
      <p:sp>
        <p:nvSpPr>
          <p:cNvPr id="10" name="Flowchart: Process 9">
            <a:extLst>
              <a:ext uri="{FF2B5EF4-FFF2-40B4-BE49-F238E27FC236}">
                <a16:creationId xmlns:a16="http://schemas.microsoft.com/office/drawing/2014/main" id="{98E4617E-C661-2E9A-885F-6389BD57AA6A}"/>
              </a:ext>
            </a:extLst>
          </p:cNvPr>
          <p:cNvSpPr/>
          <p:nvPr/>
        </p:nvSpPr>
        <p:spPr>
          <a:xfrm>
            <a:off x="1488349" y="1414415"/>
            <a:ext cx="1261778" cy="47709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Stok </a:t>
            </a:r>
            <a:r>
              <a:rPr lang="en-US" sz="800" dirty="0" err="1"/>
              <a:t>bahan</a:t>
            </a:r>
            <a:r>
              <a:rPr lang="en-US" sz="800" dirty="0"/>
              <a:t> </a:t>
            </a:r>
            <a:r>
              <a:rPr lang="en-US" sz="800" dirty="0" err="1"/>
              <a:t>baku</a:t>
            </a:r>
            <a:endParaRPr lang="en-ID" sz="800" dirty="0"/>
          </a:p>
        </p:txBody>
      </p:sp>
      <p:sp>
        <p:nvSpPr>
          <p:cNvPr id="11" name="TextBox 10">
            <a:extLst>
              <a:ext uri="{FF2B5EF4-FFF2-40B4-BE49-F238E27FC236}">
                <a16:creationId xmlns:a16="http://schemas.microsoft.com/office/drawing/2014/main" id="{A0FACFD4-B8EA-5BDC-E0F3-7705A151B930}"/>
              </a:ext>
            </a:extLst>
          </p:cNvPr>
          <p:cNvSpPr txBox="1"/>
          <p:nvPr/>
        </p:nvSpPr>
        <p:spPr>
          <a:xfrm>
            <a:off x="4515073" y="900451"/>
            <a:ext cx="904415" cy="215444"/>
          </a:xfrm>
          <a:prstGeom prst="rect">
            <a:avLst/>
          </a:prstGeom>
          <a:noFill/>
        </p:spPr>
        <p:txBody>
          <a:bodyPr wrap="none" rtlCol="0">
            <a:spAutoFit/>
          </a:bodyPr>
          <a:lstStyle/>
          <a:p>
            <a:r>
              <a:rPr lang="en-US" sz="800" dirty="0"/>
              <a:t>Bagian Gudang</a:t>
            </a:r>
            <a:endParaRPr lang="en-ID" sz="800" dirty="0"/>
          </a:p>
        </p:txBody>
      </p:sp>
      <p:sp>
        <p:nvSpPr>
          <p:cNvPr id="12" name="Flowchart: Decision 11">
            <a:extLst>
              <a:ext uri="{FF2B5EF4-FFF2-40B4-BE49-F238E27FC236}">
                <a16:creationId xmlns:a16="http://schemas.microsoft.com/office/drawing/2014/main" id="{E8749E23-BECC-1F1A-FFDD-00EBC4F34830}"/>
              </a:ext>
            </a:extLst>
          </p:cNvPr>
          <p:cNvSpPr/>
          <p:nvPr/>
        </p:nvSpPr>
        <p:spPr>
          <a:xfrm>
            <a:off x="3374504" y="1535198"/>
            <a:ext cx="1164966" cy="612648"/>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Cek </a:t>
            </a:r>
            <a:r>
              <a:rPr lang="en-US" sz="800" dirty="0" err="1"/>
              <a:t>bahan</a:t>
            </a:r>
            <a:r>
              <a:rPr lang="en-US" sz="800" dirty="0"/>
              <a:t> </a:t>
            </a:r>
            <a:r>
              <a:rPr lang="en-US" sz="800" dirty="0" err="1"/>
              <a:t>baku</a:t>
            </a:r>
            <a:endParaRPr lang="en-ID" sz="800" dirty="0"/>
          </a:p>
        </p:txBody>
      </p:sp>
      <p:sp>
        <p:nvSpPr>
          <p:cNvPr id="14" name="Flowchart: Alternate Process 13">
            <a:extLst>
              <a:ext uri="{FF2B5EF4-FFF2-40B4-BE49-F238E27FC236}">
                <a16:creationId xmlns:a16="http://schemas.microsoft.com/office/drawing/2014/main" id="{AB8B1DDC-C143-6BBA-4FE5-0392A1613B78}"/>
              </a:ext>
            </a:extLst>
          </p:cNvPr>
          <p:cNvSpPr/>
          <p:nvPr/>
        </p:nvSpPr>
        <p:spPr>
          <a:xfrm>
            <a:off x="4608340" y="1537271"/>
            <a:ext cx="717882" cy="241566"/>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err="1"/>
              <a:t>Selesai</a:t>
            </a:r>
            <a:endParaRPr lang="en-ID" sz="1050" dirty="0"/>
          </a:p>
        </p:txBody>
      </p:sp>
      <p:cxnSp>
        <p:nvCxnSpPr>
          <p:cNvPr id="18" name="Straight Arrow Connector 17">
            <a:extLst>
              <a:ext uri="{FF2B5EF4-FFF2-40B4-BE49-F238E27FC236}">
                <a16:creationId xmlns:a16="http://schemas.microsoft.com/office/drawing/2014/main" id="{A3848F02-6D0A-B105-E39D-E0139C0C3587}"/>
              </a:ext>
            </a:extLst>
          </p:cNvPr>
          <p:cNvCxnSpPr>
            <a:cxnSpLocks/>
          </p:cNvCxnSpPr>
          <p:nvPr/>
        </p:nvCxnSpPr>
        <p:spPr>
          <a:xfrm>
            <a:off x="4020023" y="2141668"/>
            <a:ext cx="0" cy="3394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Flowchart: Process 19">
            <a:extLst>
              <a:ext uri="{FF2B5EF4-FFF2-40B4-BE49-F238E27FC236}">
                <a16:creationId xmlns:a16="http://schemas.microsoft.com/office/drawing/2014/main" id="{38E23270-EACB-09C4-313F-91BF984CAE97}"/>
              </a:ext>
            </a:extLst>
          </p:cNvPr>
          <p:cNvSpPr/>
          <p:nvPr/>
        </p:nvSpPr>
        <p:spPr>
          <a:xfrm>
            <a:off x="1488349" y="2320227"/>
            <a:ext cx="1261778" cy="474688"/>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Produksi</a:t>
            </a:r>
            <a:endParaRPr lang="en-ID" sz="800" dirty="0"/>
          </a:p>
        </p:txBody>
      </p:sp>
      <p:cxnSp>
        <p:nvCxnSpPr>
          <p:cNvPr id="22" name="Straight Arrow Connector 21">
            <a:extLst>
              <a:ext uri="{FF2B5EF4-FFF2-40B4-BE49-F238E27FC236}">
                <a16:creationId xmlns:a16="http://schemas.microsoft.com/office/drawing/2014/main" id="{F4BD2F88-97FE-1A18-AD8E-8795086E983A}"/>
              </a:ext>
            </a:extLst>
          </p:cNvPr>
          <p:cNvCxnSpPr>
            <a:cxnSpLocks/>
          </p:cNvCxnSpPr>
          <p:nvPr/>
        </p:nvCxnSpPr>
        <p:spPr>
          <a:xfrm>
            <a:off x="2140019" y="1913899"/>
            <a:ext cx="0" cy="3107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6FDE05DF-7B1B-1236-C832-2E70C902FB3C}"/>
              </a:ext>
            </a:extLst>
          </p:cNvPr>
          <p:cNvCxnSpPr>
            <a:cxnSpLocks/>
            <a:stCxn id="20" idx="2"/>
          </p:cNvCxnSpPr>
          <p:nvPr/>
        </p:nvCxnSpPr>
        <p:spPr>
          <a:xfrm>
            <a:off x="2119238" y="2794915"/>
            <a:ext cx="0" cy="2182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Flowchart: Data 30">
            <a:extLst>
              <a:ext uri="{FF2B5EF4-FFF2-40B4-BE49-F238E27FC236}">
                <a16:creationId xmlns:a16="http://schemas.microsoft.com/office/drawing/2014/main" id="{B862289B-EDDF-6D30-B84D-F83571FF8C9B}"/>
              </a:ext>
            </a:extLst>
          </p:cNvPr>
          <p:cNvSpPr/>
          <p:nvPr/>
        </p:nvSpPr>
        <p:spPr>
          <a:xfrm>
            <a:off x="1484888" y="3093554"/>
            <a:ext cx="1310261" cy="354000"/>
          </a:xfrm>
          <a:prstGeom prst="flowChartInputOutp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Kartu </a:t>
            </a:r>
            <a:r>
              <a:rPr lang="en-US" sz="800" dirty="0" err="1"/>
              <a:t>harga</a:t>
            </a:r>
            <a:r>
              <a:rPr lang="en-US" sz="800" dirty="0"/>
              <a:t> </a:t>
            </a:r>
            <a:r>
              <a:rPr lang="en-US" sz="800" dirty="0" err="1"/>
              <a:t>pokok</a:t>
            </a:r>
            <a:r>
              <a:rPr lang="en-US" sz="800" dirty="0"/>
              <a:t> </a:t>
            </a:r>
            <a:r>
              <a:rPr lang="en-US" sz="800" dirty="0" err="1"/>
              <a:t>Pesanan</a:t>
            </a:r>
            <a:endParaRPr lang="en-ID" sz="800" dirty="0"/>
          </a:p>
        </p:txBody>
      </p:sp>
      <p:sp>
        <p:nvSpPr>
          <p:cNvPr id="32" name="Flowchart: Merge 31">
            <a:extLst>
              <a:ext uri="{FF2B5EF4-FFF2-40B4-BE49-F238E27FC236}">
                <a16:creationId xmlns:a16="http://schemas.microsoft.com/office/drawing/2014/main" id="{E635DBFD-4170-189E-BD8F-2759D126E2A8}"/>
              </a:ext>
            </a:extLst>
          </p:cNvPr>
          <p:cNvSpPr/>
          <p:nvPr/>
        </p:nvSpPr>
        <p:spPr>
          <a:xfrm>
            <a:off x="3014123" y="3305419"/>
            <a:ext cx="277097" cy="215444"/>
          </a:xfrm>
          <a:prstGeom prst="flowChartMerg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cxnSp>
        <p:nvCxnSpPr>
          <p:cNvPr id="34" name="Straight Arrow Connector 33">
            <a:extLst>
              <a:ext uri="{FF2B5EF4-FFF2-40B4-BE49-F238E27FC236}">
                <a16:creationId xmlns:a16="http://schemas.microsoft.com/office/drawing/2014/main" id="{A4CBB895-3470-0559-2078-D8654D170F5D}"/>
              </a:ext>
            </a:extLst>
          </p:cNvPr>
          <p:cNvCxnSpPr>
            <a:cxnSpLocks/>
          </p:cNvCxnSpPr>
          <p:nvPr/>
        </p:nvCxnSpPr>
        <p:spPr>
          <a:xfrm>
            <a:off x="2590800" y="3367184"/>
            <a:ext cx="3740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3421E9FB-3F26-32B6-F460-33092AC87388}"/>
              </a:ext>
            </a:extLst>
          </p:cNvPr>
          <p:cNvCxnSpPr>
            <a:cxnSpLocks/>
          </p:cNvCxnSpPr>
          <p:nvPr/>
        </p:nvCxnSpPr>
        <p:spPr>
          <a:xfrm>
            <a:off x="2119238" y="3485998"/>
            <a:ext cx="0" cy="2632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31218E99-EE71-586C-8378-1DE0F2DE4E60}"/>
              </a:ext>
            </a:extLst>
          </p:cNvPr>
          <p:cNvSpPr txBox="1"/>
          <p:nvPr/>
        </p:nvSpPr>
        <p:spPr>
          <a:xfrm>
            <a:off x="7683916" y="4226002"/>
            <a:ext cx="614271" cy="215444"/>
          </a:xfrm>
          <a:prstGeom prst="rect">
            <a:avLst/>
          </a:prstGeom>
          <a:noFill/>
        </p:spPr>
        <p:txBody>
          <a:bodyPr wrap="none" rtlCol="0">
            <a:spAutoFit/>
          </a:bodyPr>
          <a:lstStyle/>
          <a:p>
            <a:r>
              <a:rPr lang="en-US" sz="800" dirty="0" err="1"/>
              <a:t>Pemasok</a:t>
            </a:r>
            <a:endParaRPr lang="en-ID" sz="800" dirty="0"/>
          </a:p>
        </p:txBody>
      </p:sp>
      <p:sp>
        <p:nvSpPr>
          <p:cNvPr id="45" name="TextBox 44">
            <a:extLst>
              <a:ext uri="{FF2B5EF4-FFF2-40B4-BE49-F238E27FC236}">
                <a16:creationId xmlns:a16="http://schemas.microsoft.com/office/drawing/2014/main" id="{136D0745-7814-7E59-237C-0812409260E9}"/>
              </a:ext>
            </a:extLst>
          </p:cNvPr>
          <p:cNvSpPr txBox="1"/>
          <p:nvPr/>
        </p:nvSpPr>
        <p:spPr>
          <a:xfrm>
            <a:off x="7396006" y="861002"/>
            <a:ext cx="1023037" cy="215444"/>
          </a:xfrm>
          <a:prstGeom prst="rect">
            <a:avLst/>
          </a:prstGeom>
          <a:noFill/>
        </p:spPr>
        <p:txBody>
          <a:bodyPr wrap="none" rtlCol="0">
            <a:spAutoFit/>
          </a:bodyPr>
          <a:lstStyle/>
          <a:p>
            <a:r>
              <a:rPr lang="en-US" sz="800" dirty="0"/>
              <a:t>Bagian </a:t>
            </a:r>
            <a:r>
              <a:rPr lang="en-US" sz="800" dirty="0" err="1"/>
              <a:t>Pembelian</a:t>
            </a:r>
            <a:endParaRPr lang="en-ID" sz="800" dirty="0"/>
          </a:p>
        </p:txBody>
      </p:sp>
      <p:sp>
        <p:nvSpPr>
          <p:cNvPr id="49" name="Flowchart: Document 48">
            <a:extLst>
              <a:ext uri="{FF2B5EF4-FFF2-40B4-BE49-F238E27FC236}">
                <a16:creationId xmlns:a16="http://schemas.microsoft.com/office/drawing/2014/main" id="{968F0006-AF36-A193-9B6A-C55B719800BE}"/>
              </a:ext>
            </a:extLst>
          </p:cNvPr>
          <p:cNvSpPr/>
          <p:nvPr/>
        </p:nvSpPr>
        <p:spPr>
          <a:xfrm>
            <a:off x="7533852" y="1195731"/>
            <a:ext cx="914400" cy="612648"/>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Permintaan</a:t>
            </a:r>
            <a:r>
              <a:rPr lang="en-US" sz="800" dirty="0"/>
              <a:t> </a:t>
            </a:r>
            <a:r>
              <a:rPr lang="en-US" sz="800" dirty="0" err="1"/>
              <a:t>pembelian</a:t>
            </a:r>
            <a:endParaRPr lang="en-ID" sz="800" dirty="0"/>
          </a:p>
        </p:txBody>
      </p:sp>
      <p:sp>
        <p:nvSpPr>
          <p:cNvPr id="50" name="Flowchart: Document 49">
            <a:extLst>
              <a:ext uri="{FF2B5EF4-FFF2-40B4-BE49-F238E27FC236}">
                <a16:creationId xmlns:a16="http://schemas.microsoft.com/office/drawing/2014/main" id="{43C84A33-E717-0D81-6884-6AD027BBC581}"/>
              </a:ext>
            </a:extLst>
          </p:cNvPr>
          <p:cNvSpPr/>
          <p:nvPr/>
        </p:nvSpPr>
        <p:spPr>
          <a:xfrm>
            <a:off x="7571094" y="3296778"/>
            <a:ext cx="914400" cy="612648"/>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Pesanan</a:t>
            </a:r>
            <a:r>
              <a:rPr lang="en-US" sz="800" dirty="0"/>
              <a:t> </a:t>
            </a:r>
            <a:r>
              <a:rPr lang="en-US" sz="800" dirty="0" err="1"/>
              <a:t>Pembelian</a:t>
            </a:r>
            <a:endParaRPr lang="en-ID" sz="800" dirty="0"/>
          </a:p>
        </p:txBody>
      </p:sp>
      <p:sp>
        <p:nvSpPr>
          <p:cNvPr id="51" name="Flowchart: Manual Operation 50">
            <a:extLst>
              <a:ext uri="{FF2B5EF4-FFF2-40B4-BE49-F238E27FC236}">
                <a16:creationId xmlns:a16="http://schemas.microsoft.com/office/drawing/2014/main" id="{7E6FB1F4-47F9-C978-04D3-50FA7EAC5699}"/>
              </a:ext>
            </a:extLst>
          </p:cNvPr>
          <p:cNvSpPr/>
          <p:nvPr/>
        </p:nvSpPr>
        <p:spPr>
          <a:xfrm>
            <a:off x="7369942" y="2254755"/>
            <a:ext cx="1316704" cy="612648"/>
          </a:xfrm>
          <a:prstGeom prst="flowChartManualOperat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Menyusun </a:t>
            </a:r>
            <a:r>
              <a:rPr lang="en-US" sz="800" dirty="0" err="1"/>
              <a:t>Permintaan</a:t>
            </a:r>
            <a:r>
              <a:rPr lang="en-US" sz="800" dirty="0"/>
              <a:t> </a:t>
            </a:r>
            <a:r>
              <a:rPr lang="en-US" sz="800" dirty="0" err="1"/>
              <a:t>Pembelian</a:t>
            </a:r>
            <a:endParaRPr lang="en-ID" sz="800" dirty="0"/>
          </a:p>
        </p:txBody>
      </p:sp>
      <p:cxnSp>
        <p:nvCxnSpPr>
          <p:cNvPr id="52" name="Straight Arrow Connector 51">
            <a:extLst>
              <a:ext uri="{FF2B5EF4-FFF2-40B4-BE49-F238E27FC236}">
                <a16:creationId xmlns:a16="http://schemas.microsoft.com/office/drawing/2014/main" id="{E255780B-35AE-14C0-E7D6-EA0A1C0374C2}"/>
              </a:ext>
            </a:extLst>
          </p:cNvPr>
          <p:cNvCxnSpPr>
            <a:cxnSpLocks/>
          </p:cNvCxnSpPr>
          <p:nvPr/>
        </p:nvCxnSpPr>
        <p:spPr>
          <a:xfrm>
            <a:off x="7882640" y="1841737"/>
            <a:ext cx="0" cy="3394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952431CC-EEC1-2049-CEBF-BC8E0825FB6F}"/>
              </a:ext>
            </a:extLst>
          </p:cNvPr>
          <p:cNvCxnSpPr>
            <a:cxnSpLocks/>
          </p:cNvCxnSpPr>
          <p:nvPr/>
        </p:nvCxnSpPr>
        <p:spPr>
          <a:xfrm>
            <a:off x="7907525" y="2923836"/>
            <a:ext cx="0" cy="3394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BEF1FAB9-4BB1-00BC-1C09-099B4AC95DBE}"/>
              </a:ext>
            </a:extLst>
          </p:cNvPr>
          <p:cNvCxnSpPr>
            <a:cxnSpLocks/>
          </p:cNvCxnSpPr>
          <p:nvPr/>
        </p:nvCxnSpPr>
        <p:spPr>
          <a:xfrm>
            <a:off x="7991052" y="3913961"/>
            <a:ext cx="0" cy="2541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489A5BF7-FFEF-824C-1483-1E16AE490627}"/>
              </a:ext>
            </a:extLst>
          </p:cNvPr>
          <p:cNvSpPr txBox="1"/>
          <p:nvPr/>
        </p:nvSpPr>
        <p:spPr>
          <a:xfrm>
            <a:off x="1870720" y="3787679"/>
            <a:ext cx="564578" cy="215444"/>
          </a:xfrm>
          <a:prstGeom prst="rect">
            <a:avLst/>
          </a:prstGeom>
          <a:noFill/>
        </p:spPr>
        <p:txBody>
          <a:bodyPr wrap="none" rtlCol="0">
            <a:spAutoFit/>
          </a:bodyPr>
          <a:lstStyle/>
          <a:p>
            <a:r>
              <a:rPr lang="en-US" sz="800" dirty="0" err="1"/>
              <a:t>Akuntan</a:t>
            </a:r>
            <a:endParaRPr lang="en-ID" sz="800" dirty="0"/>
          </a:p>
        </p:txBody>
      </p:sp>
      <p:cxnSp>
        <p:nvCxnSpPr>
          <p:cNvPr id="60" name="Straight Connector 59">
            <a:extLst>
              <a:ext uri="{FF2B5EF4-FFF2-40B4-BE49-F238E27FC236}">
                <a16:creationId xmlns:a16="http://schemas.microsoft.com/office/drawing/2014/main" id="{5E9275E9-7897-1F5C-EE5A-B9622DF7416F}"/>
              </a:ext>
            </a:extLst>
          </p:cNvPr>
          <p:cNvCxnSpPr>
            <a:cxnSpLocks/>
          </p:cNvCxnSpPr>
          <p:nvPr/>
        </p:nvCxnSpPr>
        <p:spPr>
          <a:xfrm flipV="1">
            <a:off x="3956987" y="1216575"/>
            <a:ext cx="1806504" cy="515"/>
          </a:xfrm>
          <a:prstGeom prst="line">
            <a:avLst/>
          </a:prstGeom>
        </p:spPr>
        <p:style>
          <a:lnRef idx="1">
            <a:schemeClr val="dk1"/>
          </a:lnRef>
          <a:fillRef idx="0">
            <a:schemeClr val="dk1"/>
          </a:fillRef>
          <a:effectRef idx="0">
            <a:schemeClr val="dk1"/>
          </a:effectRef>
          <a:fontRef idx="minor">
            <a:schemeClr val="tx1"/>
          </a:fontRef>
        </p:style>
      </p:cxnSp>
      <p:sp>
        <p:nvSpPr>
          <p:cNvPr id="63" name="Flowchart: Process 62">
            <a:extLst>
              <a:ext uri="{FF2B5EF4-FFF2-40B4-BE49-F238E27FC236}">
                <a16:creationId xmlns:a16="http://schemas.microsoft.com/office/drawing/2014/main" id="{6ACE030F-1C99-1535-F5FC-4D5CF5878C2F}"/>
              </a:ext>
            </a:extLst>
          </p:cNvPr>
          <p:cNvSpPr/>
          <p:nvPr/>
        </p:nvSpPr>
        <p:spPr>
          <a:xfrm>
            <a:off x="5506404" y="1569833"/>
            <a:ext cx="1261778" cy="47709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Pengemasan</a:t>
            </a:r>
            <a:endParaRPr lang="en-ID" sz="800" dirty="0"/>
          </a:p>
        </p:txBody>
      </p:sp>
      <p:cxnSp>
        <p:nvCxnSpPr>
          <p:cNvPr id="129" name="Straight Arrow Connector 128">
            <a:extLst>
              <a:ext uri="{FF2B5EF4-FFF2-40B4-BE49-F238E27FC236}">
                <a16:creationId xmlns:a16="http://schemas.microsoft.com/office/drawing/2014/main" id="{96663571-D8E7-D9E6-B5C8-C4E314F191BD}"/>
              </a:ext>
            </a:extLst>
          </p:cNvPr>
          <p:cNvCxnSpPr>
            <a:cxnSpLocks/>
          </p:cNvCxnSpPr>
          <p:nvPr/>
        </p:nvCxnSpPr>
        <p:spPr>
          <a:xfrm>
            <a:off x="3956987" y="1216575"/>
            <a:ext cx="0" cy="2721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1" name="Straight Arrow Connector 130">
            <a:extLst>
              <a:ext uri="{FF2B5EF4-FFF2-40B4-BE49-F238E27FC236}">
                <a16:creationId xmlns:a16="http://schemas.microsoft.com/office/drawing/2014/main" id="{94981E5B-454F-DD4F-F8C5-95C46ED768F4}"/>
              </a:ext>
            </a:extLst>
          </p:cNvPr>
          <p:cNvCxnSpPr>
            <a:cxnSpLocks/>
          </p:cNvCxnSpPr>
          <p:nvPr/>
        </p:nvCxnSpPr>
        <p:spPr>
          <a:xfrm>
            <a:off x="5763491" y="1216575"/>
            <a:ext cx="0" cy="2721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2" name="Flowchart: Document 131">
            <a:extLst>
              <a:ext uri="{FF2B5EF4-FFF2-40B4-BE49-F238E27FC236}">
                <a16:creationId xmlns:a16="http://schemas.microsoft.com/office/drawing/2014/main" id="{D5122DB0-D94D-B372-87EE-5CD0A46C015A}"/>
              </a:ext>
            </a:extLst>
          </p:cNvPr>
          <p:cNvSpPr/>
          <p:nvPr/>
        </p:nvSpPr>
        <p:spPr>
          <a:xfrm>
            <a:off x="5066861" y="2545336"/>
            <a:ext cx="914400" cy="612648"/>
          </a:xfrm>
          <a:prstGeom prst="flowChartDocument">
            <a:avLst/>
          </a:prstGeom>
        </p:spPr>
        <p:style>
          <a:lnRef idx="2">
            <a:schemeClr val="dk1"/>
          </a:lnRef>
          <a:fillRef idx="1">
            <a:schemeClr val="lt1"/>
          </a:fillRef>
          <a:effectRef idx="0">
            <a:schemeClr val="dk1"/>
          </a:effectRef>
          <a:fontRef idx="minor">
            <a:schemeClr val="dk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ID" b="1" dirty="0">
              <a:ln/>
              <a:solidFill>
                <a:schemeClr val="accent3"/>
              </a:solidFill>
            </a:endParaRPr>
          </a:p>
        </p:txBody>
      </p:sp>
      <p:sp>
        <p:nvSpPr>
          <p:cNvPr id="133" name="Flowchart: Document 132">
            <a:extLst>
              <a:ext uri="{FF2B5EF4-FFF2-40B4-BE49-F238E27FC236}">
                <a16:creationId xmlns:a16="http://schemas.microsoft.com/office/drawing/2014/main" id="{C50DBD4D-3D3E-7126-E5FD-BF6A29CFD6AC}"/>
              </a:ext>
            </a:extLst>
          </p:cNvPr>
          <p:cNvSpPr/>
          <p:nvPr/>
        </p:nvSpPr>
        <p:spPr>
          <a:xfrm>
            <a:off x="4930282" y="2663367"/>
            <a:ext cx="914400" cy="612648"/>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surat</a:t>
            </a:r>
            <a:r>
              <a:rPr lang="en-US" sz="800" dirty="0"/>
              <a:t> </a:t>
            </a:r>
            <a:r>
              <a:rPr lang="en-US" sz="800" dirty="0" err="1"/>
              <a:t>jalan</a:t>
            </a:r>
            <a:endParaRPr lang="en-ID" sz="800" dirty="0"/>
          </a:p>
        </p:txBody>
      </p:sp>
      <p:cxnSp>
        <p:nvCxnSpPr>
          <p:cNvPr id="155" name="Straight Arrow Connector 154">
            <a:extLst>
              <a:ext uri="{FF2B5EF4-FFF2-40B4-BE49-F238E27FC236}">
                <a16:creationId xmlns:a16="http://schemas.microsoft.com/office/drawing/2014/main" id="{0ABEDE41-4ACF-535C-FAF7-046DCB66B91B}"/>
              </a:ext>
            </a:extLst>
          </p:cNvPr>
          <p:cNvCxnSpPr>
            <a:cxnSpLocks/>
          </p:cNvCxnSpPr>
          <p:nvPr/>
        </p:nvCxnSpPr>
        <p:spPr>
          <a:xfrm>
            <a:off x="5667796" y="2062632"/>
            <a:ext cx="0" cy="3646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8" name="Straight Arrow Connector 157">
            <a:extLst>
              <a:ext uri="{FF2B5EF4-FFF2-40B4-BE49-F238E27FC236}">
                <a16:creationId xmlns:a16="http://schemas.microsoft.com/office/drawing/2014/main" id="{F0138EF4-CDC2-B733-D32E-F626861A0BA8}"/>
              </a:ext>
            </a:extLst>
          </p:cNvPr>
          <p:cNvCxnSpPr>
            <a:cxnSpLocks/>
          </p:cNvCxnSpPr>
          <p:nvPr/>
        </p:nvCxnSpPr>
        <p:spPr>
          <a:xfrm>
            <a:off x="6589123" y="2062631"/>
            <a:ext cx="0" cy="3646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4" name="Flowchart: Data 163">
            <a:extLst>
              <a:ext uri="{FF2B5EF4-FFF2-40B4-BE49-F238E27FC236}">
                <a16:creationId xmlns:a16="http://schemas.microsoft.com/office/drawing/2014/main" id="{FA268B66-DDFA-70C3-FDB4-6C55F98D8110}"/>
              </a:ext>
            </a:extLst>
          </p:cNvPr>
          <p:cNvSpPr/>
          <p:nvPr/>
        </p:nvSpPr>
        <p:spPr>
          <a:xfrm>
            <a:off x="6059681" y="2580587"/>
            <a:ext cx="1310261" cy="354000"/>
          </a:xfrm>
          <a:prstGeom prst="flowChartInputOutp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Faktur</a:t>
            </a:r>
            <a:endParaRPr lang="en-ID" sz="800" dirty="0"/>
          </a:p>
        </p:txBody>
      </p:sp>
      <p:cxnSp>
        <p:nvCxnSpPr>
          <p:cNvPr id="166" name="Straight Arrow Connector 165">
            <a:extLst>
              <a:ext uri="{FF2B5EF4-FFF2-40B4-BE49-F238E27FC236}">
                <a16:creationId xmlns:a16="http://schemas.microsoft.com/office/drawing/2014/main" id="{DA6ABAF8-65EF-75CC-412F-161026BC52EB}"/>
              </a:ext>
            </a:extLst>
          </p:cNvPr>
          <p:cNvCxnSpPr>
            <a:cxnSpLocks/>
          </p:cNvCxnSpPr>
          <p:nvPr/>
        </p:nvCxnSpPr>
        <p:spPr>
          <a:xfrm>
            <a:off x="7080950" y="2994279"/>
            <a:ext cx="0" cy="3274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8" name="Straight Arrow Connector 167">
            <a:extLst>
              <a:ext uri="{FF2B5EF4-FFF2-40B4-BE49-F238E27FC236}">
                <a16:creationId xmlns:a16="http://schemas.microsoft.com/office/drawing/2014/main" id="{9FBA8732-9F68-BB03-75AA-6D38BE4835E6}"/>
              </a:ext>
            </a:extLst>
          </p:cNvPr>
          <p:cNvCxnSpPr>
            <a:cxnSpLocks/>
          </p:cNvCxnSpPr>
          <p:nvPr/>
        </p:nvCxnSpPr>
        <p:spPr>
          <a:xfrm>
            <a:off x="6589123" y="2994463"/>
            <a:ext cx="0" cy="3646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9" name="TextBox 168">
            <a:extLst>
              <a:ext uri="{FF2B5EF4-FFF2-40B4-BE49-F238E27FC236}">
                <a16:creationId xmlns:a16="http://schemas.microsoft.com/office/drawing/2014/main" id="{757A0342-2ED8-75C2-9C09-BC561CE74FF5}"/>
              </a:ext>
            </a:extLst>
          </p:cNvPr>
          <p:cNvSpPr txBox="1"/>
          <p:nvPr/>
        </p:nvSpPr>
        <p:spPr>
          <a:xfrm>
            <a:off x="5960178" y="4010558"/>
            <a:ext cx="679994" cy="215444"/>
          </a:xfrm>
          <a:prstGeom prst="rect">
            <a:avLst/>
          </a:prstGeom>
          <a:noFill/>
        </p:spPr>
        <p:txBody>
          <a:bodyPr wrap="none" rtlCol="0">
            <a:spAutoFit/>
          </a:bodyPr>
          <a:lstStyle/>
          <a:p>
            <a:r>
              <a:rPr lang="en-US" sz="800" dirty="0" err="1"/>
              <a:t>Pelanggan</a:t>
            </a:r>
            <a:endParaRPr lang="en-ID" sz="800" dirty="0"/>
          </a:p>
        </p:txBody>
      </p:sp>
      <p:sp>
        <p:nvSpPr>
          <p:cNvPr id="170" name="TextBox 169">
            <a:extLst>
              <a:ext uri="{FF2B5EF4-FFF2-40B4-BE49-F238E27FC236}">
                <a16:creationId xmlns:a16="http://schemas.microsoft.com/office/drawing/2014/main" id="{2BC966D6-C355-5980-E77A-03DF88C4A699}"/>
              </a:ext>
            </a:extLst>
          </p:cNvPr>
          <p:cNvSpPr txBox="1"/>
          <p:nvPr/>
        </p:nvSpPr>
        <p:spPr>
          <a:xfrm>
            <a:off x="6846059" y="3370298"/>
            <a:ext cx="737691" cy="461665"/>
          </a:xfrm>
          <a:prstGeom prst="rect">
            <a:avLst/>
          </a:prstGeom>
          <a:noFill/>
        </p:spPr>
        <p:txBody>
          <a:bodyPr wrap="square" rtlCol="0">
            <a:spAutoFit/>
          </a:bodyPr>
          <a:lstStyle/>
          <a:p>
            <a:r>
              <a:rPr lang="en-US" sz="800" dirty="0" err="1"/>
              <a:t>akuntan</a:t>
            </a:r>
            <a:r>
              <a:rPr lang="en-US" sz="800" dirty="0"/>
              <a:t> dan </a:t>
            </a:r>
            <a:r>
              <a:rPr lang="en-US" sz="800" dirty="0" err="1"/>
              <a:t>keuangan</a:t>
            </a:r>
            <a:endParaRPr lang="en-ID" sz="800" dirty="0"/>
          </a:p>
        </p:txBody>
      </p:sp>
      <p:sp>
        <p:nvSpPr>
          <p:cNvPr id="171" name="TextBox 170">
            <a:extLst>
              <a:ext uri="{FF2B5EF4-FFF2-40B4-BE49-F238E27FC236}">
                <a16:creationId xmlns:a16="http://schemas.microsoft.com/office/drawing/2014/main" id="{6C24FEBB-DBAF-9EFE-B796-026D0663D719}"/>
              </a:ext>
            </a:extLst>
          </p:cNvPr>
          <p:cNvSpPr txBox="1"/>
          <p:nvPr/>
        </p:nvSpPr>
        <p:spPr>
          <a:xfrm>
            <a:off x="6242468" y="3447554"/>
            <a:ext cx="633507" cy="215444"/>
          </a:xfrm>
          <a:prstGeom prst="rect">
            <a:avLst/>
          </a:prstGeom>
          <a:noFill/>
        </p:spPr>
        <p:txBody>
          <a:bodyPr wrap="none" rtlCol="0">
            <a:spAutoFit/>
          </a:bodyPr>
          <a:lstStyle/>
          <a:p>
            <a:r>
              <a:rPr lang="en-US" sz="800" dirty="0" err="1"/>
              <a:t>penjualan</a:t>
            </a:r>
            <a:endParaRPr lang="en-ID" sz="800" dirty="0"/>
          </a:p>
        </p:txBody>
      </p:sp>
      <p:cxnSp>
        <p:nvCxnSpPr>
          <p:cNvPr id="172" name="Straight Arrow Connector 171">
            <a:extLst>
              <a:ext uri="{FF2B5EF4-FFF2-40B4-BE49-F238E27FC236}">
                <a16:creationId xmlns:a16="http://schemas.microsoft.com/office/drawing/2014/main" id="{2AA1CA51-AD7E-B9E5-A205-8C6E7A3B16A5}"/>
              </a:ext>
            </a:extLst>
          </p:cNvPr>
          <p:cNvCxnSpPr>
            <a:cxnSpLocks/>
          </p:cNvCxnSpPr>
          <p:nvPr/>
        </p:nvCxnSpPr>
        <p:spPr>
          <a:xfrm>
            <a:off x="6242467" y="2994279"/>
            <a:ext cx="0" cy="10120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4" name="Flowchart: Manual Operation 173">
            <a:extLst>
              <a:ext uri="{FF2B5EF4-FFF2-40B4-BE49-F238E27FC236}">
                <a16:creationId xmlns:a16="http://schemas.microsoft.com/office/drawing/2014/main" id="{B2D23225-90A8-D090-5383-79FEA19FB7AA}"/>
              </a:ext>
            </a:extLst>
          </p:cNvPr>
          <p:cNvSpPr/>
          <p:nvPr/>
        </p:nvSpPr>
        <p:spPr>
          <a:xfrm>
            <a:off x="3464663" y="2561079"/>
            <a:ext cx="1316704" cy="612648"/>
          </a:xfrm>
          <a:prstGeom prst="flowChartManualOperat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Menyusun </a:t>
            </a:r>
            <a:r>
              <a:rPr lang="en-US" sz="800" dirty="0" err="1"/>
              <a:t>Permintaan</a:t>
            </a:r>
            <a:r>
              <a:rPr lang="en-US" sz="800" dirty="0"/>
              <a:t> </a:t>
            </a:r>
            <a:r>
              <a:rPr lang="en-US" sz="800" dirty="0" err="1"/>
              <a:t>Pembelian</a:t>
            </a:r>
            <a:endParaRPr lang="en-ID" sz="800" dirty="0"/>
          </a:p>
        </p:txBody>
      </p:sp>
      <p:cxnSp>
        <p:nvCxnSpPr>
          <p:cNvPr id="176" name="Straight Arrow Connector 175">
            <a:extLst>
              <a:ext uri="{FF2B5EF4-FFF2-40B4-BE49-F238E27FC236}">
                <a16:creationId xmlns:a16="http://schemas.microsoft.com/office/drawing/2014/main" id="{8687A918-9FC8-6DB6-978A-3E465D4D7170}"/>
              </a:ext>
            </a:extLst>
          </p:cNvPr>
          <p:cNvCxnSpPr>
            <a:cxnSpLocks/>
          </p:cNvCxnSpPr>
          <p:nvPr/>
        </p:nvCxnSpPr>
        <p:spPr>
          <a:xfrm>
            <a:off x="4020023" y="3182088"/>
            <a:ext cx="0" cy="4355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0" name="Straight Arrow Connector 179">
            <a:extLst>
              <a:ext uri="{FF2B5EF4-FFF2-40B4-BE49-F238E27FC236}">
                <a16:creationId xmlns:a16="http://schemas.microsoft.com/office/drawing/2014/main" id="{1398C96B-6952-35EC-BB61-C7C9A87D0C2F}"/>
              </a:ext>
            </a:extLst>
          </p:cNvPr>
          <p:cNvCxnSpPr>
            <a:cxnSpLocks/>
          </p:cNvCxnSpPr>
          <p:nvPr/>
        </p:nvCxnSpPr>
        <p:spPr>
          <a:xfrm>
            <a:off x="4967280" y="3251396"/>
            <a:ext cx="0" cy="3662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2" name="Straight Arrow Connector 181">
            <a:extLst>
              <a:ext uri="{FF2B5EF4-FFF2-40B4-BE49-F238E27FC236}">
                <a16:creationId xmlns:a16="http://schemas.microsoft.com/office/drawing/2014/main" id="{F86A7A2B-A953-AEFA-AB59-D891362C72F6}"/>
              </a:ext>
            </a:extLst>
          </p:cNvPr>
          <p:cNvCxnSpPr>
            <a:cxnSpLocks/>
          </p:cNvCxnSpPr>
          <p:nvPr/>
        </p:nvCxnSpPr>
        <p:spPr>
          <a:xfrm>
            <a:off x="5612086" y="3157984"/>
            <a:ext cx="0" cy="2895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4" name="Flowchart: Merge 183">
            <a:extLst>
              <a:ext uri="{FF2B5EF4-FFF2-40B4-BE49-F238E27FC236}">
                <a16:creationId xmlns:a16="http://schemas.microsoft.com/office/drawing/2014/main" id="{1B9D6754-2D8F-6C3B-9787-C2A6D15A08A3}"/>
              </a:ext>
            </a:extLst>
          </p:cNvPr>
          <p:cNvSpPr/>
          <p:nvPr/>
        </p:nvSpPr>
        <p:spPr>
          <a:xfrm>
            <a:off x="5528723" y="3528444"/>
            <a:ext cx="277097" cy="215444"/>
          </a:xfrm>
          <a:prstGeom prst="flowChartMerg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sp>
        <p:nvSpPr>
          <p:cNvPr id="185" name="TextBox 184">
            <a:extLst>
              <a:ext uri="{FF2B5EF4-FFF2-40B4-BE49-F238E27FC236}">
                <a16:creationId xmlns:a16="http://schemas.microsoft.com/office/drawing/2014/main" id="{AD0E31BA-4277-5846-C56D-00410D6E0BD9}"/>
              </a:ext>
            </a:extLst>
          </p:cNvPr>
          <p:cNvSpPr txBox="1"/>
          <p:nvPr/>
        </p:nvSpPr>
        <p:spPr>
          <a:xfrm>
            <a:off x="4718126" y="3654034"/>
            <a:ext cx="679994" cy="215444"/>
          </a:xfrm>
          <a:prstGeom prst="rect">
            <a:avLst/>
          </a:prstGeom>
          <a:noFill/>
        </p:spPr>
        <p:txBody>
          <a:bodyPr wrap="none" rtlCol="0">
            <a:spAutoFit/>
          </a:bodyPr>
          <a:lstStyle/>
          <a:p>
            <a:r>
              <a:rPr lang="en-US" sz="800" dirty="0" err="1"/>
              <a:t>Pelanggan</a:t>
            </a:r>
            <a:endParaRPr lang="en-ID" sz="800" dirty="0"/>
          </a:p>
        </p:txBody>
      </p:sp>
      <p:sp>
        <p:nvSpPr>
          <p:cNvPr id="4" name="TextBox 3">
            <a:extLst>
              <a:ext uri="{FF2B5EF4-FFF2-40B4-BE49-F238E27FC236}">
                <a16:creationId xmlns:a16="http://schemas.microsoft.com/office/drawing/2014/main" id="{5C163884-DC68-0449-BA1F-C781E900E139}"/>
              </a:ext>
            </a:extLst>
          </p:cNvPr>
          <p:cNvSpPr txBox="1"/>
          <p:nvPr/>
        </p:nvSpPr>
        <p:spPr>
          <a:xfrm>
            <a:off x="4245740" y="1497869"/>
            <a:ext cx="362600" cy="215444"/>
          </a:xfrm>
          <a:prstGeom prst="rect">
            <a:avLst/>
          </a:prstGeom>
          <a:noFill/>
        </p:spPr>
        <p:txBody>
          <a:bodyPr wrap="none" rtlCol="0">
            <a:spAutoFit/>
          </a:bodyPr>
          <a:lstStyle/>
          <a:p>
            <a:r>
              <a:rPr lang="en-US" sz="800" dirty="0"/>
              <a:t>Yes</a:t>
            </a:r>
            <a:endParaRPr lang="en-ID" sz="800" dirty="0"/>
          </a:p>
        </p:txBody>
      </p:sp>
      <p:sp>
        <p:nvSpPr>
          <p:cNvPr id="6" name="TextBox 5">
            <a:extLst>
              <a:ext uri="{FF2B5EF4-FFF2-40B4-BE49-F238E27FC236}">
                <a16:creationId xmlns:a16="http://schemas.microsoft.com/office/drawing/2014/main" id="{39E4AB3A-2DBF-EF8C-ADE3-98DC80CBF972}"/>
              </a:ext>
            </a:extLst>
          </p:cNvPr>
          <p:cNvSpPr txBox="1"/>
          <p:nvPr/>
        </p:nvSpPr>
        <p:spPr>
          <a:xfrm>
            <a:off x="4064925" y="2271135"/>
            <a:ext cx="316112" cy="215444"/>
          </a:xfrm>
          <a:prstGeom prst="rect">
            <a:avLst/>
          </a:prstGeom>
          <a:noFill/>
        </p:spPr>
        <p:txBody>
          <a:bodyPr wrap="none" rtlCol="0">
            <a:spAutoFit/>
          </a:bodyPr>
          <a:lstStyle/>
          <a:p>
            <a:r>
              <a:rPr lang="en-US" sz="800" dirty="0"/>
              <a:t>No</a:t>
            </a:r>
            <a:endParaRPr lang="en-ID" sz="800" dirty="0"/>
          </a:p>
        </p:txBody>
      </p:sp>
      <p:sp>
        <p:nvSpPr>
          <p:cNvPr id="8" name="Flowchart: Document 7">
            <a:extLst>
              <a:ext uri="{FF2B5EF4-FFF2-40B4-BE49-F238E27FC236}">
                <a16:creationId xmlns:a16="http://schemas.microsoft.com/office/drawing/2014/main" id="{E652ECAA-F7E3-ED9A-B2E0-3AA4E74D8E23}"/>
              </a:ext>
            </a:extLst>
          </p:cNvPr>
          <p:cNvSpPr/>
          <p:nvPr/>
        </p:nvSpPr>
        <p:spPr>
          <a:xfrm>
            <a:off x="3657335" y="3715169"/>
            <a:ext cx="914400" cy="612648"/>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Permintaan</a:t>
            </a:r>
            <a:r>
              <a:rPr lang="en-US" sz="800" dirty="0"/>
              <a:t> </a:t>
            </a:r>
            <a:r>
              <a:rPr lang="en-US" sz="800" dirty="0" err="1"/>
              <a:t>pembelian</a:t>
            </a:r>
            <a:endParaRPr lang="en-ID" sz="800" dirty="0"/>
          </a:p>
        </p:txBody>
      </p:sp>
    </p:spTree>
    <p:extLst>
      <p:ext uri="{BB962C8B-B14F-4D97-AF65-F5344CB8AC3E}">
        <p14:creationId xmlns:p14="http://schemas.microsoft.com/office/powerpoint/2010/main" val="793714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Case Study - 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633400"/>
            <a:ext cx="5115900" cy="1800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id" sz="5900">
                <a:solidFill>
                  <a:srgbClr val="FFFFFF"/>
                </a:solidFill>
                <a:latin typeface="Roboto Black"/>
                <a:ea typeface="Roboto Black"/>
                <a:cs typeface="Roboto Black"/>
                <a:sym typeface="Roboto Black"/>
              </a:rPr>
              <a:t>Neraca Lajur</a:t>
            </a:r>
            <a:endParaRPr sz="59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2106558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13">
          <a:extLst>
            <a:ext uri="{FF2B5EF4-FFF2-40B4-BE49-F238E27FC236}">
              <a16:creationId xmlns:a16="http://schemas.microsoft.com/office/drawing/2014/main" id="{1322C301-EFE8-D91A-04A6-4136DE161922}"/>
            </a:ext>
          </a:extLst>
        </p:cNvPr>
        <p:cNvGrpSpPr/>
        <p:nvPr/>
      </p:nvGrpSpPr>
      <p:grpSpPr>
        <a:xfrm>
          <a:off x="0" y="0"/>
          <a:ext cx="0" cy="0"/>
          <a:chOff x="0" y="0"/>
          <a:chExt cx="0" cy="0"/>
        </a:xfrm>
      </p:grpSpPr>
      <p:grpSp>
        <p:nvGrpSpPr>
          <p:cNvPr id="114" name="Google Shape;114;p17">
            <a:extLst>
              <a:ext uri="{FF2B5EF4-FFF2-40B4-BE49-F238E27FC236}">
                <a16:creationId xmlns:a16="http://schemas.microsoft.com/office/drawing/2014/main" id="{57591383-2229-F249-05CB-9BDCF491D997}"/>
              </a:ext>
            </a:extLst>
          </p:cNvPr>
          <p:cNvGrpSpPr/>
          <p:nvPr/>
        </p:nvGrpSpPr>
        <p:grpSpPr>
          <a:xfrm>
            <a:off x="3854590" y="4740702"/>
            <a:ext cx="1434817" cy="389011"/>
            <a:chOff x="3248325" y="4588800"/>
            <a:chExt cx="2045939" cy="554700"/>
          </a:xfrm>
        </p:grpSpPr>
        <p:sp>
          <p:nvSpPr>
            <p:cNvPr id="115" name="Google Shape;115;p17">
              <a:extLst>
                <a:ext uri="{FF2B5EF4-FFF2-40B4-BE49-F238E27FC236}">
                  <a16:creationId xmlns:a16="http://schemas.microsoft.com/office/drawing/2014/main" id="{415FB15A-E41E-3DFD-BD8A-BA54578EFB90}"/>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7">
              <a:extLst>
                <a:ext uri="{FF2B5EF4-FFF2-40B4-BE49-F238E27FC236}">
                  <a16:creationId xmlns:a16="http://schemas.microsoft.com/office/drawing/2014/main" id="{106BF27C-F582-1F9F-A405-CCFD91058EA4}"/>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a:extLst>
                <a:ext uri="{FF2B5EF4-FFF2-40B4-BE49-F238E27FC236}">
                  <a16:creationId xmlns:a16="http://schemas.microsoft.com/office/drawing/2014/main" id="{BD15B133-26F6-351C-C4DB-A817A946929D}"/>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8" name="Google Shape;118;p17">
            <a:extLst>
              <a:ext uri="{FF2B5EF4-FFF2-40B4-BE49-F238E27FC236}">
                <a16:creationId xmlns:a16="http://schemas.microsoft.com/office/drawing/2014/main" id="{B832FCF4-6424-0452-9B02-AA90DA4A4E0E}"/>
              </a:ext>
            </a:extLst>
          </p:cNvPr>
          <p:cNvGrpSpPr/>
          <p:nvPr/>
        </p:nvGrpSpPr>
        <p:grpSpPr>
          <a:xfrm>
            <a:off x="8325085" y="65155"/>
            <a:ext cx="763768" cy="752531"/>
            <a:chOff x="695950" y="3458000"/>
            <a:chExt cx="966550" cy="952450"/>
          </a:xfrm>
        </p:grpSpPr>
        <p:sp>
          <p:nvSpPr>
            <p:cNvPr id="119" name="Google Shape;119;p17">
              <a:extLst>
                <a:ext uri="{FF2B5EF4-FFF2-40B4-BE49-F238E27FC236}">
                  <a16:creationId xmlns:a16="http://schemas.microsoft.com/office/drawing/2014/main" id="{DF313F4F-874C-E0D3-49EE-D70C42C4EFBE}"/>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7">
              <a:extLst>
                <a:ext uri="{FF2B5EF4-FFF2-40B4-BE49-F238E27FC236}">
                  <a16:creationId xmlns:a16="http://schemas.microsoft.com/office/drawing/2014/main" id="{E16C724B-BED2-60F8-3868-8E811790B703}"/>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a:extLst>
                <a:ext uri="{FF2B5EF4-FFF2-40B4-BE49-F238E27FC236}">
                  <a16:creationId xmlns:a16="http://schemas.microsoft.com/office/drawing/2014/main" id="{CDA163F2-D079-CF05-970A-EC27B7045656}"/>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a:extLst>
                <a:ext uri="{FF2B5EF4-FFF2-40B4-BE49-F238E27FC236}">
                  <a16:creationId xmlns:a16="http://schemas.microsoft.com/office/drawing/2014/main" id="{B7A3C7F4-8CBA-55B6-9A6C-C3773CE46F8C}"/>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a:extLst>
                <a:ext uri="{FF2B5EF4-FFF2-40B4-BE49-F238E27FC236}">
                  <a16:creationId xmlns:a16="http://schemas.microsoft.com/office/drawing/2014/main" id="{1DE10236-29DD-82E5-9070-632317324A39}"/>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a:extLst>
                <a:ext uri="{FF2B5EF4-FFF2-40B4-BE49-F238E27FC236}">
                  <a16:creationId xmlns:a16="http://schemas.microsoft.com/office/drawing/2014/main" id="{1EC4404A-90D0-B637-2EFE-A63CC2654E85}"/>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a:extLst>
                <a:ext uri="{FF2B5EF4-FFF2-40B4-BE49-F238E27FC236}">
                  <a16:creationId xmlns:a16="http://schemas.microsoft.com/office/drawing/2014/main" id="{8E529A69-3ED0-58D0-34BD-C1F58E2CA1FE}"/>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a:extLst>
                <a:ext uri="{FF2B5EF4-FFF2-40B4-BE49-F238E27FC236}">
                  <a16:creationId xmlns:a16="http://schemas.microsoft.com/office/drawing/2014/main" id="{BF5E3FF6-10F8-FEAB-93E1-D7EBA34FCC59}"/>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a:extLst>
                <a:ext uri="{FF2B5EF4-FFF2-40B4-BE49-F238E27FC236}">
                  <a16:creationId xmlns:a16="http://schemas.microsoft.com/office/drawing/2014/main" id="{B285FA32-2090-50AD-304A-632325B5FFA0}"/>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8" name="Google Shape;128;p17">
            <a:extLst>
              <a:ext uri="{FF2B5EF4-FFF2-40B4-BE49-F238E27FC236}">
                <a16:creationId xmlns:a16="http://schemas.microsoft.com/office/drawing/2014/main" id="{13D254B5-F842-A89F-4A63-EAA5418D24D8}"/>
              </a:ext>
            </a:extLst>
          </p:cNvPr>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9" name="Google Shape;129;p17">
            <a:extLst>
              <a:ext uri="{FF2B5EF4-FFF2-40B4-BE49-F238E27FC236}">
                <a16:creationId xmlns:a16="http://schemas.microsoft.com/office/drawing/2014/main" id="{30734C6A-8382-8D8E-3255-272C5683CF6A}"/>
              </a:ext>
            </a:extLst>
          </p:cNvPr>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a:extLst>
              <a:ext uri="{FF2B5EF4-FFF2-40B4-BE49-F238E27FC236}">
                <a16:creationId xmlns:a16="http://schemas.microsoft.com/office/drawing/2014/main" id="{9F34491C-2CA9-B6EA-0950-443BD9EA0B71}"/>
              </a:ext>
            </a:extLst>
          </p:cNvPr>
          <p:cNvSpPr txBox="1"/>
          <p:nvPr/>
        </p:nvSpPr>
        <p:spPr>
          <a:xfrm>
            <a:off x="312075" y="242225"/>
            <a:ext cx="85305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rgbClr val="000000"/>
              </a:buClr>
              <a:buSzPts val="1100"/>
              <a:buFont typeface="Arial"/>
              <a:buNone/>
            </a:pPr>
            <a:r>
              <a:rPr lang="id" sz="2400" b="1">
                <a:solidFill>
                  <a:srgbClr val="B7B7B7"/>
                </a:solidFill>
                <a:latin typeface="Roboto"/>
                <a:ea typeface="Roboto"/>
                <a:cs typeface="Roboto"/>
                <a:sym typeface="Roboto"/>
              </a:rPr>
              <a:t>Contoh</a:t>
            </a:r>
            <a:endParaRPr sz="2400" b="1">
              <a:solidFill>
                <a:srgbClr val="B7B7B7"/>
              </a:solidFill>
              <a:latin typeface="Roboto"/>
              <a:ea typeface="Roboto"/>
              <a:cs typeface="Roboto"/>
              <a:sym typeface="Roboto"/>
            </a:endParaRPr>
          </a:p>
          <a:p>
            <a:pPr marL="12700" lvl="0" indent="0" algn="l" rtl="0">
              <a:spcBef>
                <a:spcPts val="0"/>
              </a:spcBef>
              <a:spcAft>
                <a:spcPts val="0"/>
              </a:spcAft>
              <a:buClr>
                <a:srgbClr val="000000"/>
              </a:buClr>
              <a:buSzPts val="1100"/>
              <a:buFont typeface="Arial"/>
              <a:buNone/>
            </a:pPr>
            <a:r>
              <a:rPr lang="id" sz="3600" b="1">
                <a:solidFill>
                  <a:srgbClr val="17919B"/>
                </a:solidFill>
                <a:latin typeface="Roboto"/>
                <a:ea typeface="Roboto"/>
                <a:cs typeface="Roboto"/>
                <a:sym typeface="Roboto"/>
              </a:rPr>
              <a:t>Flowchart</a:t>
            </a:r>
            <a:endParaRPr sz="3600" b="1">
              <a:solidFill>
                <a:srgbClr val="17919B"/>
              </a:solidFill>
              <a:latin typeface="Roboto"/>
              <a:ea typeface="Roboto"/>
              <a:cs typeface="Roboto"/>
              <a:sym typeface="Roboto"/>
            </a:endParaRPr>
          </a:p>
        </p:txBody>
      </p:sp>
      <p:sp>
        <p:nvSpPr>
          <p:cNvPr id="3" name="TextBox 2">
            <a:extLst>
              <a:ext uri="{FF2B5EF4-FFF2-40B4-BE49-F238E27FC236}">
                <a16:creationId xmlns:a16="http://schemas.microsoft.com/office/drawing/2014/main" id="{0825460B-7C9D-7A31-4BD2-523A62AA4AAE}"/>
              </a:ext>
            </a:extLst>
          </p:cNvPr>
          <p:cNvSpPr txBox="1"/>
          <p:nvPr/>
        </p:nvSpPr>
        <p:spPr>
          <a:xfrm>
            <a:off x="365647" y="1247873"/>
            <a:ext cx="1250663" cy="215444"/>
          </a:xfrm>
          <a:prstGeom prst="rect">
            <a:avLst/>
          </a:prstGeom>
          <a:noFill/>
        </p:spPr>
        <p:txBody>
          <a:bodyPr wrap="none" rtlCol="0">
            <a:spAutoFit/>
          </a:bodyPr>
          <a:lstStyle/>
          <a:p>
            <a:r>
              <a:rPr lang="en-US" sz="800" dirty="0" err="1"/>
              <a:t>Akuntan</a:t>
            </a:r>
            <a:r>
              <a:rPr lang="en-US" sz="800" dirty="0"/>
              <a:t> dan </a:t>
            </a:r>
            <a:r>
              <a:rPr lang="en-US" sz="800" dirty="0" err="1"/>
              <a:t>keuangan</a:t>
            </a:r>
            <a:endParaRPr lang="en-ID" sz="800" dirty="0"/>
          </a:p>
        </p:txBody>
      </p:sp>
      <p:sp>
        <p:nvSpPr>
          <p:cNvPr id="4" name="Flowchart: Manual Operation 3">
            <a:extLst>
              <a:ext uri="{FF2B5EF4-FFF2-40B4-BE49-F238E27FC236}">
                <a16:creationId xmlns:a16="http://schemas.microsoft.com/office/drawing/2014/main" id="{BC3D682C-800F-6093-41DC-4E861DB2A2FB}"/>
              </a:ext>
            </a:extLst>
          </p:cNvPr>
          <p:cNvSpPr/>
          <p:nvPr/>
        </p:nvSpPr>
        <p:spPr>
          <a:xfrm>
            <a:off x="378264" y="1959102"/>
            <a:ext cx="1316704" cy="612648"/>
          </a:xfrm>
          <a:prstGeom prst="flowChartManualOperat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Pesanan</a:t>
            </a:r>
            <a:r>
              <a:rPr lang="en-US" sz="800" dirty="0"/>
              <a:t> </a:t>
            </a:r>
            <a:r>
              <a:rPr lang="en-US" sz="800" dirty="0" err="1"/>
              <a:t>diterima</a:t>
            </a:r>
            <a:endParaRPr lang="en-ID" sz="800" dirty="0"/>
          </a:p>
        </p:txBody>
      </p:sp>
      <p:cxnSp>
        <p:nvCxnSpPr>
          <p:cNvPr id="6" name="Straight Arrow Connector 5">
            <a:extLst>
              <a:ext uri="{FF2B5EF4-FFF2-40B4-BE49-F238E27FC236}">
                <a16:creationId xmlns:a16="http://schemas.microsoft.com/office/drawing/2014/main" id="{1CF14C4C-3A4F-D489-DDBF-B7E8330F964A}"/>
              </a:ext>
            </a:extLst>
          </p:cNvPr>
          <p:cNvCxnSpPr>
            <a:cxnSpLocks/>
          </p:cNvCxnSpPr>
          <p:nvPr/>
        </p:nvCxnSpPr>
        <p:spPr>
          <a:xfrm>
            <a:off x="1036616" y="1463317"/>
            <a:ext cx="0" cy="4700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Flowchart: Process 7">
            <a:extLst>
              <a:ext uri="{FF2B5EF4-FFF2-40B4-BE49-F238E27FC236}">
                <a16:creationId xmlns:a16="http://schemas.microsoft.com/office/drawing/2014/main" id="{3BFC7CC5-F13D-3E3E-0F2E-7349CD5BF290}"/>
              </a:ext>
            </a:extLst>
          </p:cNvPr>
          <p:cNvSpPr/>
          <p:nvPr/>
        </p:nvSpPr>
        <p:spPr>
          <a:xfrm>
            <a:off x="2505981" y="1962905"/>
            <a:ext cx="1261778" cy="47709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Melakukan</a:t>
            </a:r>
            <a:r>
              <a:rPr lang="en-US" sz="800" dirty="0"/>
              <a:t> </a:t>
            </a:r>
            <a:r>
              <a:rPr lang="en-US" sz="800" dirty="0" err="1"/>
              <a:t>pembayaran</a:t>
            </a:r>
            <a:endParaRPr lang="en-ID" sz="800" dirty="0"/>
          </a:p>
        </p:txBody>
      </p:sp>
      <p:cxnSp>
        <p:nvCxnSpPr>
          <p:cNvPr id="10" name="Straight Arrow Connector 9">
            <a:extLst>
              <a:ext uri="{FF2B5EF4-FFF2-40B4-BE49-F238E27FC236}">
                <a16:creationId xmlns:a16="http://schemas.microsoft.com/office/drawing/2014/main" id="{AA9EC6AE-2934-5409-08FB-62FABFA4206B}"/>
              </a:ext>
            </a:extLst>
          </p:cNvPr>
          <p:cNvCxnSpPr>
            <a:cxnSpLocks/>
          </p:cNvCxnSpPr>
          <p:nvPr/>
        </p:nvCxnSpPr>
        <p:spPr>
          <a:xfrm>
            <a:off x="1694968" y="2201451"/>
            <a:ext cx="7018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08413CD6-3682-EE1C-72EB-7ED3D83BFE6A}"/>
              </a:ext>
            </a:extLst>
          </p:cNvPr>
          <p:cNvCxnSpPr>
            <a:cxnSpLocks/>
          </p:cNvCxnSpPr>
          <p:nvPr/>
        </p:nvCxnSpPr>
        <p:spPr>
          <a:xfrm>
            <a:off x="3870130" y="2206957"/>
            <a:ext cx="7018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Flowchart: Data 13">
            <a:extLst>
              <a:ext uri="{FF2B5EF4-FFF2-40B4-BE49-F238E27FC236}">
                <a16:creationId xmlns:a16="http://schemas.microsoft.com/office/drawing/2014/main" id="{498C25E7-5FF4-AF82-1425-2CD5890A0916}"/>
              </a:ext>
            </a:extLst>
          </p:cNvPr>
          <p:cNvSpPr/>
          <p:nvPr/>
        </p:nvSpPr>
        <p:spPr>
          <a:xfrm>
            <a:off x="4578772" y="2024451"/>
            <a:ext cx="1310261" cy="354000"/>
          </a:xfrm>
          <a:prstGeom prst="flowChartInputOutp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Faktur</a:t>
            </a:r>
            <a:r>
              <a:rPr lang="en-US" sz="800" dirty="0"/>
              <a:t> </a:t>
            </a:r>
            <a:endParaRPr lang="en-ID" sz="800" dirty="0"/>
          </a:p>
        </p:txBody>
      </p:sp>
      <p:sp>
        <p:nvSpPr>
          <p:cNvPr id="15" name="Flowchart: Process 14">
            <a:extLst>
              <a:ext uri="{FF2B5EF4-FFF2-40B4-BE49-F238E27FC236}">
                <a16:creationId xmlns:a16="http://schemas.microsoft.com/office/drawing/2014/main" id="{F22B8A0C-7BA9-2E3A-1903-90ECDD03D198}"/>
              </a:ext>
            </a:extLst>
          </p:cNvPr>
          <p:cNvSpPr/>
          <p:nvPr/>
        </p:nvSpPr>
        <p:spPr>
          <a:xfrm>
            <a:off x="6544581" y="1959102"/>
            <a:ext cx="1261778" cy="47709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Melakukan</a:t>
            </a:r>
            <a:r>
              <a:rPr lang="en-US" sz="800" dirty="0"/>
              <a:t> </a:t>
            </a:r>
            <a:r>
              <a:rPr lang="en-US" sz="800" dirty="0" err="1"/>
              <a:t>penjurnalan</a:t>
            </a:r>
            <a:endParaRPr lang="en-ID" sz="800" dirty="0"/>
          </a:p>
        </p:txBody>
      </p:sp>
      <p:cxnSp>
        <p:nvCxnSpPr>
          <p:cNvPr id="16" name="Straight Arrow Connector 15">
            <a:extLst>
              <a:ext uri="{FF2B5EF4-FFF2-40B4-BE49-F238E27FC236}">
                <a16:creationId xmlns:a16="http://schemas.microsoft.com/office/drawing/2014/main" id="{B7616104-C84E-9B5B-12A4-7812D0DE4F5E}"/>
              </a:ext>
            </a:extLst>
          </p:cNvPr>
          <p:cNvCxnSpPr>
            <a:cxnSpLocks/>
          </p:cNvCxnSpPr>
          <p:nvPr/>
        </p:nvCxnSpPr>
        <p:spPr>
          <a:xfrm>
            <a:off x="5773441" y="2265426"/>
            <a:ext cx="7018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Flowchart: Alternate Process 16">
            <a:extLst>
              <a:ext uri="{FF2B5EF4-FFF2-40B4-BE49-F238E27FC236}">
                <a16:creationId xmlns:a16="http://schemas.microsoft.com/office/drawing/2014/main" id="{A1EDCFE3-3E14-AC4D-90C3-A8793B1D6B7C}"/>
              </a:ext>
            </a:extLst>
          </p:cNvPr>
          <p:cNvSpPr/>
          <p:nvPr/>
        </p:nvSpPr>
        <p:spPr>
          <a:xfrm>
            <a:off x="8307032" y="2058497"/>
            <a:ext cx="764736" cy="241566"/>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err="1"/>
              <a:t>selesai</a:t>
            </a:r>
            <a:endParaRPr lang="en-ID" sz="1050" dirty="0"/>
          </a:p>
        </p:txBody>
      </p:sp>
      <p:cxnSp>
        <p:nvCxnSpPr>
          <p:cNvPr id="18" name="Straight Arrow Connector 17">
            <a:extLst>
              <a:ext uri="{FF2B5EF4-FFF2-40B4-BE49-F238E27FC236}">
                <a16:creationId xmlns:a16="http://schemas.microsoft.com/office/drawing/2014/main" id="{D78FE574-B2AC-6C20-0909-E18C69B0BF23}"/>
              </a:ext>
            </a:extLst>
          </p:cNvPr>
          <p:cNvCxnSpPr>
            <a:cxnSpLocks/>
          </p:cNvCxnSpPr>
          <p:nvPr/>
        </p:nvCxnSpPr>
        <p:spPr>
          <a:xfrm>
            <a:off x="7806359" y="2176469"/>
            <a:ext cx="4301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B00E36BB-5627-F173-CEC6-D9D9D1CC4C1C}"/>
              </a:ext>
            </a:extLst>
          </p:cNvPr>
          <p:cNvCxnSpPr>
            <a:cxnSpLocks/>
          </p:cNvCxnSpPr>
          <p:nvPr/>
        </p:nvCxnSpPr>
        <p:spPr>
          <a:xfrm>
            <a:off x="4793434" y="2436194"/>
            <a:ext cx="0" cy="3662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371294B0-A3FC-3975-703F-BBE0CB31CE04}"/>
              </a:ext>
            </a:extLst>
          </p:cNvPr>
          <p:cNvSpPr txBox="1"/>
          <p:nvPr/>
        </p:nvSpPr>
        <p:spPr>
          <a:xfrm>
            <a:off x="4453437" y="2860157"/>
            <a:ext cx="679994" cy="215444"/>
          </a:xfrm>
          <a:prstGeom prst="rect">
            <a:avLst/>
          </a:prstGeom>
          <a:noFill/>
        </p:spPr>
        <p:txBody>
          <a:bodyPr wrap="none" rtlCol="0">
            <a:spAutoFit/>
          </a:bodyPr>
          <a:lstStyle/>
          <a:p>
            <a:r>
              <a:rPr lang="en-US" sz="800" dirty="0" err="1"/>
              <a:t>Pelanggan</a:t>
            </a:r>
            <a:endParaRPr lang="en-ID" sz="800" dirty="0"/>
          </a:p>
        </p:txBody>
      </p:sp>
      <p:cxnSp>
        <p:nvCxnSpPr>
          <p:cNvPr id="23" name="Straight Arrow Connector 22">
            <a:extLst>
              <a:ext uri="{FF2B5EF4-FFF2-40B4-BE49-F238E27FC236}">
                <a16:creationId xmlns:a16="http://schemas.microsoft.com/office/drawing/2014/main" id="{EEA2695D-195A-B68E-7DDD-D42B4AEC92EF}"/>
              </a:ext>
            </a:extLst>
          </p:cNvPr>
          <p:cNvCxnSpPr>
            <a:cxnSpLocks/>
          </p:cNvCxnSpPr>
          <p:nvPr/>
        </p:nvCxnSpPr>
        <p:spPr>
          <a:xfrm>
            <a:off x="5289407" y="2436194"/>
            <a:ext cx="0" cy="6880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Flowchart: Merge 24">
            <a:extLst>
              <a:ext uri="{FF2B5EF4-FFF2-40B4-BE49-F238E27FC236}">
                <a16:creationId xmlns:a16="http://schemas.microsoft.com/office/drawing/2014/main" id="{A4A34B54-181E-519B-FD02-8C8795BC68C1}"/>
              </a:ext>
            </a:extLst>
          </p:cNvPr>
          <p:cNvSpPr/>
          <p:nvPr/>
        </p:nvSpPr>
        <p:spPr>
          <a:xfrm>
            <a:off x="5150858" y="3224377"/>
            <a:ext cx="277097" cy="215444"/>
          </a:xfrm>
          <a:prstGeom prst="flowChartMerg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N</a:t>
            </a:r>
            <a:endParaRPr lang="en-ID" sz="800" dirty="0"/>
          </a:p>
        </p:txBody>
      </p:sp>
    </p:spTree>
    <p:extLst>
      <p:ext uri="{BB962C8B-B14F-4D97-AF65-F5344CB8AC3E}">
        <p14:creationId xmlns:p14="http://schemas.microsoft.com/office/powerpoint/2010/main" val="4777934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0000"/>
              </a:buClr>
              <a:buSzPts val="8000"/>
              <a:buFont typeface="Arial"/>
              <a:buNone/>
            </a:pPr>
            <a:r>
              <a:rPr lang="id" sz="5600">
                <a:solidFill>
                  <a:srgbClr val="FFFFFF"/>
                </a:solidFill>
                <a:latin typeface="Roboto Black"/>
                <a:ea typeface="Roboto Black"/>
                <a:cs typeface="Roboto Black"/>
                <a:sym typeface="Roboto Black"/>
              </a:rPr>
              <a:t>Sistem Biaya Standar</a:t>
            </a:r>
            <a:endParaRPr sz="56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267721126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Sistem Biaya Standar</a:t>
            </a:r>
            <a:endParaRPr sz="3600" b="1">
              <a:solidFill>
                <a:srgbClr val="17919B"/>
              </a:solidFill>
              <a:latin typeface="Roboto"/>
              <a:ea typeface="Roboto"/>
              <a:cs typeface="Roboto"/>
              <a:sym typeface="Roboto"/>
            </a:endParaRPr>
          </a:p>
        </p:txBody>
      </p:sp>
      <p:sp>
        <p:nvSpPr>
          <p:cNvPr id="86" name="Google Shape;86;p15"/>
          <p:cNvSpPr txBox="1"/>
          <p:nvPr/>
        </p:nvSpPr>
        <p:spPr>
          <a:xfrm>
            <a:off x="3390550" y="1643200"/>
            <a:ext cx="5525100" cy="2114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300">
                <a:latin typeface="Roboto"/>
                <a:ea typeface="Roboto"/>
                <a:cs typeface="Roboto"/>
                <a:sym typeface="Roboto"/>
              </a:rPr>
              <a:t>Kamu bekerja sebagai akuntan di Perusahaan Mebel dan Furniture yang bernama PT Mebel Indo. Perusahaan ini memproduksi furniture berupa kursi, lemari, meja berdasarkan pesanan yang masuk dari pelanggan. Pada PT Mebel Indo hanya terdapat 1 departemen produksi.  Departemen Produksi bertugas untuk mengolah kayu sesuai dengan pesanan dari pelanggan sampai dengan melakukan pengecatan dan pengamplasan produk.</a:t>
            </a:r>
            <a:endParaRPr sz="1300">
              <a:latin typeface="Roboto"/>
              <a:ea typeface="Roboto"/>
              <a:cs typeface="Roboto"/>
              <a:sym typeface="Roboto"/>
            </a:endParaRPr>
          </a:p>
          <a:p>
            <a:pPr marL="0" lvl="0" indent="0" algn="l" rtl="0">
              <a:lnSpc>
                <a:spcPct val="115000"/>
              </a:lnSpc>
              <a:spcBef>
                <a:spcPts val="0"/>
              </a:spcBef>
              <a:spcAft>
                <a:spcPts val="0"/>
              </a:spcAft>
              <a:buNone/>
            </a:pPr>
            <a:endParaRPr sz="1300">
              <a:latin typeface="Roboto"/>
              <a:ea typeface="Roboto"/>
              <a:cs typeface="Roboto"/>
              <a:sym typeface="Roboto"/>
            </a:endParaRPr>
          </a:p>
          <a:p>
            <a:pPr marL="0" lvl="0" indent="0" algn="l" rtl="0">
              <a:lnSpc>
                <a:spcPct val="115000"/>
              </a:lnSpc>
              <a:spcBef>
                <a:spcPts val="0"/>
              </a:spcBef>
              <a:spcAft>
                <a:spcPts val="0"/>
              </a:spcAft>
              <a:buNone/>
            </a:pPr>
            <a:r>
              <a:rPr lang="id" sz="1300">
                <a:latin typeface="Roboto"/>
                <a:ea typeface="Roboto"/>
                <a:cs typeface="Roboto"/>
                <a:sym typeface="Roboto"/>
              </a:rPr>
              <a:t>PT Mebel Indo menggunakan sistem biaya standar untuk menentukan harga pokok produksinya. </a:t>
            </a:r>
            <a:endParaRPr sz="1300">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212775" y="1643200"/>
            <a:ext cx="3012551" cy="2006747"/>
          </a:xfrm>
          <a:prstGeom prst="rect">
            <a:avLst/>
          </a:prstGeom>
          <a:noFill/>
          <a:ln>
            <a:noFill/>
          </a:ln>
        </p:spPr>
      </p:pic>
    </p:spTree>
    <p:extLst>
      <p:ext uri="{BB962C8B-B14F-4D97-AF65-F5344CB8AC3E}">
        <p14:creationId xmlns:p14="http://schemas.microsoft.com/office/powerpoint/2010/main" val="51136861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Sistem Biaya Standar</a:t>
            </a:r>
            <a:endParaRPr sz="3600" b="1">
              <a:solidFill>
                <a:srgbClr val="17919B"/>
              </a:solidFill>
              <a:latin typeface="Roboto"/>
              <a:ea typeface="Roboto"/>
              <a:cs typeface="Roboto"/>
              <a:sym typeface="Roboto"/>
            </a:endParaRPr>
          </a:p>
        </p:txBody>
      </p:sp>
      <p:pic>
        <p:nvPicPr>
          <p:cNvPr id="109" name="Google Shape;109;p16"/>
          <p:cNvPicPr preferRelativeResize="0"/>
          <p:nvPr/>
        </p:nvPicPr>
        <p:blipFill>
          <a:blip r:embed="rId4">
            <a:alphaModFix/>
          </a:blip>
          <a:stretch>
            <a:fillRect/>
          </a:stretch>
        </p:blipFill>
        <p:spPr>
          <a:xfrm>
            <a:off x="462650" y="1981849"/>
            <a:ext cx="1956924" cy="1814125"/>
          </a:xfrm>
          <a:prstGeom prst="rect">
            <a:avLst/>
          </a:prstGeom>
          <a:noFill/>
          <a:ln>
            <a:noFill/>
          </a:ln>
        </p:spPr>
      </p:pic>
      <p:sp>
        <p:nvSpPr>
          <p:cNvPr id="110" name="Google Shape;110;p16"/>
          <p:cNvSpPr/>
          <p:nvPr/>
        </p:nvSpPr>
        <p:spPr>
          <a:xfrm>
            <a:off x="2778075" y="1435950"/>
            <a:ext cx="5915700" cy="2271600"/>
          </a:xfrm>
          <a:prstGeom prst="rect">
            <a:avLst/>
          </a:prstGeom>
          <a:solidFill>
            <a:srgbClr val="FFFFFF"/>
          </a:solid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200"/>
              <a:buFont typeface="Arial"/>
              <a:buNone/>
            </a:pPr>
            <a:r>
              <a:rPr lang="id" sz="1300" b="0" i="0" u="none" strike="noStrike" cap="none">
                <a:solidFill>
                  <a:srgbClr val="040C28"/>
                </a:solidFill>
                <a:latin typeface="Roboto"/>
                <a:ea typeface="Roboto"/>
                <a:cs typeface="Roboto"/>
                <a:sym typeface="Roboto"/>
              </a:rPr>
              <a:t>PT Mebel </a:t>
            </a:r>
            <a:r>
              <a:rPr lang="id" sz="1300">
                <a:solidFill>
                  <a:srgbClr val="040C28"/>
                </a:solidFill>
                <a:latin typeface="Roboto"/>
                <a:ea typeface="Roboto"/>
                <a:cs typeface="Roboto"/>
                <a:sym typeface="Roboto"/>
              </a:rPr>
              <a:t>Indo</a:t>
            </a:r>
            <a:r>
              <a:rPr lang="id" sz="1300" b="0" i="0" u="none" strike="noStrike" cap="none">
                <a:solidFill>
                  <a:srgbClr val="040C28"/>
                </a:solidFill>
                <a:latin typeface="Roboto"/>
                <a:ea typeface="Roboto"/>
                <a:cs typeface="Roboto"/>
                <a:sym typeface="Roboto"/>
              </a:rPr>
              <a:t> menghasilkan produk meja kayu untuk tujuan ekspor. Berikut standar biaya dan kuantitas penggunaan untuk menghasilkan 1 unit meja kayu.</a:t>
            </a:r>
            <a:endParaRPr sz="1300" b="0" i="0" u="none" strike="noStrike" cap="none">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endParaRPr sz="1300" b="0" i="0" u="none" strike="noStrike" cap="none">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300" b="0" i="0" u="none" strike="noStrike" cap="none">
                <a:solidFill>
                  <a:srgbClr val="040C28"/>
                </a:solidFill>
                <a:latin typeface="Roboto"/>
                <a:ea typeface="Roboto"/>
                <a:cs typeface="Roboto"/>
                <a:sym typeface="Roboto"/>
              </a:rPr>
              <a:t>				</a:t>
            </a:r>
            <a:r>
              <a:rPr lang="id" sz="1300" b="1" i="0" u="none" strike="noStrike" cap="none">
                <a:solidFill>
                  <a:srgbClr val="040C28"/>
                </a:solidFill>
                <a:latin typeface="Roboto"/>
                <a:ea typeface="Roboto"/>
                <a:cs typeface="Roboto"/>
                <a:sym typeface="Roboto"/>
              </a:rPr>
              <a:t>Jumlah input / 1 unit output		Biaya Standar Input</a:t>
            </a:r>
            <a:endParaRPr sz="1300" b="1" i="0" u="none" strike="noStrike" cap="none">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300" b="0" i="0" u="none" strike="noStrike" cap="none">
                <a:solidFill>
                  <a:srgbClr val="040C28"/>
                </a:solidFill>
                <a:latin typeface="Roboto"/>
                <a:ea typeface="Roboto"/>
                <a:cs typeface="Roboto"/>
                <a:sym typeface="Roboto"/>
              </a:rPr>
              <a:t>Kayu						0,</a:t>
            </a:r>
            <a:r>
              <a:rPr lang="id" sz="1300">
                <a:solidFill>
                  <a:srgbClr val="040C28"/>
                </a:solidFill>
                <a:latin typeface="Roboto"/>
                <a:ea typeface="Roboto"/>
                <a:cs typeface="Roboto"/>
                <a:sym typeface="Roboto"/>
              </a:rPr>
              <a:t>3</a:t>
            </a:r>
            <a:r>
              <a:rPr lang="id" sz="1300" b="0" i="0" u="none" strike="noStrike" cap="none">
                <a:solidFill>
                  <a:srgbClr val="040C28"/>
                </a:solidFill>
                <a:latin typeface="Roboto"/>
                <a:ea typeface="Roboto"/>
                <a:cs typeface="Roboto"/>
                <a:sym typeface="Roboto"/>
              </a:rPr>
              <a:t> m³			Rp </a:t>
            </a:r>
            <a:r>
              <a:rPr lang="id" sz="1300">
                <a:solidFill>
                  <a:srgbClr val="040C28"/>
                </a:solidFill>
                <a:latin typeface="Roboto"/>
                <a:ea typeface="Roboto"/>
                <a:cs typeface="Roboto"/>
                <a:sym typeface="Roboto"/>
              </a:rPr>
              <a:t>90</a:t>
            </a:r>
            <a:r>
              <a:rPr lang="id" sz="1300" b="0" i="0" u="none" strike="noStrike" cap="none">
                <a:solidFill>
                  <a:srgbClr val="040C28"/>
                </a:solidFill>
                <a:latin typeface="Roboto"/>
                <a:ea typeface="Roboto"/>
                <a:cs typeface="Roboto"/>
                <a:sym typeface="Roboto"/>
              </a:rPr>
              <a:t>0.000/m³</a:t>
            </a:r>
            <a:endParaRPr sz="1300" b="0" i="0" u="none" strike="noStrike" cap="none">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300" b="0" i="0" u="none" strike="noStrike" cap="none">
                <a:solidFill>
                  <a:srgbClr val="040C28"/>
                </a:solidFill>
                <a:latin typeface="Roboto"/>
                <a:ea typeface="Roboto"/>
                <a:cs typeface="Roboto"/>
                <a:sym typeface="Roboto"/>
              </a:rPr>
              <a:t>TKL						2</a:t>
            </a:r>
            <a:r>
              <a:rPr lang="id" sz="1300">
                <a:solidFill>
                  <a:srgbClr val="040C28"/>
                </a:solidFill>
                <a:latin typeface="Roboto"/>
                <a:ea typeface="Roboto"/>
                <a:cs typeface="Roboto"/>
                <a:sym typeface="Roboto"/>
              </a:rPr>
              <a:t>,5</a:t>
            </a:r>
            <a:r>
              <a:rPr lang="id" sz="1300" b="0" i="0" u="none" strike="noStrike" cap="none">
                <a:solidFill>
                  <a:srgbClr val="040C28"/>
                </a:solidFill>
                <a:latin typeface="Roboto"/>
                <a:ea typeface="Roboto"/>
                <a:cs typeface="Roboto"/>
                <a:sym typeface="Roboto"/>
              </a:rPr>
              <a:t> jam			Rp 5</a:t>
            </a:r>
            <a:r>
              <a:rPr lang="id" sz="1300">
                <a:solidFill>
                  <a:srgbClr val="040C28"/>
                </a:solidFill>
                <a:latin typeface="Roboto"/>
                <a:ea typeface="Roboto"/>
                <a:cs typeface="Roboto"/>
                <a:sym typeface="Roboto"/>
              </a:rPr>
              <a:t>5</a:t>
            </a:r>
            <a:r>
              <a:rPr lang="id" sz="1300" b="0" i="0" u="none" strike="noStrike" cap="none">
                <a:solidFill>
                  <a:srgbClr val="040C28"/>
                </a:solidFill>
                <a:latin typeface="Roboto"/>
                <a:ea typeface="Roboto"/>
                <a:cs typeface="Roboto"/>
                <a:sym typeface="Roboto"/>
              </a:rPr>
              <a:t>.000/jam</a:t>
            </a:r>
            <a:endParaRPr sz="1300" b="0" i="0" u="none" strike="noStrike" cap="none">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300" b="0" i="0" u="none" strike="noStrike" cap="none">
                <a:solidFill>
                  <a:srgbClr val="040C28"/>
                </a:solidFill>
                <a:latin typeface="Roboto"/>
                <a:ea typeface="Roboto"/>
                <a:cs typeface="Roboto"/>
                <a:sym typeface="Roboto"/>
              </a:rPr>
              <a:t>BOP Dibebankan				</a:t>
            </a:r>
            <a:r>
              <a:rPr lang="id" sz="1300">
                <a:solidFill>
                  <a:srgbClr val="040C28"/>
                </a:solidFill>
                <a:latin typeface="Roboto"/>
                <a:ea typeface="Roboto"/>
                <a:cs typeface="Roboto"/>
                <a:sym typeface="Roboto"/>
              </a:rPr>
              <a:t>18</a:t>
            </a:r>
            <a:r>
              <a:rPr lang="id" sz="1300" b="0" i="0" u="none" strike="noStrike" cap="none">
                <a:solidFill>
                  <a:srgbClr val="040C28"/>
                </a:solidFill>
                <a:latin typeface="Roboto"/>
                <a:ea typeface="Roboto"/>
                <a:cs typeface="Roboto"/>
                <a:sym typeface="Roboto"/>
              </a:rPr>
              <a:t> jam			Rp 1</a:t>
            </a:r>
            <a:r>
              <a:rPr lang="id" sz="1300">
                <a:solidFill>
                  <a:srgbClr val="040C28"/>
                </a:solidFill>
                <a:latin typeface="Roboto"/>
                <a:ea typeface="Roboto"/>
                <a:cs typeface="Roboto"/>
                <a:sym typeface="Roboto"/>
              </a:rPr>
              <a:t>8</a:t>
            </a:r>
            <a:r>
              <a:rPr lang="id" sz="1300" b="0" i="0" u="none" strike="noStrike" cap="none">
                <a:solidFill>
                  <a:srgbClr val="040C28"/>
                </a:solidFill>
                <a:latin typeface="Roboto"/>
                <a:ea typeface="Roboto"/>
                <a:cs typeface="Roboto"/>
                <a:sym typeface="Roboto"/>
              </a:rPr>
              <a:t>.</a:t>
            </a:r>
            <a:r>
              <a:rPr lang="id" sz="1300">
                <a:solidFill>
                  <a:srgbClr val="040C28"/>
                </a:solidFill>
                <a:latin typeface="Roboto"/>
                <a:ea typeface="Roboto"/>
                <a:cs typeface="Roboto"/>
                <a:sym typeface="Roboto"/>
              </a:rPr>
              <a:t>0</a:t>
            </a:r>
            <a:r>
              <a:rPr lang="id" sz="1300" b="0" i="0" u="none" strike="noStrike" cap="none">
                <a:solidFill>
                  <a:srgbClr val="040C28"/>
                </a:solidFill>
                <a:latin typeface="Roboto"/>
                <a:ea typeface="Roboto"/>
                <a:cs typeface="Roboto"/>
                <a:sym typeface="Roboto"/>
              </a:rPr>
              <a:t>00/jam</a:t>
            </a:r>
            <a:endParaRPr sz="1300" b="0" i="0" u="none" strike="noStrike" cap="none">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endParaRPr sz="1300" b="0" i="0" u="none" strike="noStrike" cap="none">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300" b="0" i="0" u="none" strike="noStrike" cap="none">
                <a:solidFill>
                  <a:srgbClr val="040C28"/>
                </a:solidFill>
                <a:latin typeface="Roboto"/>
                <a:ea typeface="Roboto"/>
                <a:cs typeface="Roboto"/>
                <a:sym typeface="Roboto"/>
              </a:rPr>
              <a:t>Perusahaan menggunakan jam tenaga kerja langsung sebagai dasar alokasi BOP</a:t>
            </a:r>
            <a:endParaRPr sz="1300" b="0" i="0" u="none" strike="noStrike" cap="none">
              <a:solidFill>
                <a:srgbClr val="040C28"/>
              </a:solidFill>
              <a:latin typeface="Roboto"/>
              <a:ea typeface="Roboto"/>
              <a:cs typeface="Roboto"/>
              <a:sym typeface="Roboto"/>
            </a:endParaRPr>
          </a:p>
        </p:txBody>
      </p:sp>
    </p:spTree>
    <p:extLst>
      <p:ext uri="{BB962C8B-B14F-4D97-AF65-F5344CB8AC3E}">
        <p14:creationId xmlns:p14="http://schemas.microsoft.com/office/powerpoint/2010/main" val="11481510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Sistem Biaya Standar</a:t>
            </a:r>
            <a:endParaRPr sz="3600" b="1">
              <a:solidFill>
                <a:srgbClr val="17919B"/>
              </a:solidFill>
              <a:latin typeface="Roboto"/>
              <a:ea typeface="Roboto"/>
              <a:cs typeface="Roboto"/>
              <a:sym typeface="Roboto"/>
            </a:endParaRPr>
          </a:p>
        </p:txBody>
      </p:sp>
      <p:sp>
        <p:nvSpPr>
          <p:cNvPr id="132" name="Google Shape;132;p17"/>
          <p:cNvSpPr/>
          <p:nvPr/>
        </p:nvSpPr>
        <p:spPr>
          <a:xfrm>
            <a:off x="299550" y="834300"/>
            <a:ext cx="8376900" cy="2854450"/>
          </a:xfrm>
          <a:prstGeom prst="rect">
            <a:avLst/>
          </a:prstGeom>
          <a:solidFill>
            <a:srgbClr val="FFFFFF"/>
          </a:solid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200"/>
              <a:buFont typeface="Arial"/>
              <a:buNone/>
            </a:pPr>
            <a:r>
              <a:rPr lang="id" sz="1200" b="1" i="0" u="none" strike="noStrike" cap="none" dirty="0">
                <a:solidFill>
                  <a:srgbClr val="040C28"/>
                </a:solidFill>
                <a:latin typeface="Roboto"/>
                <a:ea typeface="Roboto"/>
                <a:cs typeface="Roboto"/>
                <a:sym typeface="Roboto"/>
              </a:rPr>
              <a:t>Berikut data-data tentang produksi meja kayu :</a:t>
            </a:r>
            <a:endParaRPr sz="1200" b="1"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Jumlah meja kayu yang diproduksi					</a:t>
            </a:r>
            <a:r>
              <a:rPr lang="id" sz="1200" dirty="0">
                <a:solidFill>
                  <a:srgbClr val="040C28"/>
                </a:solidFill>
                <a:latin typeface="Roboto"/>
                <a:ea typeface="Roboto"/>
                <a:cs typeface="Roboto"/>
                <a:sym typeface="Roboto"/>
              </a:rPr>
              <a:t>8</a:t>
            </a:r>
            <a:r>
              <a:rPr lang="id" sz="1200" b="0" i="0" u="none" strike="noStrike" cap="none" dirty="0">
                <a:solidFill>
                  <a:srgbClr val="040C28"/>
                </a:solidFill>
                <a:latin typeface="Roboto"/>
                <a:ea typeface="Roboto"/>
                <a:cs typeface="Roboto"/>
                <a:sym typeface="Roboto"/>
              </a:rPr>
              <a:t>00 unit</a:t>
            </a:r>
            <a:endParaRPr sz="1200" b="0" i="0" u="none" strike="noStrike" cap="none" dirty="0">
              <a:solidFill>
                <a:srgbClr val="040C28"/>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Jumlah kayu yang dibeli							</a:t>
            </a:r>
            <a:r>
              <a:rPr lang="id" sz="1200" dirty="0">
                <a:solidFill>
                  <a:srgbClr val="040C28"/>
                </a:solidFill>
                <a:latin typeface="Roboto"/>
                <a:ea typeface="Roboto"/>
                <a:cs typeface="Roboto"/>
                <a:sym typeface="Roboto"/>
              </a:rPr>
              <a:t>28</a:t>
            </a:r>
            <a:r>
              <a:rPr lang="id" sz="1200" b="0" i="0" u="none" strike="noStrike" cap="none" dirty="0">
                <a:solidFill>
                  <a:srgbClr val="040C28"/>
                </a:solidFill>
                <a:latin typeface="Roboto"/>
                <a:ea typeface="Roboto"/>
                <a:cs typeface="Roboto"/>
                <a:sym typeface="Roboto"/>
              </a:rPr>
              <a:t>0 m³</a:t>
            </a: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Harga beli kayu								Rp 8</a:t>
            </a:r>
            <a:r>
              <a:rPr lang="id" sz="1200" dirty="0">
                <a:solidFill>
                  <a:srgbClr val="040C28"/>
                </a:solidFill>
                <a:latin typeface="Roboto"/>
                <a:ea typeface="Roboto"/>
                <a:cs typeface="Roboto"/>
                <a:sym typeface="Roboto"/>
              </a:rPr>
              <a:t>5</a:t>
            </a:r>
            <a:r>
              <a:rPr lang="id" sz="1200" b="0" i="0" u="none" strike="noStrike" cap="none" dirty="0">
                <a:solidFill>
                  <a:srgbClr val="040C28"/>
                </a:solidFill>
                <a:latin typeface="Roboto"/>
                <a:ea typeface="Roboto"/>
                <a:cs typeface="Roboto"/>
                <a:sym typeface="Roboto"/>
              </a:rPr>
              <a:t>0.000/m³</a:t>
            </a: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Jumlah kayu yang digunakan untuk produksi			2</a:t>
            </a:r>
            <a:r>
              <a:rPr lang="id" sz="1200" dirty="0">
                <a:solidFill>
                  <a:srgbClr val="040C28"/>
                </a:solidFill>
                <a:latin typeface="Roboto"/>
                <a:ea typeface="Roboto"/>
                <a:cs typeface="Roboto"/>
                <a:sym typeface="Roboto"/>
              </a:rPr>
              <a:t>4</a:t>
            </a:r>
            <a:r>
              <a:rPr lang="id" sz="1200" b="0" i="0" u="none" strike="noStrike" cap="none" dirty="0">
                <a:solidFill>
                  <a:srgbClr val="040C28"/>
                </a:solidFill>
                <a:latin typeface="Roboto"/>
                <a:ea typeface="Roboto"/>
                <a:cs typeface="Roboto"/>
                <a:sym typeface="Roboto"/>
              </a:rPr>
              <a:t>0 m³</a:t>
            </a: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Jumlah jam tenaga kerja aktual					</a:t>
            </a:r>
            <a:r>
              <a:rPr lang="id" sz="1200" dirty="0">
                <a:solidFill>
                  <a:srgbClr val="040C28"/>
                </a:solidFill>
                <a:latin typeface="Roboto"/>
                <a:ea typeface="Roboto"/>
                <a:cs typeface="Roboto"/>
                <a:sym typeface="Roboto"/>
              </a:rPr>
              <a:t>2.0</a:t>
            </a:r>
            <a:r>
              <a:rPr lang="id" sz="1200" b="0" i="0" u="none" strike="noStrike" cap="none" dirty="0">
                <a:solidFill>
                  <a:srgbClr val="040C28"/>
                </a:solidFill>
                <a:latin typeface="Roboto"/>
                <a:ea typeface="Roboto"/>
                <a:cs typeface="Roboto"/>
                <a:sym typeface="Roboto"/>
              </a:rPr>
              <a:t>00 jam</a:t>
            </a: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Upah TKL									Rp </a:t>
            </a:r>
            <a:r>
              <a:rPr lang="id" sz="1200" dirty="0">
                <a:solidFill>
                  <a:srgbClr val="040C28"/>
                </a:solidFill>
                <a:latin typeface="Roboto"/>
                <a:ea typeface="Roboto"/>
                <a:cs typeface="Roboto"/>
                <a:sym typeface="Roboto"/>
              </a:rPr>
              <a:t>6</a:t>
            </a:r>
            <a:r>
              <a:rPr lang="id" sz="1200" b="0" i="0" u="none" strike="noStrike" cap="none" dirty="0">
                <a:solidFill>
                  <a:srgbClr val="040C28"/>
                </a:solidFill>
                <a:latin typeface="Roboto"/>
                <a:ea typeface="Roboto"/>
                <a:cs typeface="Roboto"/>
                <a:sym typeface="Roboto"/>
              </a:rPr>
              <a:t>0.000/jam</a:t>
            </a: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1" i="0" u="none" strike="noStrike" cap="none" dirty="0">
                <a:solidFill>
                  <a:srgbClr val="040C28"/>
                </a:solidFill>
                <a:latin typeface="Roboto"/>
                <a:ea typeface="Roboto"/>
                <a:cs typeface="Roboto"/>
                <a:sym typeface="Roboto"/>
              </a:rPr>
              <a:t>BOP Aktual :</a:t>
            </a:r>
            <a:endParaRPr sz="1200" b="1"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Biaya Penyusutan Mesin							Rp 1</a:t>
            </a:r>
            <a:r>
              <a:rPr lang="id" sz="1200" dirty="0">
                <a:solidFill>
                  <a:srgbClr val="040C28"/>
                </a:solidFill>
                <a:latin typeface="Roboto"/>
                <a:ea typeface="Roboto"/>
                <a:cs typeface="Roboto"/>
                <a:sym typeface="Roboto"/>
              </a:rPr>
              <a:t>8</a:t>
            </a:r>
            <a:r>
              <a:rPr lang="id" sz="1200" b="0" i="0" u="none" strike="noStrike" cap="none" dirty="0">
                <a:solidFill>
                  <a:srgbClr val="040C28"/>
                </a:solidFill>
                <a:latin typeface="Roboto"/>
                <a:ea typeface="Roboto"/>
                <a:cs typeface="Roboto"/>
                <a:sym typeface="Roboto"/>
              </a:rPr>
              <a:t>0.000.000</a:t>
            </a:r>
            <a:endParaRPr sz="1200" b="0" i="0" u="none" strike="noStrike" cap="none" dirty="0">
              <a:solidFill>
                <a:srgbClr val="040C28"/>
              </a:solidFill>
              <a:latin typeface="Roboto"/>
              <a:ea typeface="Roboto"/>
              <a:cs typeface="Roboto"/>
              <a:sym typeface="Roboto"/>
            </a:endParaRPr>
          </a:p>
          <a:p>
            <a:pPr lvl="0">
              <a:lnSpc>
                <a:spcPct val="115000"/>
              </a:lnSpc>
              <a:buSzPts val="1200"/>
            </a:pPr>
            <a:r>
              <a:rPr lang="id" sz="1200" b="0" i="0" u="none" strike="noStrike" cap="none" dirty="0">
                <a:solidFill>
                  <a:srgbClr val="040C28"/>
                </a:solidFill>
                <a:latin typeface="Roboto"/>
                <a:ea typeface="Roboto"/>
                <a:cs typeface="Roboto"/>
                <a:sym typeface="Roboto"/>
              </a:rPr>
              <a:t>Biaya Listrik (masih terutang)						Rp </a:t>
            </a:r>
            <a:r>
              <a:rPr lang="id" sz="1200" dirty="0">
                <a:solidFill>
                  <a:srgbClr val="040C28"/>
                </a:solidFill>
                <a:latin typeface="Roboto"/>
                <a:ea typeface="Roboto"/>
                <a:cs typeface="Roboto"/>
                <a:sym typeface="Roboto"/>
              </a:rPr>
              <a:t>90</a:t>
            </a:r>
            <a:r>
              <a:rPr lang="id" sz="1200" b="0" i="0" u="none" strike="noStrike" cap="none" dirty="0">
                <a:solidFill>
                  <a:srgbClr val="040C28"/>
                </a:solidFill>
                <a:latin typeface="Roboto"/>
                <a:ea typeface="Roboto"/>
                <a:cs typeface="Roboto"/>
                <a:sym typeface="Roboto"/>
              </a:rPr>
              <a:t>.000.000</a:t>
            </a: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Biaya Tenaga Kerja Tidak Langsung (tunai)				Rp 1</a:t>
            </a:r>
            <a:r>
              <a:rPr lang="id" sz="1200" dirty="0">
                <a:solidFill>
                  <a:srgbClr val="040C28"/>
                </a:solidFill>
                <a:latin typeface="Roboto"/>
                <a:ea typeface="Roboto"/>
                <a:cs typeface="Roboto"/>
                <a:sym typeface="Roboto"/>
              </a:rPr>
              <a:t>2</a:t>
            </a:r>
            <a:r>
              <a:rPr lang="id" sz="1200" b="0" i="0" u="none" strike="noStrike" cap="none" dirty="0">
                <a:solidFill>
                  <a:srgbClr val="040C28"/>
                </a:solidFill>
                <a:latin typeface="Roboto"/>
                <a:ea typeface="Roboto"/>
                <a:cs typeface="Roboto"/>
                <a:sym typeface="Roboto"/>
              </a:rPr>
              <a:t>0.000.000</a:t>
            </a: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Biaya Bahan Baku Tidak Langsung (perlengkapan pabrik)	Rp 3</a:t>
            </a:r>
            <a:r>
              <a:rPr lang="id" sz="1200" dirty="0">
                <a:solidFill>
                  <a:srgbClr val="040C28"/>
                </a:solidFill>
                <a:latin typeface="Roboto"/>
                <a:ea typeface="Roboto"/>
                <a:cs typeface="Roboto"/>
                <a:sym typeface="Roboto"/>
              </a:rPr>
              <a:t>5</a:t>
            </a:r>
            <a:r>
              <a:rPr lang="id" sz="1200" b="0" i="0" u="none" strike="noStrike" cap="none" dirty="0">
                <a:solidFill>
                  <a:srgbClr val="040C28"/>
                </a:solidFill>
                <a:latin typeface="Roboto"/>
                <a:ea typeface="Roboto"/>
                <a:cs typeface="Roboto"/>
                <a:sym typeface="Roboto"/>
              </a:rPr>
              <a:t>.000.000</a:t>
            </a: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endParaRPr sz="1200" b="0" i="0" u="none" strike="noStrike" cap="none" dirty="0">
              <a:solidFill>
                <a:srgbClr val="040C28"/>
              </a:solidFill>
              <a:latin typeface="Roboto"/>
              <a:ea typeface="Roboto"/>
              <a:cs typeface="Roboto"/>
              <a:sym typeface="Roboto"/>
            </a:endParaRPr>
          </a:p>
        </p:txBody>
      </p:sp>
    </p:spTree>
    <p:extLst>
      <p:ext uri="{BB962C8B-B14F-4D97-AF65-F5344CB8AC3E}">
        <p14:creationId xmlns:p14="http://schemas.microsoft.com/office/powerpoint/2010/main" val="19952778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grpSp>
        <p:nvGrpSpPr>
          <p:cNvPr id="138" name="Google Shape;138;p18"/>
          <p:cNvGrpSpPr/>
          <p:nvPr/>
        </p:nvGrpSpPr>
        <p:grpSpPr>
          <a:xfrm>
            <a:off x="3854590" y="4740702"/>
            <a:ext cx="1434817" cy="389011"/>
            <a:chOff x="3248325" y="4588800"/>
            <a:chExt cx="2045939" cy="554700"/>
          </a:xfrm>
        </p:grpSpPr>
        <p:sp>
          <p:nvSpPr>
            <p:cNvPr id="139" name="Google Shape;139;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2" name="Google Shape;142;p18"/>
          <p:cNvGrpSpPr/>
          <p:nvPr/>
        </p:nvGrpSpPr>
        <p:grpSpPr>
          <a:xfrm>
            <a:off x="8325085" y="65155"/>
            <a:ext cx="763768" cy="752531"/>
            <a:chOff x="695950" y="3458000"/>
            <a:chExt cx="966550" cy="952450"/>
          </a:xfrm>
        </p:grpSpPr>
        <p:sp>
          <p:nvSpPr>
            <p:cNvPr id="143" name="Google Shape;143;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2" name="Google Shape;152;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3" name="Google Shape;153;p18"/>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4" name="Google Shape;154;p18"/>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Kertas Kerja</a:t>
            </a:r>
            <a:endParaRPr sz="3600" b="1">
              <a:solidFill>
                <a:srgbClr val="17919B"/>
              </a:solidFill>
              <a:latin typeface="Roboto"/>
              <a:ea typeface="Roboto"/>
              <a:cs typeface="Roboto"/>
              <a:sym typeface="Roboto"/>
            </a:endParaRPr>
          </a:p>
        </p:txBody>
      </p:sp>
      <p:sp>
        <p:nvSpPr>
          <p:cNvPr id="155" name="Google Shape;155;p18"/>
          <p:cNvSpPr txBox="1"/>
          <p:nvPr/>
        </p:nvSpPr>
        <p:spPr>
          <a:xfrm>
            <a:off x="212775" y="739490"/>
            <a:ext cx="8060400" cy="354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d" dirty="0">
                <a:latin typeface="Roboto"/>
                <a:ea typeface="Roboto"/>
                <a:cs typeface="Roboto"/>
                <a:sym typeface="Roboto"/>
              </a:rPr>
              <a:t>Sertakan hasil perhitungan varians pada tabel berikut : </a:t>
            </a:r>
            <a:endParaRPr dirty="0">
              <a:latin typeface="Roboto"/>
              <a:ea typeface="Roboto"/>
              <a:cs typeface="Roboto"/>
              <a:sym typeface="Roboto"/>
            </a:endParaRPr>
          </a:p>
        </p:txBody>
      </p:sp>
      <p:graphicFrame>
        <p:nvGraphicFramePr>
          <p:cNvPr id="156" name="Google Shape;156;p18"/>
          <p:cNvGraphicFramePr/>
          <p:nvPr>
            <p:extLst>
              <p:ext uri="{D42A27DB-BD31-4B8C-83A1-F6EECF244321}">
                <p14:modId xmlns:p14="http://schemas.microsoft.com/office/powerpoint/2010/main" val="1162640045"/>
              </p:ext>
            </p:extLst>
          </p:nvPr>
        </p:nvGraphicFramePr>
        <p:xfrm>
          <a:off x="312075" y="1121215"/>
          <a:ext cx="8289525" cy="2966316"/>
        </p:xfrm>
        <a:graphic>
          <a:graphicData uri="http://schemas.openxmlformats.org/drawingml/2006/table">
            <a:tbl>
              <a:tblPr>
                <a:noFill/>
              </a:tblPr>
              <a:tblGrid>
                <a:gridCol w="3429175">
                  <a:extLst>
                    <a:ext uri="{9D8B030D-6E8A-4147-A177-3AD203B41FA5}">
                      <a16:colId xmlns:a16="http://schemas.microsoft.com/office/drawing/2014/main" val="20000"/>
                    </a:ext>
                  </a:extLst>
                </a:gridCol>
                <a:gridCol w="1718650">
                  <a:extLst>
                    <a:ext uri="{9D8B030D-6E8A-4147-A177-3AD203B41FA5}">
                      <a16:colId xmlns:a16="http://schemas.microsoft.com/office/drawing/2014/main" val="20001"/>
                    </a:ext>
                  </a:extLst>
                </a:gridCol>
                <a:gridCol w="1388125">
                  <a:extLst>
                    <a:ext uri="{9D8B030D-6E8A-4147-A177-3AD203B41FA5}">
                      <a16:colId xmlns:a16="http://schemas.microsoft.com/office/drawing/2014/main" val="20002"/>
                    </a:ext>
                  </a:extLst>
                </a:gridCol>
                <a:gridCol w="1753575">
                  <a:extLst>
                    <a:ext uri="{9D8B030D-6E8A-4147-A177-3AD203B41FA5}">
                      <a16:colId xmlns:a16="http://schemas.microsoft.com/office/drawing/2014/main" val="20003"/>
                    </a:ext>
                  </a:extLst>
                </a:gridCol>
              </a:tblGrid>
              <a:tr h="519095">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Keterangan</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Perhitungan</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Varians</a:t>
                      </a:r>
                      <a:r>
                        <a:rPr lang="id" sz="1200" b="1" u="none" strike="noStrike" cap="none" dirty="0">
                          <a:solidFill>
                            <a:srgbClr val="FFFFFF"/>
                          </a:solidFill>
                          <a:latin typeface="Roboto"/>
                          <a:ea typeface="Roboto"/>
                          <a:cs typeface="Roboto"/>
                          <a:sym typeface="Roboto"/>
                        </a:rPr>
                        <a:t>                                            </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Kesimpulan</a:t>
                      </a:r>
                      <a:endParaRPr sz="1200" b="1" dirty="0">
                        <a:solidFill>
                          <a:srgbClr val="FFFFFF"/>
                        </a:solidFill>
                        <a:latin typeface="Roboto"/>
                        <a:ea typeface="Roboto"/>
                        <a:cs typeface="Roboto"/>
                        <a:sym typeface="Roboto"/>
                      </a:endParaRPr>
                    </a:p>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(U/F)</a:t>
                      </a:r>
                      <a:endParaRPr sz="1200" b="1"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400164">
                <a:tc>
                  <a:txBody>
                    <a:bodyPr/>
                    <a:lstStyle/>
                    <a:p>
                      <a:pPr marL="0" marR="0" lvl="0" indent="0" algn="l" rtl="0">
                        <a:lnSpc>
                          <a:spcPct val="115000"/>
                        </a:lnSpc>
                        <a:spcBef>
                          <a:spcPts val="0"/>
                        </a:spcBef>
                        <a:spcAft>
                          <a:spcPts val="0"/>
                        </a:spcAft>
                        <a:buClr>
                          <a:srgbClr val="000000"/>
                        </a:buClr>
                        <a:buSzPts val="1200"/>
                        <a:buFont typeface="Arial"/>
                        <a:buNone/>
                      </a:pPr>
                      <a:r>
                        <a:rPr lang="id" sz="1200" dirty="0">
                          <a:latin typeface="Roboto"/>
                          <a:ea typeface="Roboto"/>
                          <a:cs typeface="Roboto"/>
                          <a:sym typeface="Roboto"/>
                        </a:rPr>
                        <a:t>Pembelian Bahan Baku</a:t>
                      </a:r>
                      <a:endParaRPr sz="1200" u="none" strike="noStrike" cap="none" dirty="0">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850.000- Rp 900.000) x 280m =</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14.000.000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F (</a:t>
                      </a:r>
                      <a:r>
                        <a:rPr lang="en-US" sz="1200" dirty="0" err="1"/>
                        <a:t>Menguntungkan</a:t>
                      </a:r>
                      <a:r>
                        <a:rPr lang="en-US" sz="1200" dirty="0"/>
                        <a:t>)</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400164">
                <a:tc>
                  <a:txBody>
                    <a:bodyPr/>
                    <a:lstStyle/>
                    <a:p>
                      <a:pPr marL="0" marR="0" lvl="0" indent="0" algn="l" rtl="0">
                        <a:lnSpc>
                          <a:spcPct val="115000"/>
                        </a:lnSpc>
                        <a:spcBef>
                          <a:spcPts val="0"/>
                        </a:spcBef>
                        <a:spcAft>
                          <a:spcPts val="0"/>
                        </a:spcAft>
                        <a:buClr>
                          <a:srgbClr val="000000"/>
                        </a:buClr>
                        <a:buSzPts val="1200"/>
                        <a:buFont typeface="Arial"/>
                        <a:buNone/>
                      </a:pPr>
                      <a:r>
                        <a:rPr lang="id" sz="1200" dirty="0">
                          <a:latin typeface="Roboto"/>
                          <a:ea typeface="Roboto"/>
                          <a:cs typeface="Roboto"/>
                          <a:sym typeface="Roboto"/>
                        </a:rPr>
                        <a:t>Pemakaian Bahan Baku</a:t>
                      </a:r>
                      <a:endParaRPr sz="1200" u="none" strike="noStrike" cap="none" dirty="0">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(0,3m x 800 unit) – 240) x Rp.900.000 =</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Varian </a:t>
                      </a:r>
                      <a:r>
                        <a:rPr lang="en-US" sz="1200" dirty="0" err="1"/>
                        <a:t>tidak</a:t>
                      </a:r>
                      <a:r>
                        <a:rPr lang="en-US" sz="1200" dirty="0"/>
                        <a:t> </a:t>
                      </a:r>
                      <a:r>
                        <a:rPr lang="en-US" sz="1200" dirty="0" err="1"/>
                        <a:t>muncul</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r h="400164">
                <a:tc>
                  <a:txBody>
                    <a:bodyPr/>
                    <a:lstStyle/>
                    <a:p>
                      <a:pPr marL="0" marR="0" lvl="0" indent="0" algn="l" rtl="0">
                        <a:lnSpc>
                          <a:spcPct val="115000"/>
                        </a:lnSpc>
                        <a:spcBef>
                          <a:spcPts val="0"/>
                        </a:spcBef>
                        <a:spcAft>
                          <a:spcPts val="0"/>
                        </a:spcAft>
                        <a:buClr>
                          <a:srgbClr val="000000"/>
                        </a:buClr>
                        <a:buSzPts val="1200"/>
                        <a:buFont typeface="Arial"/>
                        <a:buNone/>
                      </a:pPr>
                      <a:r>
                        <a:rPr lang="id" sz="1200" dirty="0">
                          <a:latin typeface="Roboto"/>
                          <a:ea typeface="Roboto"/>
                          <a:cs typeface="Roboto"/>
                          <a:sym typeface="Roboto"/>
                        </a:rPr>
                        <a:t>Pembayaran Upah Tenaga Kerja Langsung</a:t>
                      </a:r>
                      <a:endParaRPr sz="1200" u="none" strike="noStrike" cap="none" dirty="0">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60.000 – Rp 55.000) x 2.000</a:t>
                      </a:r>
                      <a:r>
                        <a:rPr lang="en-US" sz="1200" baseline="0" dirty="0"/>
                        <a:t>/Jam </a:t>
                      </a:r>
                      <a:r>
                        <a:rPr lang="en-US" sz="1200" dirty="0"/>
                        <a:t>=</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a:t>
                      </a:r>
                      <a:r>
                        <a:rPr lang="en-US" sz="1200" baseline="0" dirty="0"/>
                        <a:t> 10.000.000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U (</a:t>
                      </a:r>
                      <a:r>
                        <a:rPr lang="en-US" sz="1200" dirty="0" err="1"/>
                        <a:t>Rugi</a:t>
                      </a:r>
                      <a:r>
                        <a:rPr lang="en-US" sz="1200" dirty="0"/>
                        <a:t>)</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549063">
                <a:tc>
                  <a:txBody>
                    <a:bodyPr/>
                    <a:lstStyle/>
                    <a:p>
                      <a:pPr marL="0" marR="0" lvl="0" indent="0" algn="l" rtl="0">
                        <a:lnSpc>
                          <a:spcPct val="115000"/>
                        </a:lnSpc>
                        <a:spcBef>
                          <a:spcPts val="0"/>
                        </a:spcBef>
                        <a:spcAft>
                          <a:spcPts val="0"/>
                        </a:spcAft>
                        <a:buNone/>
                      </a:pPr>
                      <a:r>
                        <a:rPr lang="id" sz="1200" dirty="0">
                          <a:latin typeface="Roboto"/>
                          <a:ea typeface="Roboto"/>
                          <a:cs typeface="Roboto"/>
                          <a:sym typeface="Roboto"/>
                        </a:rPr>
                        <a:t>Pembebanan Biaya Tenaga Kerja Langsung</a:t>
                      </a:r>
                      <a:endParaRPr sz="1200" dirty="0">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BDP BTKL (2000 - (2,5/jam</a:t>
                      </a:r>
                      <a:r>
                        <a:rPr lang="en-US" sz="1200" baseline="0" dirty="0"/>
                        <a:t> x 800 Unit ) x Rp 55 000 =</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Varian </a:t>
                      </a:r>
                      <a:r>
                        <a:rPr lang="en-US" sz="1200" dirty="0" err="1"/>
                        <a:t>tidak</a:t>
                      </a:r>
                      <a:r>
                        <a:rPr lang="en-US" sz="1200" dirty="0"/>
                        <a:t> </a:t>
                      </a:r>
                      <a:r>
                        <a:rPr lang="en-US" sz="1200" dirty="0" err="1"/>
                        <a:t>muncul</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2" name="Table 1">
            <a:extLst>
              <a:ext uri="{FF2B5EF4-FFF2-40B4-BE49-F238E27FC236}">
                <a16:creationId xmlns:a16="http://schemas.microsoft.com/office/drawing/2014/main" id="{AC367BD9-6224-0327-850B-7B9A5588F0D6}"/>
              </a:ext>
            </a:extLst>
          </p:cNvPr>
          <p:cNvGraphicFramePr>
            <a:graphicFrameLocks noGrp="1"/>
          </p:cNvGraphicFramePr>
          <p:nvPr/>
        </p:nvGraphicFramePr>
        <p:xfrm>
          <a:off x="312075" y="4115256"/>
          <a:ext cx="8289525" cy="484280"/>
        </p:xfrm>
        <a:graphic>
          <a:graphicData uri="http://schemas.openxmlformats.org/drawingml/2006/table">
            <a:tbl>
              <a:tblPr firstRow="1" bandRow="1"/>
              <a:tblGrid>
                <a:gridCol w="3395557">
                  <a:extLst>
                    <a:ext uri="{9D8B030D-6E8A-4147-A177-3AD203B41FA5}">
                      <a16:colId xmlns:a16="http://schemas.microsoft.com/office/drawing/2014/main" val="3087191981"/>
                    </a:ext>
                  </a:extLst>
                </a:gridCol>
                <a:gridCol w="1753952">
                  <a:extLst>
                    <a:ext uri="{9D8B030D-6E8A-4147-A177-3AD203B41FA5}">
                      <a16:colId xmlns:a16="http://schemas.microsoft.com/office/drawing/2014/main" val="508220115"/>
                    </a:ext>
                  </a:extLst>
                </a:gridCol>
                <a:gridCol w="1396283">
                  <a:extLst>
                    <a:ext uri="{9D8B030D-6E8A-4147-A177-3AD203B41FA5}">
                      <a16:colId xmlns:a16="http://schemas.microsoft.com/office/drawing/2014/main" val="2954415199"/>
                    </a:ext>
                  </a:extLst>
                </a:gridCol>
                <a:gridCol w="1743733">
                  <a:extLst>
                    <a:ext uri="{9D8B030D-6E8A-4147-A177-3AD203B41FA5}">
                      <a16:colId xmlns:a16="http://schemas.microsoft.com/office/drawing/2014/main" val="1028982610"/>
                    </a:ext>
                  </a:extLst>
                </a:gridCol>
              </a:tblGrid>
              <a:tr h="484280">
                <a:tc>
                  <a:txBody>
                    <a:bodyPr/>
                    <a:lstStyle/>
                    <a:p>
                      <a:r>
                        <a:rPr lang="en-US" sz="1200" dirty="0"/>
                        <a:t>Varian Overhead </a:t>
                      </a:r>
                      <a:r>
                        <a:rPr lang="en-US" sz="1200" dirty="0" err="1"/>
                        <a:t>Pabrik</a:t>
                      </a:r>
                      <a:endParaRPr lang="en-ID" sz="1200" dirty="0"/>
                    </a:p>
                  </a:txBody>
                  <a:tcPr/>
                </a:tc>
                <a:tc>
                  <a:txBody>
                    <a:bodyPr/>
                    <a:lstStyle/>
                    <a:p>
                      <a:r>
                        <a:rPr lang="en-US" sz="1200" dirty="0"/>
                        <a:t>Rp 425.000.000 – Rp 259.500.000 =</a:t>
                      </a:r>
                      <a:endParaRPr lang="en-ID" sz="1200" dirty="0"/>
                    </a:p>
                  </a:txBody>
                  <a:tcPr/>
                </a:tc>
                <a:tc>
                  <a:txBody>
                    <a:bodyPr/>
                    <a:lstStyle/>
                    <a:p>
                      <a:r>
                        <a:rPr lang="en-US" sz="1200" dirty="0"/>
                        <a:t>Rp 165.500.000</a:t>
                      </a:r>
                      <a:endParaRPr lang="en-ID" sz="1200" dirty="0"/>
                    </a:p>
                  </a:txBody>
                  <a:tcPr/>
                </a:tc>
                <a:tc>
                  <a:txBody>
                    <a:bodyPr/>
                    <a:lstStyle/>
                    <a:p>
                      <a:r>
                        <a:rPr lang="en-US" sz="1200" dirty="0"/>
                        <a:t>U (</a:t>
                      </a:r>
                      <a:r>
                        <a:rPr lang="en-US" sz="1200" dirty="0" err="1"/>
                        <a:t>Rugi</a:t>
                      </a:r>
                      <a:r>
                        <a:rPr lang="en-US" sz="1200" dirty="0"/>
                        <a:t>)</a:t>
                      </a:r>
                      <a:endParaRPr lang="en-ID" sz="1200" dirty="0"/>
                    </a:p>
                  </a:txBody>
                  <a:tcPr/>
                </a:tc>
                <a:extLst>
                  <a:ext uri="{0D108BD9-81ED-4DB2-BD59-A6C34878D82A}">
                    <a16:rowId xmlns:a16="http://schemas.microsoft.com/office/drawing/2014/main" val="1666336668"/>
                  </a:ext>
                </a:extLst>
              </a:tr>
            </a:tbl>
          </a:graphicData>
        </a:graphic>
      </p:graphicFrame>
    </p:spTree>
    <p:extLst>
      <p:ext uri="{BB962C8B-B14F-4D97-AF65-F5344CB8AC3E}">
        <p14:creationId xmlns:p14="http://schemas.microsoft.com/office/powerpoint/2010/main" val="70727512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grpSp>
        <p:nvGrpSpPr>
          <p:cNvPr id="161" name="Google Shape;161;p19"/>
          <p:cNvGrpSpPr/>
          <p:nvPr/>
        </p:nvGrpSpPr>
        <p:grpSpPr>
          <a:xfrm>
            <a:off x="3854590" y="4740702"/>
            <a:ext cx="1434817" cy="389011"/>
            <a:chOff x="3248325" y="4588800"/>
            <a:chExt cx="2045939" cy="554700"/>
          </a:xfrm>
        </p:grpSpPr>
        <p:sp>
          <p:nvSpPr>
            <p:cNvPr id="162" name="Google Shape;162;p1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1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5" name="Google Shape;165;p19"/>
          <p:cNvGrpSpPr/>
          <p:nvPr/>
        </p:nvGrpSpPr>
        <p:grpSpPr>
          <a:xfrm>
            <a:off x="8325085" y="65155"/>
            <a:ext cx="763768" cy="752531"/>
            <a:chOff x="695950" y="3458000"/>
            <a:chExt cx="966550" cy="952450"/>
          </a:xfrm>
        </p:grpSpPr>
        <p:sp>
          <p:nvSpPr>
            <p:cNvPr id="166" name="Google Shape;166;p1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5" name="Google Shape;175;p1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76" name="Google Shape;176;p19"/>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77" name="Google Shape;177;p19"/>
          <p:cNvGraphicFramePr/>
          <p:nvPr>
            <p:extLst>
              <p:ext uri="{D42A27DB-BD31-4B8C-83A1-F6EECF244321}">
                <p14:modId xmlns:p14="http://schemas.microsoft.com/office/powerpoint/2010/main" val="1275631076"/>
              </p:ext>
            </p:extLst>
          </p:nvPr>
        </p:nvGraphicFramePr>
        <p:xfrm>
          <a:off x="312075" y="1610975"/>
          <a:ext cx="8530525" cy="3343733"/>
        </p:xfrm>
        <a:graphic>
          <a:graphicData uri="http://schemas.openxmlformats.org/drawingml/2006/table">
            <a:tbl>
              <a:tblPr>
                <a:noFill/>
              </a:tblPr>
              <a:tblGrid>
                <a:gridCol w="1093644">
                  <a:extLst>
                    <a:ext uri="{9D8B030D-6E8A-4147-A177-3AD203B41FA5}">
                      <a16:colId xmlns:a16="http://schemas.microsoft.com/office/drawing/2014/main" val="20000"/>
                    </a:ext>
                  </a:extLst>
                </a:gridCol>
                <a:gridCol w="3953706">
                  <a:extLst>
                    <a:ext uri="{9D8B030D-6E8A-4147-A177-3AD203B41FA5}">
                      <a16:colId xmlns:a16="http://schemas.microsoft.com/office/drawing/2014/main" val="20001"/>
                    </a:ext>
                  </a:extLst>
                </a:gridCol>
                <a:gridCol w="1620200">
                  <a:extLst>
                    <a:ext uri="{9D8B030D-6E8A-4147-A177-3AD203B41FA5}">
                      <a16:colId xmlns:a16="http://schemas.microsoft.com/office/drawing/2014/main" val="20002"/>
                    </a:ext>
                  </a:extLst>
                </a:gridCol>
                <a:gridCol w="1862975">
                  <a:extLst>
                    <a:ext uri="{9D8B030D-6E8A-4147-A177-3AD203B41FA5}">
                      <a16:colId xmlns:a16="http://schemas.microsoft.com/office/drawing/2014/main" val="20003"/>
                    </a:ext>
                  </a:extLst>
                </a:gridCol>
              </a:tblGrid>
              <a:tr h="463852">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Tanggal</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a:solidFill>
                            <a:srgbClr val="FFFFFF"/>
                          </a:solidFill>
                          <a:latin typeface="Roboto"/>
                          <a:ea typeface="Roboto"/>
                          <a:cs typeface="Roboto"/>
                          <a:sym typeface="Roboto"/>
                        </a:rPr>
                        <a:t>Keterangan</a:t>
                      </a:r>
                      <a:endParaRPr sz="1200" b="1" u="none" strike="noStrike" cap="none">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Debit</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Kredit</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872065">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err="1"/>
                        <a:t>Persediaan</a:t>
                      </a:r>
                      <a:r>
                        <a:rPr lang="en-US" sz="1200" dirty="0"/>
                        <a:t> Bahan </a:t>
                      </a:r>
                      <a:r>
                        <a:rPr lang="en-US" sz="1200" dirty="0" err="1"/>
                        <a:t>baku</a:t>
                      </a:r>
                      <a:r>
                        <a:rPr lang="en-US" sz="1200" dirty="0"/>
                        <a:t> (Rp 900.000/m x 280/m)</a:t>
                      </a:r>
                    </a:p>
                    <a:p>
                      <a:pPr marL="0" lvl="8" indent="0" algn="l" rtl="0">
                        <a:spcBef>
                          <a:spcPts val="0"/>
                        </a:spcBef>
                        <a:spcAft>
                          <a:spcPts val="0"/>
                        </a:spcAft>
                        <a:buNone/>
                      </a:pPr>
                      <a:r>
                        <a:rPr lang="en-US" sz="1200" dirty="0"/>
                        <a:t>         Varian </a:t>
                      </a:r>
                      <a:r>
                        <a:rPr lang="en-US" sz="1200" dirty="0" err="1"/>
                        <a:t>harga</a:t>
                      </a:r>
                      <a:r>
                        <a:rPr lang="en-US" sz="1200" dirty="0"/>
                        <a:t> </a:t>
                      </a:r>
                      <a:r>
                        <a:rPr lang="en-US" sz="1200" dirty="0" err="1"/>
                        <a:t>bahan</a:t>
                      </a:r>
                      <a:r>
                        <a:rPr lang="en-US" sz="1200" dirty="0"/>
                        <a:t> </a:t>
                      </a:r>
                      <a:r>
                        <a:rPr lang="en-US" sz="1200" dirty="0" err="1"/>
                        <a:t>baku</a:t>
                      </a:r>
                      <a:r>
                        <a:rPr lang="en-US" sz="1200" dirty="0"/>
                        <a:t> ( Rp 238.000.000</a:t>
                      </a:r>
                    </a:p>
                    <a:p>
                      <a:pPr marL="0" lvl="8" indent="0" algn="l" rtl="0">
                        <a:spcBef>
                          <a:spcPts val="0"/>
                        </a:spcBef>
                        <a:spcAft>
                          <a:spcPts val="0"/>
                        </a:spcAft>
                        <a:buNone/>
                      </a:pPr>
                      <a:r>
                        <a:rPr lang="en-US" sz="1200" dirty="0"/>
                        <a:t>          – Rp  225.000.000 )</a:t>
                      </a:r>
                    </a:p>
                    <a:p>
                      <a:pPr marL="0" lvl="0" indent="0" algn="l" rtl="0">
                        <a:spcBef>
                          <a:spcPts val="0"/>
                        </a:spcBef>
                        <a:spcAft>
                          <a:spcPts val="0"/>
                        </a:spcAft>
                        <a:buNone/>
                      </a:pPr>
                      <a:r>
                        <a:rPr lang="en-US" sz="1200" dirty="0"/>
                        <a:t>         Utang </a:t>
                      </a:r>
                      <a:r>
                        <a:rPr lang="en-US" sz="1200" dirty="0" err="1"/>
                        <a:t>dagang</a:t>
                      </a:r>
                      <a:r>
                        <a:rPr lang="en-US" sz="1200" dirty="0"/>
                        <a:t> (Rp 850.000 x 280/m)</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252.000.000</a:t>
                      </a:r>
                    </a:p>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r" rtl="0">
                        <a:spcBef>
                          <a:spcPts val="0"/>
                        </a:spcBef>
                        <a:spcAft>
                          <a:spcPts val="0"/>
                        </a:spcAft>
                        <a:buNone/>
                      </a:pPr>
                      <a:endParaRPr lang="en-US" sz="1200" dirty="0"/>
                    </a:p>
                    <a:p>
                      <a:pPr marL="0" lvl="0" indent="0" algn="r" rtl="0">
                        <a:spcBef>
                          <a:spcPts val="0"/>
                        </a:spcBef>
                        <a:spcAft>
                          <a:spcPts val="0"/>
                        </a:spcAft>
                        <a:buNone/>
                      </a:pPr>
                      <a:endParaRPr lang="en-US" sz="1200" dirty="0"/>
                    </a:p>
                    <a:p>
                      <a:pPr marL="0" lvl="0" indent="0" algn="l" rtl="0">
                        <a:spcBef>
                          <a:spcPts val="0"/>
                        </a:spcBef>
                        <a:spcAft>
                          <a:spcPts val="0"/>
                        </a:spcAft>
                        <a:buNone/>
                      </a:pPr>
                      <a:r>
                        <a:rPr lang="en-ID" sz="1200" dirty="0"/>
                        <a:t>Rp 14.000.0000</a:t>
                      </a:r>
                    </a:p>
                    <a:p>
                      <a:pPr marL="0" lvl="0" indent="0" algn="l" rtl="0">
                        <a:spcBef>
                          <a:spcPts val="0"/>
                        </a:spcBef>
                        <a:spcAft>
                          <a:spcPts val="0"/>
                        </a:spcAft>
                        <a:buNone/>
                      </a:pPr>
                      <a:r>
                        <a:rPr lang="en-ID" sz="1200" dirty="0"/>
                        <a:t>Rp 238.000.000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697646">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endParaRPr lang="en-ID"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BDP Bahan Baku (0,3m x 800 unit x Rp 900.000/m)</a:t>
                      </a:r>
                    </a:p>
                    <a:p>
                      <a:pPr marL="0" lvl="0" indent="0" algn="l" rtl="0">
                        <a:spcBef>
                          <a:spcPts val="0"/>
                        </a:spcBef>
                        <a:spcAft>
                          <a:spcPts val="0"/>
                        </a:spcAft>
                        <a:buNone/>
                      </a:pPr>
                      <a:r>
                        <a:rPr lang="en-US" sz="1200" dirty="0" err="1"/>
                        <a:t>Persediaaan</a:t>
                      </a:r>
                      <a:r>
                        <a:rPr lang="en-US" sz="1200" dirty="0"/>
                        <a:t> Bahan </a:t>
                      </a:r>
                      <a:r>
                        <a:rPr lang="en-US" sz="1200" dirty="0" err="1"/>
                        <a:t>baku</a:t>
                      </a:r>
                      <a:r>
                        <a:rPr lang="en-US" sz="1200" dirty="0"/>
                        <a:t> (240/m x  Rp 900.000)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216.000.000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endParaRPr lang="en-ID" sz="1200" dirty="0"/>
                    </a:p>
                    <a:p>
                      <a:pPr marL="0" lvl="0" indent="0" algn="l" rtl="0">
                        <a:spcBef>
                          <a:spcPts val="0"/>
                        </a:spcBef>
                        <a:spcAft>
                          <a:spcPts val="0"/>
                        </a:spcAft>
                        <a:buNone/>
                      </a:pPr>
                      <a:r>
                        <a:rPr lang="en-ID" sz="1200" dirty="0"/>
                        <a:t>Rp 216.000.000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r h="502531">
                <a:tc>
                  <a:txBody>
                    <a:bodyPr/>
                    <a:lstStyle/>
                    <a:p>
                      <a:pPr marL="0" lvl="0" indent="0" algn="l" rtl="0">
                        <a:spcBef>
                          <a:spcPts val="0"/>
                        </a:spcBef>
                        <a:spcAft>
                          <a:spcPts val="0"/>
                        </a:spcAft>
                        <a:buNone/>
                      </a:pPr>
                      <a:endParaRPr sz="120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err="1"/>
                        <a:t>Gaji</a:t>
                      </a:r>
                      <a:r>
                        <a:rPr lang="en-US" sz="1200" dirty="0"/>
                        <a:t> dan </a:t>
                      </a:r>
                      <a:r>
                        <a:rPr lang="en-US" sz="1200" dirty="0" err="1"/>
                        <a:t>upah</a:t>
                      </a:r>
                      <a:r>
                        <a:rPr lang="en-US" sz="1200" dirty="0"/>
                        <a:t> ( 2000/Jam x Rp 55.000)</a:t>
                      </a:r>
                    </a:p>
                    <a:p>
                      <a:pPr marL="0" lvl="0" indent="0" algn="l" rtl="0">
                        <a:spcBef>
                          <a:spcPts val="0"/>
                        </a:spcBef>
                        <a:spcAft>
                          <a:spcPts val="0"/>
                        </a:spcAft>
                        <a:buNone/>
                      </a:pPr>
                      <a:r>
                        <a:rPr lang="en-US" sz="1200" dirty="0"/>
                        <a:t>Varian </a:t>
                      </a:r>
                      <a:r>
                        <a:rPr lang="en-US" sz="1200" dirty="0" err="1"/>
                        <a:t>Gaji</a:t>
                      </a:r>
                      <a:r>
                        <a:rPr lang="en-US" sz="1200" dirty="0"/>
                        <a:t> ( 100.000.000 – 110.000.000)</a:t>
                      </a:r>
                    </a:p>
                    <a:p>
                      <a:pPr marL="0" lvl="0" indent="0" algn="l" rtl="0">
                        <a:spcBef>
                          <a:spcPts val="0"/>
                        </a:spcBef>
                        <a:spcAft>
                          <a:spcPts val="0"/>
                        </a:spcAft>
                        <a:buNone/>
                      </a:pPr>
                      <a:r>
                        <a:rPr lang="en-US" sz="1200" dirty="0"/>
                        <a:t>           Kas ( 2000/Jam x 60.000)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100.000.000</a:t>
                      </a:r>
                    </a:p>
                    <a:p>
                      <a:pPr marL="0" lvl="0" indent="0" algn="l" rtl="0">
                        <a:spcBef>
                          <a:spcPts val="0"/>
                        </a:spcBef>
                        <a:spcAft>
                          <a:spcPts val="0"/>
                        </a:spcAft>
                        <a:buNone/>
                      </a:pPr>
                      <a:r>
                        <a:rPr lang="en-US" sz="1200" dirty="0"/>
                        <a:t>Rp 10.000.000</a:t>
                      </a:r>
                    </a:p>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endParaRPr lang="en-ID" sz="1200" dirty="0"/>
                    </a:p>
                    <a:p>
                      <a:pPr marL="0" lvl="0" indent="0" algn="l" rtl="0">
                        <a:spcBef>
                          <a:spcPts val="0"/>
                        </a:spcBef>
                        <a:spcAft>
                          <a:spcPts val="0"/>
                        </a:spcAft>
                        <a:buNone/>
                      </a:pPr>
                      <a:r>
                        <a:rPr lang="en-ID" sz="1200" dirty="0"/>
                        <a:t>Rp 110.000.000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502531">
                <a:tc>
                  <a:txBody>
                    <a:bodyPr/>
                    <a:lstStyle/>
                    <a:p>
                      <a:pPr marL="0" lvl="0" indent="0" algn="l" rtl="0">
                        <a:spcBef>
                          <a:spcPts val="0"/>
                        </a:spcBef>
                        <a:spcAft>
                          <a:spcPts val="0"/>
                        </a:spcAft>
                        <a:buNone/>
                      </a:pPr>
                      <a:endParaRPr sz="120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US"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78" name="Google Shape;178;p19"/>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Kertas Kerja</a:t>
            </a:r>
            <a:endParaRPr sz="3600" b="1" dirty="0">
              <a:solidFill>
                <a:srgbClr val="17919B"/>
              </a:solidFill>
              <a:latin typeface="Roboto"/>
              <a:ea typeface="Roboto"/>
              <a:cs typeface="Roboto"/>
              <a:sym typeface="Roboto"/>
            </a:endParaRPr>
          </a:p>
        </p:txBody>
      </p:sp>
      <p:sp>
        <p:nvSpPr>
          <p:cNvPr id="179" name="Google Shape;179;p19"/>
          <p:cNvSpPr txBox="1"/>
          <p:nvPr/>
        </p:nvSpPr>
        <p:spPr>
          <a:xfrm>
            <a:off x="212775" y="926100"/>
            <a:ext cx="8060400" cy="354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d" dirty="0">
                <a:latin typeface="Roboto"/>
                <a:ea typeface="Roboto"/>
                <a:cs typeface="Roboto"/>
                <a:sym typeface="Roboto"/>
              </a:rPr>
              <a:t>Berdasarkan hasil perhitungan, lakukan pencatatan akuntansi pada Jurnal Umum dengan menggunakan tabel berikut : </a:t>
            </a:r>
            <a:endParaRPr dirty="0">
              <a:latin typeface="Roboto"/>
              <a:ea typeface="Roboto"/>
              <a:cs typeface="Roboto"/>
              <a:sym typeface="Roboto"/>
            </a:endParaRPr>
          </a:p>
        </p:txBody>
      </p:sp>
    </p:spTree>
    <p:extLst>
      <p:ext uri="{BB962C8B-B14F-4D97-AF65-F5344CB8AC3E}">
        <p14:creationId xmlns:p14="http://schemas.microsoft.com/office/powerpoint/2010/main" val="280623152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oogle Shape;177;p19">
            <a:extLst>
              <a:ext uri="{FF2B5EF4-FFF2-40B4-BE49-F238E27FC236}">
                <a16:creationId xmlns:a16="http://schemas.microsoft.com/office/drawing/2014/main" id="{34B24A7D-C25E-C538-72D0-20D802CBBEB1}"/>
              </a:ext>
            </a:extLst>
          </p:cNvPr>
          <p:cNvGraphicFramePr/>
          <p:nvPr/>
        </p:nvGraphicFramePr>
        <p:xfrm>
          <a:off x="306737" y="1163226"/>
          <a:ext cx="8530525" cy="3898389"/>
        </p:xfrm>
        <a:graphic>
          <a:graphicData uri="http://schemas.openxmlformats.org/drawingml/2006/table">
            <a:tbl>
              <a:tblPr>
                <a:noFill/>
              </a:tblPr>
              <a:tblGrid>
                <a:gridCol w="1093325">
                  <a:extLst>
                    <a:ext uri="{9D8B030D-6E8A-4147-A177-3AD203B41FA5}">
                      <a16:colId xmlns:a16="http://schemas.microsoft.com/office/drawing/2014/main" val="20000"/>
                    </a:ext>
                  </a:extLst>
                </a:gridCol>
                <a:gridCol w="3954025">
                  <a:extLst>
                    <a:ext uri="{9D8B030D-6E8A-4147-A177-3AD203B41FA5}">
                      <a16:colId xmlns:a16="http://schemas.microsoft.com/office/drawing/2014/main" val="20001"/>
                    </a:ext>
                  </a:extLst>
                </a:gridCol>
                <a:gridCol w="1620200">
                  <a:extLst>
                    <a:ext uri="{9D8B030D-6E8A-4147-A177-3AD203B41FA5}">
                      <a16:colId xmlns:a16="http://schemas.microsoft.com/office/drawing/2014/main" val="20002"/>
                    </a:ext>
                  </a:extLst>
                </a:gridCol>
                <a:gridCol w="1862975">
                  <a:extLst>
                    <a:ext uri="{9D8B030D-6E8A-4147-A177-3AD203B41FA5}">
                      <a16:colId xmlns:a16="http://schemas.microsoft.com/office/drawing/2014/main" val="20003"/>
                    </a:ext>
                  </a:extLst>
                </a:gridCol>
              </a:tblGrid>
              <a:tr h="383760">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Tanggal</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Keterangan</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Debit</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Kredit</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721489">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err="1"/>
                        <a:t>Persediaan</a:t>
                      </a:r>
                      <a:r>
                        <a:rPr lang="en-US" sz="1200" dirty="0"/>
                        <a:t> BDP – BOP ( 18jam x 800Unit x 18.000/m )</a:t>
                      </a:r>
                    </a:p>
                    <a:p>
                      <a:pPr marL="0" lvl="0" indent="0" algn="l" rtl="0">
                        <a:spcBef>
                          <a:spcPts val="0"/>
                        </a:spcBef>
                        <a:spcAft>
                          <a:spcPts val="0"/>
                        </a:spcAft>
                        <a:buNone/>
                      </a:pPr>
                      <a:r>
                        <a:rPr lang="en-US" sz="1200" dirty="0"/>
                        <a:t>           BOP </a:t>
                      </a:r>
                      <a:r>
                        <a:rPr lang="en-US" sz="1200" dirty="0" err="1"/>
                        <a:t>dibebankan</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259.500.000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r" rtl="0">
                        <a:spcBef>
                          <a:spcPts val="0"/>
                        </a:spcBef>
                        <a:spcAft>
                          <a:spcPts val="0"/>
                        </a:spcAft>
                        <a:buNone/>
                      </a:pPr>
                      <a:endParaRPr lang="en-US" sz="1200" dirty="0"/>
                    </a:p>
                    <a:p>
                      <a:pPr marL="0" lvl="0" indent="0" algn="l" rtl="0">
                        <a:spcBef>
                          <a:spcPts val="0"/>
                        </a:spcBef>
                        <a:spcAft>
                          <a:spcPts val="0"/>
                        </a:spcAft>
                        <a:buNone/>
                      </a:pPr>
                      <a:r>
                        <a:rPr lang="en-US" sz="1200" dirty="0"/>
                        <a:t>Rp 259.500.000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1938029">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endParaRPr lang="en-ID"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ID" sz="1200" b="0" i="0" u="none" strike="noStrike" cap="none" dirty="0">
                          <a:solidFill>
                            <a:srgbClr val="040C28"/>
                          </a:solidFill>
                          <a:latin typeface="Roboto"/>
                          <a:ea typeface="Roboto"/>
                          <a:cs typeface="Roboto"/>
                          <a:sym typeface="Roboto"/>
                        </a:rPr>
                        <a:t> BOP </a:t>
                      </a:r>
                      <a:r>
                        <a:rPr lang="en-ID" sz="1200" b="0" i="0" u="none" strike="noStrike" cap="none" dirty="0" err="1">
                          <a:solidFill>
                            <a:srgbClr val="040C28"/>
                          </a:solidFill>
                          <a:latin typeface="Roboto"/>
                          <a:ea typeface="Roboto"/>
                          <a:cs typeface="Roboto"/>
                          <a:sym typeface="Roboto"/>
                        </a:rPr>
                        <a:t>Sesungguhnya</a:t>
                      </a:r>
                      <a:endParaRPr lang="en-ID" sz="1200" b="0" i="0" u="none" strike="noStrike" cap="none" dirty="0">
                        <a:solidFill>
                          <a:srgbClr val="040C28"/>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200"/>
                        <a:buFont typeface="Arial"/>
                        <a:buNone/>
                      </a:pPr>
                      <a:r>
                        <a:rPr lang="en-ID" sz="1200" b="0" i="0" u="none" strike="noStrike" cap="none" dirty="0">
                          <a:solidFill>
                            <a:srgbClr val="040C28"/>
                          </a:solidFill>
                          <a:latin typeface="Roboto"/>
                          <a:ea typeface="Roboto"/>
                          <a:cs typeface="Roboto"/>
                          <a:sym typeface="Roboto"/>
                        </a:rPr>
                        <a:t>         </a:t>
                      </a:r>
                    </a:p>
                    <a:p>
                      <a:pPr marL="0" marR="0" lvl="0" indent="0" algn="l" rtl="0">
                        <a:lnSpc>
                          <a:spcPct val="100000"/>
                        </a:lnSpc>
                        <a:spcBef>
                          <a:spcPts val="0"/>
                        </a:spcBef>
                        <a:spcAft>
                          <a:spcPts val="0"/>
                        </a:spcAft>
                        <a:buClr>
                          <a:srgbClr val="000000"/>
                        </a:buClr>
                        <a:buSzPts val="1200"/>
                        <a:buFont typeface="Arial"/>
                        <a:buNone/>
                      </a:pPr>
                      <a:r>
                        <a:rPr lang="en-ID" sz="1200" b="0" i="0" u="none" strike="noStrike" cap="none" dirty="0">
                          <a:solidFill>
                            <a:srgbClr val="040C28"/>
                          </a:solidFill>
                          <a:latin typeface="Roboto"/>
                          <a:ea typeface="Roboto"/>
                          <a:cs typeface="Roboto"/>
                          <a:sym typeface="Roboto"/>
                        </a:rPr>
                        <a:t>             Kas</a:t>
                      </a:r>
                    </a:p>
                    <a:p>
                      <a:pPr marL="0" marR="0" lvl="0" indent="0" algn="l" rtl="0">
                        <a:lnSpc>
                          <a:spcPct val="100000"/>
                        </a:lnSpc>
                        <a:spcBef>
                          <a:spcPts val="0"/>
                        </a:spcBef>
                        <a:spcAft>
                          <a:spcPts val="0"/>
                        </a:spcAft>
                        <a:buClr>
                          <a:srgbClr val="000000"/>
                        </a:buClr>
                        <a:buSzPts val="1200"/>
                        <a:buFont typeface="Arial"/>
                        <a:buNone/>
                      </a:pPr>
                      <a:endParaRPr lang="en-ID" sz="1200" b="0" i="0" u="none" strike="noStrike" cap="none" dirty="0">
                        <a:solidFill>
                          <a:srgbClr val="040C28"/>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200"/>
                        <a:buFont typeface="Arial"/>
                        <a:buNone/>
                      </a:pPr>
                      <a:r>
                        <a:rPr lang="en-ID" sz="1200" b="0" i="0" u="none" strike="noStrike" cap="none" dirty="0">
                          <a:solidFill>
                            <a:srgbClr val="040C28"/>
                          </a:solidFill>
                          <a:latin typeface="Roboto"/>
                          <a:ea typeface="Roboto"/>
                          <a:cs typeface="Roboto"/>
                          <a:sym typeface="Roboto"/>
                        </a:rPr>
                        <a:t>             </a:t>
                      </a:r>
                      <a:r>
                        <a:rPr lang="en-ID" sz="1200" b="0" i="0" u="none" strike="noStrike" cap="none" dirty="0" err="1">
                          <a:solidFill>
                            <a:srgbClr val="040C28"/>
                          </a:solidFill>
                          <a:latin typeface="Roboto"/>
                          <a:ea typeface="Roboto"/>
                          <a:cs typeface="Roboto"/>
                          <a:sym typeface="Roboto"/>
                        </a:rPr>
                        <a:t>Biaya</a:t>
                      </a:r>
                      <a:r>
                        <a:rPr lang="en-ID" sz="1200" b="0" i="0" u="none" strike="noStrike" cap="none" dirty="0">
                          <a:solidFill>
                            <a:srgbClr val="040C28"/>
                          </a:solidFill>
                          <a:latin typeface="Roboto"/>
                          <a:ea typeface="Roboto"/>
                          <a:cs typeface="Roboto"/>
                          <a:sym typeface="Roboto"/>
                        </a:rPr>
                        <a:t> </a:t>
                      </a:r>
                      <a:r>
                        <a:rPr lang="en-ID" sz="1200" b="0" i="0" u="none" strike="noStrike" cap="none" dirty="0" err="1">
                          <a:solidFill>
                            <a:srgbClr val="040C28"/>
                          </a:solidFill>
                          <a:latin typeface="Roboto"/>
                          <a:ea typeface="Roboto"/>
                          <a:cs typeface="Roboto"/>
                          <a:sym typeface="Roboto"/>
                        </a:rPr>
                        <a:t>Penyusutan</a:t>
                      </a:r>
                      <a:r>
                        <a:rPr lang="en-ID" sz="1200" b="0" i="0" u="none" strike="noStrike" cap="none" dirty="0">
                          <a:solidFill>
                            <a:srgbClr val="040C28"/>
                          </a:solidFill>
                          <a:latin typeface="Roboto"/>
                          <a:ea typeface="Roboto"/>
                          <a:cs typeface="Roboto"/>
                          <a:sym typeface="Roboto"/>
                        </a:rPr>
                        <a:t> </a:t>
                      </a:r>
                      <a:r>
                        <a:rPr lang="en-ID" sz="1200" b="0" i="0" u="none" strike="noStrike" cap="none" dirty="0" err="1">
                          <a:solidFill>
                            <a:srgbClr val="040C28"/>
                          </a:solidFill>
                          <a:latin typeface="Roboto"/>
                          <a:ea typeface="Roboto"/>
                          <a:cs typeface="Roboto"/>
                          <a:sym typeface="Roboto"/>
                        </a:rPr>
                        <a:t>Mesin</a:t>
                      </a:r>
                      <a:r>
                        <a:rPr lang="en-ID" sz="1200" b="0" i="0" u="none" strike="noStrike" cap="none" dirty="0">
                          <a:solidFill>
                            <a:srgbClr val="040C28"/>
                          </a:solidFill>
                          <a:latin typeface="Roboto"/>
                          <a:ea typeface="Roboto"/>
                          <a:cs typeface="Roboto"/>
                          <a:sym typeface="Roboto"/>
                        </a:rPr>
                        <a:t>					</a:t>
                      </a:r>
                    </a:p>
                    <a:p>
                      <a:pPr marL="0" marR="0" lvl="0" indent="0" algn="l" rtl="0">
                        <a:lnSpc>
                          <a:spcPct val="100000"/>
                        </a:lnSpc>
                        <a:spcBef>
                          <a:spcPts val="0"/>
                        </a:spcBef>
                        <a:spcAft>
                          <a:spcPts val="0"/>
                        </a:spcAft>
                        <a:buClr>
                          <a:srgbClr val="000000"/>
                        </a:buClr>
                        <a:buSzPts val="1200"/>
                        <a:buFont typeface="Arial"/>
                        <a:buNone/>
                      </a:pPr>
                      <a:r>
                        <a:rPr lang="en-ID" sz="1200" b="0" i="0" u="none" strike="noStrike" cap="none" dirty="0">
                          <a:solidFill>
                            <a:srgbClr val="040C28"/>
                          </a:solidFill>
                          <a:latin typeface="Roboto"/>
                          <a:ea typeface="Roboto"/>
                          <a:cs typeface="Roboto"/>
                          <a:sym typeface="Roboto"/>
                        </a:rPr>
                        <a:t>             </a:t>
                      </a:r>
                      <a:r>
                        <a:rPr lang="en-ID" sz="1200" b="0" i="0" u="none" strike="noStrike" cap="none" dirty="0" err="1">
                          <a:solidFill>
                            <a:srgbClr val="040C28"/>
                          </a:solidFill>
                          <a:latin typeface="Roboto"/>
                          <a:ea typeface="Roboto"/>
                          <a:cs typeface="Roboto"/>
                          <a:sym typeface="Roboto"/>
                        </a:rPr>
                        <a:t>Biaya</a:t>
                      </a:r>
                      <a:r>
                        <a:rPr lang="en-ID" sz="1200" b="0" i="0" u="none" strike="noStrike" cap="none" dirty="0">
                          <a:solidFill>
                            <a:srgbClr val="040C28"/>
                          </a:solidFill>
                          <a:latin typeface="Roboto"/>
                          <a:ea typeface="Roboto"/>
                          <a:cs typeface="Roboto"/>
                          <a:sym typeface="Roboto"/>
                        </a:rPr>
                        <a:t> Listrik (</a:t>
                      </a:r>
                      <a:r>
                        <a:rPr lang="en-ID" sz="1200" b="0" i="0" u="none" strike="noStrike" cap="none" dirty="0" err="1">
                          <a:solidFill>
                            <a:srgbClr val="040C28"/>
                          </a:solidFill>
                          <a:latin typeface="Roboto"/>
                          <a:ea typeface="Roboto"/>
                          <a:cs typeface="Roboto"/>
                          <a:sym typeface="Roboto"/>
                        </a:rPr>
                        <a:t>masih</a:t>
                      </a:r>
                      <a:r>
                        <a:rPr lang="en-ID" sz="1200" b="0" i="0" u="none" strike="noStrike" cap="none" dirty="0">
                          <a:solidFill>
                            <a:srgbClr val="040C28"/>
                          </a:solidFill>
                          <a:latin typeface="Roboto"/>
                          <a:ea typeface="Roboto"/>
                          <a:cs typeface="Roboto"/>
                          <a:sym typeface="Roboto"/>
                        </a:rPr>
                        <a:t> </a:t>
                      </a:r>
                      <a:r>
                        <a:rPr lang="en-ID" sz="1200" b="0" i="0" u="none" strike="noStrike" cap="none" dirty="0" err="1">
                          <a:solidFill>
                            <a:srgbClr val="040C28"/>
                          </a:solidFill>
                          <a:latin typeface="Roboto"/>
                          <a:ea typeface="Roboto"/>
                          <a:cs typeface="Roboto"/>
                          <a:sym typeface="Roboto"/>
                        </a:rPr>
                        <a:t>terutang</a:t>
                      </a:r>
                      <a:r>
                        <a:rPr lang="en-ID" sz="1200" b="0" i="0" u="none" strike="noStrike" cap="none" dirty="0">
                          <a:solidFill>
                            <a:srgbClr val="040C28"/>
                          </a:solidFill>
                          <a:latin typeface="Roboto"/>
                          <a:ea typeface="Roboto"/>
                          <a:cs typeface="Roboto"/>
                          <a:sym typeface="Roboto"/>
                        </a:rPr>
                        <a:t>)						</a:t>
                      </a:r>
                    </a:p>
                    <a:p>
                      <a:pPr marL="0" marR="0" lvl="0" indent="0" algn="l" rtl="0">
                        <a:lnSpc>
                          <a:spcPct val="100000"/>
                        </a:lnSpc>
                        <a:spcBef>
                          <a:spcPts val="0"/>
                        </a:spcBef>
                        <a:spcAft>
                          <a:spcPts val="0"/>
                        </a:spcAft>
                        <a:buClr>
                          <a:srgbClr val="000000"/>
                        </a:buClr>
                        <a:buSzPts val="1200"/>
                        <a:buFont typeface="Arial"/>
                        <a:buNone/>
                      </a:pPr>
                      <a:r>
                        <a:rPr lang="en-ID" sz="1200" b="0" i="0" u="none" strike="noStrike" cap="none" dirty="0">
                          <a:solidFill>
                            <a:srgbClr val="040C28"/>
                          </a:solidFill>
                          <a:latin typeface="Roboto"/>
                          <a:ea typeface="Roboto"/>
                          <a:cs typeface="Roboto"/>
                          <a:sym typeface="Roboto"/>
                        </a:rPr>
                        <a:t>             </a:t>
                      </a:r>
                      <a:r>
                        <a:rPr lang="en-ID" sz="1200" b="0" i="0" u="none" strike="noStrike" cap="none" dirty="0" err="1">
                          <a:solidFill>
                            <a:srgbClr val="040C28"/>
                          </a:solidFill>
                          <a:latin typeface="Roboto"/>
                          <a:ea typeface="Roboto"/>
                          <a:cs typeface="Roboto"/>
                          <a:sym typeface="Roboto"/>
                        </a:rPr>
                        <a:t>Perlengkapan</a:t>
                      </a:r>
                      <a:r>
                        <a:rPr lang="en-ID" sz="1200" b="0" i="0" u="none" strike="noStrike" cap="none" dirty="0">
                          <a:solidFill>
                            <a:srgbClr val="040C28"/>
                          </a:solidFill>
                          <a:latin typeface="Roboto"/>
                          <a:ea typeface="Roboto"/>
                          <a:cs typeface="Roboto"/>
                          <a:sym typeface="Roboto"/>
                        </a:rPr>
                        <a:t> </a:t>
                      </a:r>
                      <a:r>
                        <a:rPr lang="en-ID" sz="1200" b="0" i="0" u="none" strike="noStrike" cap="none" dirty="0" err="1">
                          <a:solidFill>
                            <a:srgbClr val="040C28"/>
                          </a:solidFill>
                          <a:latin typeface="Roboto"/>
                          <a:ea typeface="Roboto"/>
                          <a:cs typeface="Roboto"/>
                          <a:sym typeface="Roboto"/>
                        </a:rPr>
                        <a:t>Pabrik</a:t>
                      </a:r>
                      <a:r>
                        <a:rPr lang="en-ID" sz="1200" b="0" i="0" u="none" strike="noStrike" cap="none" dirty="0">
                          <a:solidFill>
                            <a:srgbClr val="040C28"/>
                          </a:solidFill>
                          <a:latin typeface="Roboto"/>
                          <a:ea typeface="Roboto"/>
                          <a:cs typeface="Roboto"/>
                          <a:sym typeface="Roboto"/>
                        </a:rPr>
                        <a:t>	</a:t>
                      </a:r>
                    </a:p>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425.000.000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endParaRPr lang="en-ID" sz="1200" dirty="0"/>
                    </a:p>
                    <a:p>
                      <a:pPr marL="0" lvl="0" indent="0" algn="l" rtl="0">
                        <a:spcBef>
                          <a:spcPts val="0"/>
                        </a:spcBef>
                        <a:spcAft>
                          <a:spcPts val="0"/>
                        </a:spcAft>
                        <a:buNone/>
                      </a:pPr>
                      <a:r>
                        <a:rPr lang="id" sz="1200" b="0" i="0" u="none" strike="noStrike" cap="none" dirty="0">
                          <a:solidFill>
                            <a:srgbClr val="040C28"/>
                          </a:solidFill>
                          <a:latin typeface="Roboto"/>
                          <a:ea typeface="Roboto"/>
                          <a:cs typeface="Roboto"/>
                          <a:sym typeface="Roboto"/>
                        </a:rPr>
                        <a:t>Rp 1</a:t>
                      </a:r>
                      <a:r>
                        <a:rPr lang="id" sz="1200" dirty="0">
                          <a:solidFill>
                            <a:srgbClr val="040C28"/>
                          </a:solidFill>
                          <a:latin typeface="Roboto"/>
                          <a:ea typeface="Roboto"/>
                          <a:cs typeface="Roboto"/>
                          <a:sym typeface="Roboto"/>
                        </a:rPr>
                        <a:t>2</a:t>
                      </a:r>
                      <a:r>
                        <a:rPr lang="id" sz="1200" b="0" i="0" u="none" strike="noStrike" cap="none" dirty="0">
                          <a:solidFill>
                            <a:srgbClr val="040C28"/>
                          </a:solidFill>
                          <a:latin typeface="Roboto"/>
                          <a:ea typeface="Roboto"/>
                          <a:cs typeface="Roboto"/>
                          <a:sym typeface="Roboto"/>
                        </a:rPr>
                        <a:t>0.000.000</a:t>
                      </a:r>
                      <a:endParaRPr lang="en-US" sz="1200" b="0" i="0" u="none" strike="noStrike" cap="none" dirty="0">
                        <a:solidFill>
                          <a:srgbClr val="040C28"/>
                        </a:solidFill>
                        <a:latin typeface="Roboto"/>
                        <a:ea typeface="Roboto"/>
                        <a:cs typeface="Roboto"/>
                        <a:sym typeface="Roboto"/>
                      </a:endParaRPr>
                    </a:p>
                    <a:p>
                      <a:pPr marL="0" lvl="0" indent="0" algn="l" rtl="0">
                        <a:spcBef>
                          <a:spcPts val="0"/>
                        </a:spcBef>
                        <a:spcAft>
                          <a:spcPts val="0"/>
                        </a:spcAft>
                        <a:buNone/>
                      </a:pPr>
                      <a:endParaRPr lang="en-US" sz="1200" b="0" i="0" u="none" strike="noStrike" cap="none" dirty="0">
                        <a:solidFill>
                          <a:srgbClr val="040C28"/>
                        </a:solidFill>
                        <a:latin typeface="Roboto"/>
                        <a:ea typeface="Roboto"/>
                        <a:cs typeface="Roboto"/>
                        <a:sym typeface="Roboto"/>
                      </a:endParaRPr>
                    </a:p>
                    <a:p>
                      <a:pPr marL="0" lvl="0" indent="0" algn="l" rtl="0">
                        <a:spcBef>
                          <a:spcPts val="0"/>
                        </a:spcBef>
                        <a:spcAft>
                          <a:spcPts val="0"/>
                        </a:spcAft>
                        <a:buNone/>
                      </a:pPr>
                      <a:r>
                        <a:rPr lang="en-US" sz="1200" b="0" i="0" u="none" strike="noStrike" cap="none" dirty="0">
                          <a:solidFill>
                            <a:srgbClr val="040C28"/>
                          </a:solidFill>
                          <a:latin typeface="Roboto"/>
                          <a:ea typeface="Roboto"/>
                          <a:cs typeface="Roboto"/>
                          <a:sym typeface="Roboto"/>
                        </a:rPr>
                        <a:t>Rp </a:t>
                      </a:r>
                      <a:r>
                        <a:rPr lang="id" sz="1200" b="0" i="0" u="none" strike="noStrike" cap="none" dirty="0">
                          <a:solidFill>
                            <a:srgbClr val="040C28"/>
                          </a:solidFill>
                          <a:latin typeface="Roboto"/>
                          <a:ea typeface="Roboto"/>
                          <a:cs typeface="Roboto"/>
                          <a:sym typeface="Roboto"/>
                        </a:rPr>
                        <a:t>1</a:t>
                      </a:r>
                      <a:r>
                        <a:rPr lang="id" sz="1200" dirty="0">
                          <a:solidFill>
                            <a:srgbClr val="040C28"/>
                          </a:solidFill>
                          <a:latin typeface="Roboto"/>
                          <a:ea typeface="Roboto"/>
                          <a:cs typeface="Roboto"/>
                          <a:sym typeface="Roboto"/>
                        </a:rPr>
                        <a:t>8</a:t>
                      </a:r>
                      <a:r>
                        <a:rPr lang="id" sz="1200" b="0" i="0" u="none" strike="noStrike" cap="none" dirty="0">
                          <a:solidFill>
                            <a:srgbClr val="040C28"/>
                          </a:solidFill>
                          <a:latin typeface="Roboto"/>
                          <a:ea typeface="Roboto"/>
                          <a:cs typeface="Roboto"/>
                          <a:sym typeface="Roboto"/>
                        </a:rPr>
                        <a:t>0.000.000</a:t>
                      </a:r>
                      <a:endParaRPr lang="en-US" sz="1200" b="0" i="0" u="none" strike="noStrike" cap="none" dirty="0">
                        <a:solidFill>
                          <a:srgbClr val="040C28"/>
                        </a:solidFill>
                        <a:latin typeface="Roboto"/>
                        <a:ea typeface="Roboto"/>
                        <a:cs typeface="Roboto"/>
                        <a:sym typeface="Roboto"/>
                      </a:endParaRPr>
                    </a:p>
                    <a:p>
                      <a:pPr marL="0" lvl="0" indent="0" algn="l" rtl="0">
                        <a:spcBef>
                          <a:spcPts val="0"/>
                        </a:spcBef>
                        <a:spcAft>
                          <a:spcPts val="0"/>
                        </a:spcAft>
                        <a:buNone/>
                      </a:pPr>
                      <a:endParaRPr lang="en-US" sz="1200" b="0" i="0" u="none" strike="noStrike" cap="none" dirty="0">
                        <a:solidFill>
                          <a:srgbClr val="040C28"/>
                        </a:solidFill>
                        <a:latin typeface="Roboto"/>
                        <a:ea typeface="Roboto"/>
                        <a:cs typeface="Roboto"/>
                        <a:sym typeface="Roboto"/>
                      </a:endParaRPr>
                    </a:p>
                    <a:p>
                      <a:pPr marL="0" lvl="0" indent="0" algn="l" rtl="0">
                        <a:spcBef>
                          <a:spcPts val="0"/>
                        </a:spcBef>
                        <a:spcAft>
                          <a:spcPts val="0"/>
                        </a:spcAft>
                        <a:buNone/>
                      </a:pPr>
                      <a:r>
                        <a:rPr lang="id" sz="1200" b="0" i="0" u="none" strike="noStrike" cap="none" dirty="0">
                          <a:solidFill>
                            <a:srgbClr val="040C28"/>
                          </a:solidFill>
                          <a:latin typeface="Roboto"/>
                          <a:ea typeface="Roboto"/>
                          <a:cs typeface="Roboto"/>
                          <a:sym typeface="Roboto"/>
                        </a:rPr>
                        <a:t>Rp </a:t>
                      </a:r>
                      <a:r>
                        <a:rPr lang="id" sz="1200" dirty="0">
                          <a:solidFill>
                            <a:srgbClr val="040C28"/>
                          </a:solidFill>
                          <a:latin typeface="Roboto"/>
                          <a:ea typeface="Roboto"/>
                          <a:cs typeface="Roboto"/>
                          <a:sym typeface="Roboto"/>
                        </a:rPr>
                        <a:t>90</a:t>
                      </a:r>
                      <a:r>
                        <a:rPr lang="id" sz="1200" b="0" i="0" u="none" strike="noStrike" cap="none" dirty="0">
                          <a:solidFill>
                            <a:srgbClr val="040C28"/>
                          </a:solidFill>
                          <a:latin typeface="Roboto"/>
                          <a:ea typeface="Roboto"/>
                          <a:cs typeface="Roboto"/>
                          <a:sym typeface="Roboto"/>
                        </a:rPr>
                        <a:t>.000.000</a:t>
                      </a:r>
                      <a:endParaRPr lang="en-US" sz="1200" b="0" i="0" u="none" strike="noStrike" cap="none" dirty="0">
                        <a:solidFill>
                          <a:srgbClr val="040C28"/>
                        </a:solidFill>
                        <a:latin typeface="Roboto"/>
                        <a:ea typeface="Roboto"/>
                        <a:cs typeface="Roboto"/>
                        <a:sym typeface="Roboto"/>
                      </a:endParaRPr>
                    </a:p>
                    <a:p>
                      <a:pPr marL="0" lvl="0" indent="0" algn="l" rtl="0">
                        <a:spcBef>
                          <a:spcPts val="0"/>
                        </a:spcBef>
                        <a:spcAft>
                          <a:spcPts val="0"/>
                        </a:spcAft>
                        <a:buNone/>
                      </a:pPr>
                      <a:endParaRPr lang="en-US" sz="1200" b="0" i="0" u="none" strike="noStrike" cap="none" dirty="0">
                        <a:solidFill>
                          <a:srgbClr val="040C28"/>
                        </a:solidFill>
                        <a:latin typeface="Roboto"/>
                        <a:ea typeface="Roboto"/>
                        <a:cs typeface="Roboto"/>
                        <a:sym typeface="Roboto"/>
                      </a:endParaRPr>
                    </a:p>
                    <a:p>
                      <a:pPr marL="0" lvl="0" indent="0" algn="l" rtl="0">
                        <a:spcBef>
                          <a:spcPts val="0"/>
                        </a:spcBef>
                        <a:spcAft>
                          <a:spcPts val="0"/>
                        </a:spcAft>
                        <a:buNone/>
                      </a:pPr>
                      <a:r>
                        <a:rPr lang="en-US" sz="1200" b="0" i="0" u="none" strike="noStrike" cap="none" dirty="0">
                          <a:solidFill>
                            <a:srgbClr val="040C28"/>
                          </a:solidFill>
                          <a:latin typeface="Roboto"/>
                          <a:ea typeface="Roboto"/>
                          <a:cs typeface="Roboto"/>
                          <a:sym typeface="Roboto"/>
                        </a:rPr>
                        <a:t>Rp 35</a:t>
                      </a:r>
                      <a:r>
                        <a:rPr lang="id" sz="1200" b="0" i="0" u="none" strike="noStrike" cap="none" dirty="0">
                          <a:solidFill>
                            <a:srgbClr val="040C28"/>
                          </a:solidFill>
                          <a:latin typeface="Roboto"/>
                          <a:ea typeface="Roboto"/>
                          <a:cs typeface="Roboto"/>
                          <a:sym typeface="Roboto"/>
                        </a:rPr>
                        <a:t>.000.000</a:t>
                      </a:r>
                      <a:endParaRPr lang="en-ID"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r h="415760">
                <a:tc>
                  <a:txBody>
                    <a:bodyPr/>
                    <a:lstStyle/>
                    <a:p>
                      <a:pPr marL="0" lvl="0" indent="0" algn="l" rtl="0">
                        <a:spcBef>
                          <a:spcPts val="0"/>
                        </a:spcBef>
                        <a:spcAft>
                          <a:spcPts val="0"/>
                        </a:spcAft>
                        <a:buNone/>
                      </a:pPr>
                      <a:endParaRPr sz="120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ID"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352345">
                <a:tc>
                  <a:txBody>
                    <a:bodyPr/>
                    <a:lstStyle/>
                    <a:p>
                      <a:pPr marL="0" lvl="0" indent="0" algn="l" rtl="0">
                        <a:spcBef>
                          <a:spcPts val="0"/>
                        </a:spcBef>
                        <a:spcAft>
                          <a:spcPts val="0"/>
                        </a:spcAft>
                        <a:buNone/>
                      </a:pPr>
                      <a:endParaRPr sz="120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5" name="Google Shape;178;p19">
            <a:extLst>
              <a:ext uri="{FF2B5EF4-FFF2-40B4-BE49-F238E27FC236}">
                <a16:creationId xmlns:a16="http://schemas.microsoft.com/office/drawing/2014/main" id="{54C6658A-F66D-B837-19AA-D1DCC8DB09D3}"/>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Kertas Kerja</a:t>
            </a:r>
            <a:endParaRPr sz="3600" b="1" dirty="0">
              <a:solidFill>
                <a:srgbClr val="17919B"/>
              </a:solidFill>
              <a:latin typeface="Roboto"/>
              <a:ea typeface="Roboto"/>
              <a:cs typeface="Roboto"/>
              <a:sym typeface="Roboto"/>
            </a:endParaRPr>
          </a:p>
        </p:txBody>
      </p:sp>
      <p:sp>
        <p:nvSpPr>
          <p:cNvPr id="6" name="Google Shape;179;p19">
            <a:extLst>
              <a:ext uri="{FF2B5EF4-FFF2-40B4-BE49-F238E27FC236}">
                <a16:creationId xmlns:a16="http://schemas.microsoft.com/office/drawing/2014/main" id="{8AF57F5F-9C03-6530-AF45-B9341E50EB0C}"/>
              </a:ext>
            </a:extLst>
          </p:cNvPr>
          <p:cNvSpPr txBox="1"/>
          <p:nvPr/>
        </p:nvSpPr>
        <p:spPr>
          <a:xfrm>
            <a:off x="233557" y="809225"/>
            <a:ext cx="8060400" cy="354000"/>
          </a:xfrm>
          <a:prstGeom prst="rect">
            <a:avLst/>
          </a:prstGeom>
          <a:noFill/>
          <a:ln>
            <a:noFill/>
          </a:ln>
        </p:spPr>
        <p:txBody>
          <a:bodyPr spcFirstLastPara="1" wrap="square" lIns="91425" tIns="91425" rIns="91425" bIns="91425" anchor="t" anchorCtr="0">
            <a:noAutofit/>
          </a:bodyPr>
          <a:lstStyle/>
          <a:p>
            <a:pPr lvl="0">
              <a:lnSpc>
                <a:spcPct val="115000"/>
              </a:lnSpc>
            </a:pPr>
            <a:r>
              <a:rPr lang="en-US" dirty="0" err="1">
                <a:latin typeface="Roboto"/>
                <a:ea typeface="Roboto"/>
                <a:cs typeface="Roboto"/>
                <a:sym typeface="Roboto"/>
              </a:rPr>
              <a:t>Lanjutan</a:t>
            </a:r>
            <a:r>
              <a:rPr lang="en-US" dirty="0">
                <a:latin typeface="Roboto"/>
                <a:ea typeface="Roboto"/>
                <a:cs typeface="Roboto"/>
                <a:sym typeface="Roboto"/>
              </a:rPr>
              <a:t> :</a:t>
            </a:r>
            <a:endParaRPr dirty="0">
              <a:latin typeface="Roboto"/>
              <a:ea typeface="Roboto"/>
              <a:cs typeface="Roboto"/>
              <a:sym typeface="Roboto"/>
            </a:endParaRPr>
          </a:p>
        </p:txBody>
      </p:sp>
    </p:spTree>
    <p:extLst>
      <p:ext uri="{BB962C8B-B14F-4D97-AF65-F5344CB8AC3E}">
        <p14:creationId xmlns:p14="http://schemas.microsoft.com/office/powerpoint/2010/main" val="218988506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oogle Shape;177;p19">
            <a:extLst>
              <a:ext uri="{FF2B5EF4-FFF2-40B4-BE49-F238E27FC236}">
                <a16:creationId xmlns:a16="http://schemas.microsoft.com/office/drawing/2014/main" id="{A559A861-9065-1A5D-C4D3-4B1D97A59264}"/>
              </a:ext>
            </a:extLst>
          </p:cNvPr>
          <p:cNvGraphicFramePr/>
          <p:nvPr>
            <p:extLst>
              <p:ext uri="{D42A27DB-BD31-4B8C-83A1-F6EECF244321}">
                <p14:modId xmlns:p14="http://schemas.microsoft.com/office/powerpoint/2010/main" val="1883401953"/>
              </p:ext>
            </p:extLst>
          </p:nvPr>
        </p:nvGraphicFramePr>
        <p:xfrm>
          <a:off x="306712" y="1026747"/>
          <a:ext cx="8530525" cy="3401911"/>
        </p:xfrm>
        <a:graphic>
          <a:graphicData uri="http://schemas.openxmlformats.org/drawingml/2006/table">
            <a:tbl>
              <a:tblPr>
                <a:noFill/>
              </a:tblPr>
              <a:tblGrid>
                <a:gridCol w="1214988">
                  <a:extLst>
                    <a:ext uri="{9D8B030D-6E8A-4147-A177-3AD203B41FA5}">
                      <a16:colId xmlns:a16="http://schemas.microsoft.com/office/drawing/2014/main" val="20000"/>
                    </a:ext>
                  </a:extLst>
                </a:gridCol>
                <a:gridCol w="3832362">
                  <a:extLst>
                    <a:ext uri="{9D8B030D-6E8A-4147-A177-3AD203B41FA5}">
                      <a16:colId xmlns:a16="http://schemas.microsoft.com/office/drawing/2014/main" val="20001"/>
                    </a:ext>
                  </a:extLst>
                </a:gridCol>
                <a:gridCol w="1620200">
                  <a:extLst>
                    <a:ext uri="{9D8B030D-6E8A-4147-A177-3AD203B41FA5}">
                      <a16:colId xmlns:a16="http://schemas.microsoft.com/office/drawing/2014/main" val="20002"/>
                    </a:ext>
                  </a:extLst>
                </a:gridCol>
                <a:gridCol w="1862975">
                  <a:extLst>
                    <a:ext uri="{9D8B030D-6E8A-4147-A177-3AD203B41FA5}">
                      <a16:colId xmlns:a16="http://schemas.microsoft.com/office/drawing/2014/main" val="20003"/>
                    </a:ext>
                  </a:extLst>
                </a:gridCol>
              </a:tblGrid>
              <a:tr h="546185">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Tanggal</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Keterangan</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Debit</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Kredit</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1026858">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BOP </a:t>
                      </a:r>
                      <a:r>
                        <a:rPr lang="en-US" sz="1200" dirty="0" err="1"/>
                        <a:t>dibebankan</a:t>
                      </a:r>
                      <a:endParaRPr lang="en-US" sz="1200" dirty="0"/>
                    </a:p>
                    <a:p>
                      <a:pPr marL="0" lvl="0" indent="0" algn="l" rtl="0">
                        <a:spcBef>
                          <a:spcPts val="0"/>
                        </a:spcBef>
                        <a:spcAft>
                          <a:spcPts val="0"/>
                        </a:spcAft>
                        <a:buNone/>
                      </a:pPr>
                      <a:r>
                        <a:rPr lang="en-US" sz="1200" dirty="0"/>
                        <a:t>Varian Overhead </a:t>
                      </a:r>
                      <a:r>
                        <a:rPr lang="en-US" sz="1200" dirty="0" err="1"/>
                        <a:t>Pabrik</a:t>
                      </a:r>
                      <a:endParaRPr lang="en-US" sz="1200" dirty="0"/>
                    </a:p>
                    <a:p>
                      <a:pPr marL="0" lvl="0" indent="0" algn="l" rtl="0">
                        <a:spcBef>
                          <a:spcPts val="0"/>
                        </a:spcBef>
                        <a:spcAft>
                          <a:spcPts val="0"/>
                        </a:spcAft>
                        <a:buNone/>
                      </a:pPr>
                      <a:r>
                        <a:rPr lang="en-US" sz="1200" dirty="0"/>
                        <a:t>            BOP </a:t>
                      </a:r>
                      <a:r>
                        <a:rPr lang="en-US" sz="1200" dirty="0" err="1"/>
                        <a:t>Sesungguhnya</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259.500.000</a:t>
                      </a:r>
                    </a:p>
                    <a:p>
                      <a:pPr marL="0" lvl="0" indent="0" algn="l" rtl="0">
                        <a:spcBef>
                          <a:spcPts val="0"/>
                        </a:spcBef>
                        <a:spcAft>
                          <a:spcPts val="0"/>
                        </a:spcAft>
                        <a:buNone/>
                      </a:pPr>
                      <a:r>
                        <a:rPr lang="en-US" sz="1200" dirty="0"/>
                        <a:t>Rp 165.500.000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tc>
                  <a:txBody>
                    <a:bodyPr/>
                    <a:lstStyle/>
                    <a:p>
                      <a:pPr marL="0" lvl="0" indent="0" algn="r" rtl="0">
                        <a:spcBef>
                          <a:spcPts val="0"/>
                        </a:spcBef>
                        <a:spcAft>
                          <a:spcPts val="0"/>
                        </a:spcAft>
                        <a:buNone/>
                      </a:pPr>
                      <a:endParaRPr lang="en-US" sz="1200" dirty="0"/>
                    </a:p>
                    <a:p>
                      <a:pPr marL="0" lvl="0" indent="0" algn="r" rtl="0">
                        <a:spcBef>
                          <a:spcPts val="0"/>
                        </a:spcBef>
                        <a:spcAft>
                          <a:spcPts val="0"/>
                        </a:spcAft>
                        <a:buNone/>
                      </a:pPr>
                      <a:endParaRPr lang="en-US" sz="1200" dirty="0"/>
                    </a:p>
                    <a:p>
                      <a:pPr marL="0" lvl="0" indent="0" algn="l" rtl="0">
                        <a:spcBef>
                          <a:spcPts val="0"/>
                        </a:spcBef>
                        <a:spcAft>
                          <a:spcPts val="0"/>
                        </a:spcAft>
                        <a:buNone/>
                      </a:pPr>
                      <a:r>
                        <a:rPr lang="en-US" sz="1200" dirty="0"/>
                        <a:t>Rp 425.000.000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716615">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endParaRPr lang="en-ID" sz="1200" dirty="0"/>
                    </a:p>
                  </a:txBody>
                  <a:tcPr marL="91425" marR="91425" marT="91425" marB="91425">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BDP – BTKL (2,5 /jam x 800 x Rp 55 000)</a:t>
                      </a:r>
                    </a:p>
                    <a:p>
                      <a:pPr marL="0" lvl="0" indent="0" algn="l" rtl="0">
                        <a:spcBef>
                          <a:spcPts val="0"/>
                        </a:spcBef>
                        <a:spcAft>
                          <a:spcPts val="0"/>
                        </a:spcAft>
                        <a:buNone/>
                      </a:pPr>
                      <a:r>
                        <a:rPr lang="en-US" sz="1200" dirty="0"/>
                        <a:t>            </a:t>
                      </a:r>
                      <a:r>
                        <a:rPr lang="en-US" sz="1200" dirty="0" err="1"/>
                        <a:t>Gaji</a:t>
                      </a:r>
                      <a:r>
                        <a:rPr lang="en-US" sz="1200" dirty="0"/>
                        <a:t> dan Upah (2000/jam x Rp 55.000)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110.000.000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r>
                        <a:rPr lang="en-ID" sz="1200" dirty="0"/>
                        <a:t>Rp 110.000.000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r h="591729">
                <a:tc>
                  <a:txBody>
                    <a:bodyPr/>
                    <a:lstStyle/>
                    <a:p>
                      <a:pPr marL="0" lvl="0" indent="0" algn="l" rtl="0">
                        <a:spcBef>
                          <a:spcPts val="0"/>
                        </a:spcBef>
                        <a:spcAft>
                          <a:spcPts val="0"/>
                        </a:spcAft>
                        <a:buNone/>
                      </a:pPr>
                      <a:endParaRPr sz="120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err="1"/>
                        <a:t>Persedian</a:t>
                      </a:r>
                      <a:r>
                        <a:rPr lang="en-US" sz="1200" dirty="0"/>
                        <a:t> </a:t>
                      </a:r>
                      <a:r>
                        <a:rPr lang="en-US" sz="1200" dirty="0" err="1"/>
                        <a:t>Produk</a:t>
                      </a:r>
                      <a:r>
                        <a:rPr lang="en-US" sz="1200" dirty="0"/>
                        <a:t> Jadi</a:t>
                      </a:r>
                    </a:p>
                    <a:p>
                      <a:pPr marL="0" lvl="0" indent="0" algn="l" rtl="0">
                        <a:spcBef>
                          <a:spcPts val="0"/>
                        </a:spcBef>
                        <a:spcAft>
                          <a:spcPts val="0"/>
                        </a:spcAft>
                        <a:buNone/>
                      </a:pPr>
                      <a:r>
                        <a:rPr lang="en-US" sz="1200" dirty="0"/>
                        <a:t>             </a:t>
                      </a:r>
                      <a:r>
                        <a:rPr lang="en-US" sz="1200" dirty="0" err="1"/>
                        <a:t>Persedian</a:t>
                      </a:r>
                      <a:r>
                        <a:rPr lang="en-US" sz="1200" dirty="0"/>
                        <a:t> BDP</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621.000.000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r>
                        <a:rPr lang="en-ID" sz="1200" dirty="0"/>
                        <a:t>Rp 621.000.000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520524">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5" name="Google Shape;178;p19">
            <a:extLst>
              <a:ext uri="{FF2B5EF4-FFF2-40B4-BE49-F238E27FC236}">
                <a16:creationId xmlns:a16="http://schemas.microsoft.com/office/drawing/2014/main" id="{3869F038-BE59-40F2-9D32-46DACAABBE4A}"/>
              </a:ext>
            </a:extLst>
          </p:cNvPr>
          <p:cNvSpPr txBox="1"/>
          <p:nvPr/>
        </p:nvSpPr>
        <p:spPr>
          <a:xfrm>
            <a:off x="306737" y="146691"/>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Kertas Kerja</a:t>
            </a:r>
            <a:endParaRPr sz="3600" b="1" dirty="0">
              <a:solidFill>
                <a:srgbClr val="17919B"/>
              </a:solidFill>
              <a:latin typeface="Roboto"/>
              <a:ea typeface="Roboto"/>
              <a:cs typeface="Roboto"/>
              <a:sym typeface="Roboto"/>
            </a:endParaRPr>
          </a:p>
        </p:txBody>
      </p:sp>
      <p:sp>
        <p:nvSpPr>
          <p:cNvPr id="6" name="Google Shape;179;p19">
            <a:extLst>
              <a:ext uri="{FF2B5EF4-FFF2-40B4-BE49-F238E27FC236}">
                <a16:creationId xmlns:a16="http://schemas.microsoft.com/office/drawing/2014/main" id="{BB724CF2-A4E2-1436-91ED-5A425B343472}"/>
              </a:ext>
            </a:extLst>
          </p:cNvPr>
          <p:cNvSpPr txBox="1"/>
          <p:nvPr/>
        </p:nvSpPr>
        <p:spPr>
          <a:xfrm>
            <a:off x="219910" y="618577"/>
            <a:ext cx="8060400" cy="354000"/>
          </a:xfrm>
          <a:prstGeom prst="rect">
            <a:avLst/>
          </a:prstGeom>
          <a:noFill/>
          <a:ln>
            <a:noFill/>
          </a:ln>
        </p:spPr>
        <p:txBody>
          <a:bodyPr spcFirstLastPara="1" wrap="square" lIns="91425" tIns="91425" rIns="91425" bIns="91425" anchor="t" anchorCtr="0">
            <a:noAutofit/>
          </a:bodyPr>
          <a:lstStyle/>
          <a:p>
            <a:pPr lvl="0">
              <a:lnSpc>
                <a:spcPct val="115000"/>
              </a:lnSpc>
            </a:pPr>
            <a:r>
              <a:rPr lang="en-US" dirty="0" err="1">
                <a:latin typeface="Roboto"/>
                <a:ea typeface="Roboto"/>
                <a:cs typeface="Roboto"/>
                <a:sym typeface="Roboto"/>
              </a:rPr>
              <a:t>Lanjutan</a:t>
            </a:r>
            <a:r>
              <a:rPr lang="en-US" dirty="0">
                <a:latin typeface="Roboto"/>
                <a:ea typeface="Roboto"/>
                <a:cs typeface="Roboto"/>
                <a:sym typeface="Roboto"/>
              </a:rPr>
              <a:t> :</a:t>
            </a:r>
            <a:endParaRPr dirty="0">
              <a:latin typeface="Roboto"/>
              <a:ea typeface="Roboto"/>
              <a:cs typeface="Roboto"/>
              <a:sym typeface="Roboto"/>
            </a:endParaRPr>
          </a:p>
        </p:txBody>
      </p:sp>
    </p:spTree>
    <p:extLst>
      <p:ext uri="{BB962C8B-B14F-4D97-AF65-F5344CB8AC3E}">
        <p14:creationId xmlns:p14="http://schemas.microsoft.com/office/powerpoint/2010/main" val="41841816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79;p19">
            <a:extLst>
              <a:ext uri="{FF2B5EF4-FFF2-40B4-BE49-F238E27FC236}">
                <a16:creationId xmlns:a16="http://schemas.microsoft.com/office/drawing/2014/main" id="{20E42345-B50C-A72D-75AC-2704F676DB83}"/>
              </a:ext>
            </a:extLst>
          </p:cNvPr>
          <p:cNvSpPr txBox="1"/>
          <p:nvPr/>
        </p:nvSpPr>
        <p:spPr>
          <a:xfrm>
            <a:off x="233557" y="796729"/>
            <a:ext cx="8060400" cy="354000"/>
          </a:xfrm>
          <a:prstGeom prst="rect">
            <a:avLst/>
          </a:prstGeom>
          <a:noFill/>
          <a:ln>
            <a:noFill/>
          </a:ln>
        </p:spPr>
        <p:txBody>
          <a:bodyPr spcFirstLastPara="1" wrap="square" lIns="91425" tIns="91425" rIns="91425" bIns="91425" anchor="t" anchorCtr="0">
            <a:noAutofit/>
          </a:bodyPr>
          <a:lstStyle/>
          <a:p>
            <a:pPr lvl="0">
              <a:lnSpc>
                <a:spcPct val="115000"/>
              </a:lnSpc>
            </a:pPr>
            <a:r>
              <a:rPr lang="en-US" dirty="0" err="1">
                <a:latin typeface="Roboto"/>
                <a:ea typeface="Roboto"/>
                <a:cs typeface="Roboto"/>
                <a:sym typeface="Roboto"/>
              </a:rPr>
              <a:t>Lanjutan</a:t>
            </a:r>
            <a:r>
              <a:rPr lang="en-US" dirty="0">
                <a:latin typeface="Roboto"/>
                <a:ea typeface="Roboto"/>
                <a:cs typeface="Roboto"/>
                <a:sym typeface="Roboto"/>
              </a:rPr>
              <a:t> :</a:t>
            </a:r>
            <a:endParaRPr dirty="0">
              <a:latin typeface="Roboto"/>
              <a:ea typeface="Roboto"/>
              <a:cs typeface="Roboto"/>
              <a:sym typeface="Roboto"/>
            </a:endParaRPr>
          </a:p>
        </p:txBody>
      </p:sp>
      <p:graphicFrame>
        <p:nvGraphicFramePr>
          <p:cNvPr id="5" name="Google Shape;177;p19">
            <a:extLst>
              <a:ext uri="{FF2B5EF4-FFF2-40B4-BE49-F238E27FC236}">
                <a16:creationId xmlns:a16="http://schemas.microsoft.com/office/drawing/2014/main" id="{CFA01300-E43C-022B-8294-6B5C7902BC86}"/>
              </a:ext>
            </a:extLst>
          </p:cNvPr>
          <p:cNvGraphicFramePr/>
          <p:nvPr>
            <p:extLst>
              <p:ext uri="{D42A27DB-BD31-4B8C-83A1-F6EECF244321}">
                <p14:modId xmlns:p14="http://schemas.microsoft.com/office/powerpoint/2010/main" val="3399774924"/>
              </p:ext>
            </p:extLst>
          </p:nvPr>
        </p:nvGraphicFramePr>
        <p:xfrm>
          <a:off x="379918" y="1150729"/>
          <a:ext cx="8530525" cy="2494088"/>
        </p:xfrm>
        <a:graphic>
          <a:graphicData uri="http://schemas.openxmlformats.org/drawingml/2006/table">
            <a:tbl>
              <a:tblPr>
                <a:noFill/>
              </a:tblPr>
              <a:tblGrid>
                <a:gridCol w="1214988">
                  <a:extLst>
                    <a:ext uri="{9D8B030D-6E8A-4147-A177-3AD203B41FA5}">
                      <a16:colId xmlns:a16="http://schemas.microsoft.com/office/drawing/2014/main" val="20000"/>
                    </a:ext>
                  </a:extLst>
                </a:gridCol>
                <a:gridCol w="3832362">
                  <a:extLst>
                    <a:ext uri="{9D8B030D-6E8A-4147-A177-3AD203B41FA5}">
                      <a16:colId xmlns:a16="http://schemas.microsoft.com/office/drawing/2014/main" val="20001"/>
                    </a:ext>
                  </a:extLst>
                </a:gridCol>
                <a:gridCol w="1620200">
                  <a:extLst>
                    <a:ext uri="{9D8B030D-6E8A-4147-A177-3AD203B41FA5}">
                      <a16:colId xmlns:a16="http://schemas.microsoft.com/office/drawing/2014/main" val="20002"/>
                    </a:ext>
                  </a:extLst>
                </a:gridCol>
                <a:gridCol w="1862975">
                  <a:extLst>
                    <a:ext uri="{9D8B030D-6E8A-4147-A177-3AD203B41FA5}">
                      <a16:colId xmlns:a16="http://schemas.microsoft.com/office/drawing/2014/main" val="20003"/>
                    </a:ext>
                  </a:extLst>
                </a:gridCol>
              </a:tblGrid>
              <a:tr h="395126">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Tanggal</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Keterangan</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Debit</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Kredit</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1526532">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err="1"/>
                        <a:t>Varaian</a:t>
                      </a:r>
                      <a:r>
                        <a:rPr lang="en-US" sz="1200" dirty="0"/>
                        <a:t> </a:t>
                      </a:r>
                      <a:r>
                        <a:rPr lang="en-US" sz="1200" dirty="0" err="1"/>
                        <a:t>bahan</a:t>
                      </a:r>
                      <a:r>
                        <a:rPr lang="en-US" sz="1200" dirty="0"/>
                        <a:t> </a:t>
                      </a:r>
                      <a:r>
                        <a:rPr lang="en-US" sz="1200" dirty="0" err="1"/>
                        <a:t>baku</a:t>
                      </a:r>
                      <a:endParaRPr lang="en-US" sz="1200" dirty="0"/>
                    </a:p>
                    <a:p>
                      <a:pPr marL="0" lvl="0" indent="0" algn="l" rtl="0">
                        <a:spcBef>
                          <a:spcPts val="0"/>
                        </a:spcBef>
                        <a:spcAft>
                          <a:spcPts val="0"/>
                        </a:spcAft>
                        <a:buNone/>
                      </a:pPr>
                      <a:r>
                        <a:rPr lang="en-US" sz="1200" dirty="0"/>
                        <a:t>Harga </a:t>
                      </a:r>
                      <a:r>
                        <a:rPr lang="en-US" sz="1200" dirty="0" err="1"/>
                        <a:t>Pokok</a:t>
                      </a:r>
                      <a:r>
                        <a:rPr lang="en-US" sz="1200" dirty="0"/>
                        <a:t> </a:t>
                      </a:r>
                      <a:r>
                        <a:rPr lang="en-US" sz="1200" dirty="0" err="1"/>
                        <a:t>Penjualan</a:t>
                      </a:r>
                      <a:r>
                        <a:rPr lang="en-US" sz="1200" dirty="0"/>
                        <a:t> (</a:t>
                      </a:r>
                      <a:r>
                        <a:rPr lang="en-US" sz="1200" dirty="0" err="1"/>
                        <a:t>selisih</a:t>
                      </a:r>
                      <a:r>
                        <a:rPr lang="en-US" sz="1200" dirty="0"/>
                        <a:t> </a:t>
                      </a:r>
                      <a:r>
                        <a:rPr lang="en-US" sz="1200" dirty="0" err="1"/>
                        <a:t>antara</a:t>
                      </a:r>
                      <a:r>
                        <a:rPr lang="en-US" sz="1200" dirty="0"/>
                        <a:t> debit dan total </a:t>
                      </a:r>
                      <a:r>
                        <a:rPr lang="en-US" sz="1200" dirty="0" err="1"/>
                        <a:t>varian</a:t>
                      </a:r>
                      <a:r>
                        <a:rPr lang="en-US" sz="1200" dirty="0"/>
                        <a:t>)</a:t>
                      </a:r>
                    </a:p>
                    <a:p>
                      <a:pPr marL="0" lvl="0" indent="0" algn="l" rtl="0">
                        <a:spcBef>
                          <a:spcPts val="0"/>
                        </a:spcBef>
                        <a:spcAft>
                          <a:spcPts val="0"/>
                        </a:spcAft>
                        <a:buNone/>
                      </a:pPr>
                      <a:r>
                        <a:rPr lang="en-US" sz="1200" dirty="0"/>
                        <a:t>           Varian </a:t>
                      </a:r>
                      <a:r>
                        <a:rPr lang="en-US" sz="1200" dirty="0" err="1"/>
                        <a:t>gaji</a:t>
                      </a:r>
                      <a:r>
                        <a:rPr lang="en-US" sz="1200" dirty="0"/>
                        <a:t> dan </a:t>
                      </a:r>
                      <a:r>
                        <a:rPr lang="en-US" sz="1200" dirty="0" err="1"/>
                        <a:t>upah</a:t>
                      </a:r>
                      <a:endParaRPr lang="en-US" sz="1200" dirty="0"/>
                    </a:p>
                    <a:p>
                      <a:pPr marL="0" lvl="0" indent="0" algn="l" rtl="0">
                        <a:spcBef>
                          <a:spcPts val="0"/>
                        </a:spcBef>
                        <a:spcAft>
                          <a:spcPts val="0"/>
                        </a:spcAft>
                        <a:buNone/>
                      </a:pPr>
                      <a:r>
                        <a:rPr lang="en-US" sz="1200" dirty="0"/>
                        <a:t>           Varian overhead </a:t>
                      </a:r>
                      <a:r>
                        <a:rPr lang="en-US" sz="1200" dirty="0" err="1"/>
                        <a:t>Pabrik</a:t>
                      </a:r>
                      <a:endParaRPr lang="en-US" sz="1200" dirty="0"/>
                    </a:p>
                    <a:p>
                      <a:pPr marL="0" lvl="0" indent="0" algn="l" rtl="0">
                        <a:spcBef>
                          <a:spcPts val="0"/>
                        </a:spcBef>
                        <a:spcAft>
                          <a:spcPts val="0"/>
                        </a:spcAft>
                        <a:buNone/>
                      </a:pPr>
                      <a:endParaRPr lang="en-US" sz="1200" dirty="0"/>
                    </a:p>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14.000.000</a:t>
                      </a:r>
                    </a:p>
                    <a:p>
                      <a:pPr marL="0" lvl="0" indent="0" algn="l" rtl="0">
                        <a:spcBef>
                          <a:spcPts val="0"/>
                        </a:spcBef>
                        <a:spcAft>
                          <a:spcPts val="0"/>
                        </a:spcAft>
                        <a:buNone/>
                      </a:pPr>
                      <a:r>
                        <a:rPr lang="en-US" sz="1200" dirty="0"/>
                        <a:t>Rp 161.500.000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endParaRPr lang="en-US" sz="1200" dirty="0"/>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200" dirty="0"/>
                        <a:t>Rp 10.000.000</a:t>
                      </a:r>
                    </a:p>
                    <a:p>
                      <a:pPr marL="0" lvl="0" indent="0" algn="l" rtl="0">
                        <a:spcBef>
                          <a:spcPts val="0"/>
                        </a:spcBef>
                        <a:spcAft>
                          <a:spcPts val="0"/>
                        </a:spcAft>
                        <a:buNone/>
                      </a:pPr>
                      <a:r>
                        <a:rPr lang="en-US" sz="1200" dirty="0"/>
                        <a:t>Rp 165.500.000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572430">
                <a:tc>
                  <a:txBody>
                    <a:bodyPr/>
                    <a:lstStyle/>
                    <a:p>
                      <a:pPr marL="0" lvl="0" indent="0" algn="l" rtl="0">
                        <a:spcBef>
                          <a:spcPts val="0"/>
                        </a:spcBef>
                        <a:spcAft>
                          <a:spcPts val="0"/>
                        </a:spcAft>
                        <a:buNone/>
                      </a:pPr>
                      <a:r>
                        <a:rPr lang="en-US" sz="1200" dirty="0"/>
                        <a:t>Total</a:t>
                      </a:r>
                      <a:endParaRPr lang="en-ID" sz="1200" dirty="0"/>
                    </a:p>
                  </a:txBody>
                  <a:tcPr marL="91425" marR="91425" marT="91425" marB="91425">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US"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1.850.500.000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1.850.500.000</a:t>
                      </a:r>
                      <a:endParaRPr lang="en-ID"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6" name="Google Shape;178;p19">
            <a:extLst>
              <a:ext uri="{FF2B5EF4-FFF2-40B4-BE49-F238E27FC236}">
                <a16:creationId xmlns:a16="http://schemas.microsoft.com/office/drawing/2014/main" id="{951D510B-39D3-99CD-0E96-27D6CC60B359}"/>
              </a:ext>
            </a:extLst>
          </p:cNvPr>
          <p:cNvSpPr txBox="1"/>
          <p:nvPr/>
        </p:nvSpPr>
        <p:spPr>
          <a:xfrm>
            <a:off x="306737" y="146691"/>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Kertas Kerja</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703619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3"/>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4"/>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Neraca Lajur</a:t>
            </a:r>
            <a:endParaRPr sz="3600" b="1">
              <a:solidFill>
                <a:srgbClr val="17919B"/>
              </a:solidFill>
              <a:latin typeface="Roboto"/>
              <a:ea typeface="Roboto"/>
              <a:cs typeface="Roboto"/>
              <a:sym typeface="Roboto"/>
            </a:endParaRPr>
          </a:p>
        </p:txBody>
      </p:sp>
      <p:sp>
        <p:nvSpPr>
          <p:cNvPr id="86" name="Google Shape;86;p15"/>
          <p:cNvSpPr txBox="1"/>
          <p:nvPr/>
        </p:nvSpPr>
        <p:spPr>
          <a:xfrm>
            <a:off x="3210250" y="1352900"/>
            <a:ext cx="5379300" cy="29808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500"/>
              <a:buFont typeface="Arial"/>
              <a:buNone/>
            </a:pPr>
            <a:r>
              <a:rPr lang="id" sz="1700">
                <a:latin typeface="Roboto"/>
                <a:ea typeface="Roboto"/>
                <a:cs typeface="Roboto"/>
                <a:sym typeface="Roboto"/>
              </a:rPr>
              <a:t>Kamu adalah seorang finance &amp; accounting staff di Apotek Brawijaya yang merupakan apotek terbesar di Kota Malang. Atasan kamu memberikan neraca saldo dan jurnal penyesuaian.</a:t>
            </a:r>
            <a:endParaRPr sz="1700">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endParaRPr sz="1700">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r>
              <a:rPr lang="id" sz="1700" b="1">
                <a:latin typeface="Roboto"/>
                <a:ea typeface="Roboto"/>
                <a:cs typeface="Roboto"/>
                <a:sym typeface="Roboto"/>
              </a:rPr>
              <a:t>Kamu ditugaskan untuk membuat neraca lajur untuk Apotek Brawijaya per 31 Desember 2024 di Google Sheet.</a:t>
            </a:r>
            <a:endParaRPr sz="1700" b="1">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554431" y="1633275"/>
            <a:ext cx="2420026" cy="2420026"/>
          </a:xfrm>
          <a:prstGeom prst="rect">
            <a:avLst/>
          </a:prstGeom>
          <a:noFill/>
          <a:ln>
            <a:noFill/>
          </a:ln>
        </p:spPr>
      </p:pic>
    </p:spTree>
    <p:extLst>
      <p:ext uri="{BB962C8B-B14F-4D97-AF65-F5344CB8AC3E}">
        <p14:creationId xmlns:p14="http://schemas.microsoft.com/office/powerpoint/2010/main" val="31008780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000">
                <a:solidFill>
                  <a:srgbClr val="FFFFFF"/>
                </a:solidFill>
                <a:latin typeface="Roboto Black"/>
                <a:ea typeface="Roboto Black"/>
                <a:cs typeface="Roboto Black"/>
                <a:sym typeface="Roboto Black"/>
              </a:rPr>
              <a:t>Sistem Pengendalian Manajemen</a:t>
            </a:r>
            <a:endParaRPr sz="40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30024003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a:solidFill>
                  <a:srgbClr val="17919B"/>
                </a:solidFill>
                <a:latin typeface="Roboto"/>
                <a:ea typeface="Roboto"/>
                <a:cs typeface="Roboto"/>
                <a:sym typeface="Roboto"/>
              </a:rPr>
              <a:t>Sistem Pengendalian Manajemen</a:t>
            </a:r>
            <a:endParaRPr sz="3100" b="1" i="0" u="none" strike="noStrike" cap="none">
              <a:solidFill>
                <a:srgbClr val="FFFFFF"/>
              </a:solidFill>
              <a:latin typeface="Roboto"/>
              <a:ea typeface="Roboto"/>
              <a:cs typeface="Roboto"/>
              <a:sym typeface="Roboto"/>
            </a:endParaRPr>
          </a:p>
        </p:txBody>
      </p:sp>
      <p:sp>
        <p:nvSpPr>
          <p:cNvPr id="86" name="Google Shape;86;p15"/>
          <p:cNvSpPr txBox="1"/>
          <p:nvPr/>
        </p:nvSpPr>
        <p:spPr>
          <a:xfrm>
            <a:off x="3256350" y="1329100"/>
            <a:ext cx="5527200" cy="3072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300">
                <a:latin typeface="Roboto"/>
                <a:ea typeface="Roboto"/>
                <a:cs typeface="Roboto"/>
                <a:sym typeface="Roboto"/>
              </a:rPr>
              <a:t>PT. Nusantara Elektronik yang bergerak dalam produksi dan distribusi peralatan elektronik rumah tangga seperti televisi, lemari es, dan mesin cuci. Saat ini perusahaan sedang menghadapi tantangan dalam mengelola berbagai departemen secara efektif untuk mencapai efisiensi dan profitabilitas yang lebih tinggi.</a:t>
            </a:r>
            <a:endParaRPr sz="1300">
              <a:latin typeface="Roboto"/>
              <a:ea typeface="Roboto"/>
              <a:cs typeface="Roboto"/>
              <a:sym typeface="Roboto"/>
            </a:endParaRPr>
          </a:p>
          <a:p>
            <a:pPr marL="0" lvl="0" indent="0" algn="l" rtl="0">
              <a:lnSpc>
                <a:spcPct val="115000"/>
              </a:lnSpc>
              <a:spcBef>
                <a:spcPts val="1000"/>
              </a:spcBef>
              <a:spcAft>
                <a:spcPts val="0"/>
              </a:spcAft>
              <a:buNone/>
            </a:pPr>
            <a:r>
              <a:rPr lang="id" sz="1300">
                <a:latin typeface="Roboto"/>
                <a:ea typeface="Roboto"/>
                <a:cs typeface="Roboto"/>
                <a:sym typeface="Roboto"/>
              </a:rPr>
              <a:t>Manajemen perusahaan ingin mengimplementasikan Sistem Pengendalian Manajemen untuk memetakan dan mengelola pusat-pusat pertanggungjawaban dalam perusahaan. Pusat pertanggungjawaban diklasifikasikan menjadi empat bagian: Pusat Pendapatan, Pusat Biaya, Pusat Laba, dan Pusat Investasi.</a:t>
            </a:r>
            <a:endParaRPr sz="1300">
              <a:latin typeface="Roboto"/>
              <a:ea typeface="Roboto"/>
              <a:cs typeface="Roboto"/>
              <a:sym typeface="Roboto"/>
            </a:endParaRPr>
          </a:p>
          <a:p>
            <a:pPr marL="0" lvl="0" indent="0" algn="l" rtl="0">
              <a:lnSpc>
                <a:spcPct val="115000"/>
              </a:lnSpc>
              <a:spcBef>
                <a:spcPts val="1000"/>
              </a:spcBef>
              <a:spcAft>
                <a:spcPts val="1000"/>
              </a:spcAft>
              <a:buNone/>
            </a:pPr>
            <a:r>
              <a:rPr lang="id" sz="1300">
                <a:latin typeface="Roboto"/>
                <a:ea typeface="Roboto"/>
                <a:cs typeface="Roboto"/>
                <a:sym typeface="Roboto"/>
              </a:rPr>
              <a:t>Sebagai seorang analis manajemen di perusahaan ini, kamu ditugaskan untuk melakukan riset sederhana dan memetakan bagian perusahaan (departemen) menjadi empat bagian pusat pertanggungjawaban.</a:t>
            </a:r>
            <a:endParaRPr sz="1300">
              <a:latin typeface="Roboto"/>
              <a:ea typeface="Roboto"/>
              <a:cs typeface="Roboto"/>
              <a:sym typeface="Roboto"/>
            </a:endParaRPr>
          </a:p>
        </p:txBody>
      </p:sp>
      <p:pic>
        <p:nvPicPr>
          <p:cNvPr id="87" name="Google Shape;87;p15"/>
          <p:cNvPicPr preferRelativeResize="0"/>
          <p:nvPr/>
        </p:nvPicPr>
        <p:blipFill rotWithShape="1">
          <a:blip r:embed="rId4">
            <a:alphaModFix/>
          </a:blip>
          <a:srcRect r="12165"/>
          <a:stretch/>
        </p:blipFill>
        <p:spPr>
          <a:xfrm>
            <a:off x="46550" y="1329100"/>
            <a:ext cx="3111450" cy="2805274"/>
          </a:xfrm>
          <a:prstGeom prst="rect">
            <a:avLst/>
          </a:prstGeom>
          <a:noFill/>
          <a:ln>
            <a:noFill/>
          </a:ln>
        </p:spPr>
      </p:pic>
    </p:spTree>
    <p:extLst>
      <p:ext uri="{BB962C8B-B14F-4D97-AF65-F5344CB8AC3E}">
        <p14:creationId xmlns:p14="http://schemas.microsoft.com/office/powerpoint/2010/main" val="207831214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a:solidFill>
                  <a:srgbClr val="17919B"/>
                </a:solidFill>
                <a:latin typeface="Roboto"/>
                <a:ea typeface="Roboto"/>
                <a:cs typeface="Roboto"/>
                <a:sym typeface="Roboto"/>
              </a:rPr>
              <a:t>Sistem Pengendalian Manajemen</a:t>
            </a:r>
            <a:endParaRPr sz="3100" b="1" i="0" u="none" strike="noStrike" cap="none">
              <a:solidFill>
                <a:srgbClr val="FFFFFF"/>
              </a:solidFill>
              <a:latin typeface="Roboto"/>
              <a:ea typeface="Roboto"/>
              <a:cs typeface="Roboto"/>
              <a:sym typeface="Roboto"/>
            </a:endParaRPr>
          </a:p>
        </p:txBody>
      </p:sp>
      <p:sp>
        <p:nvSpPr>
          <p:cNvPr id="109" name="Google Shape;109;p16"/>
          <p:cNvSpPr txBox="1"/>
          <p:nvPr/>
        </p:nvSpPr>
        <p:spPr>
          <a:xfrm>
            <a:off x="3256350" y="1329100"/>
            <a:ext cx="5527200" cy="3072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300" b="1">
                <a:latin typeface="Roboto"/>
                <a:ea typeface="Roboto"/>
                <a:cs typeface="Roboto"/>
                <a:sym typeface="Roboto"/>
              </a:rPr>
              <a:t>Ikuti instruksi berikut untuk mengerjakan tugas tersebut :</a:t>
            </a:r>
            <a:endParaRPr sz="1300" b="1">
              <a:latin typeface="Roboto"/>
              <a:ea typeface="Roboto"/>
              <a:cs typeface="Roboto"/>
              <a:sym typeface="Roboto"/>
            </a:endParaRPr>
          </a:p>
          <a:p>
            <a:pPr marL="179999" lvl="0" indent="-177800" algn="l" rtl="0">
              <a:lnSpc>
                <a:spcPct val="115000"/>
              </a:lnSpc>
              <a:spcBef>
                <a:spcPts val="1000"/>
              </a:spcBef>
              <a:spcAft>
                <a:spcPts val="0"/>
              </a:spcAft>
              <a:buSzPts val="1300"/>
              <a:buFont typeface="Roboto"/>
              <a:buChar char="●"/>
            </a:pPr>
            <a:r>
              <a:rPr lang="id" sz="1300">
                <a:latin typeface="Roboto"/>
                <a:ea typeface="Roboto"/>
                <a:cs typeface="Roboto"/>
                <a:sym typeface="Roboto"/>
              </a:rPr>
              <a:t>Identifikasi departemen-departemen utama dalam PT. Nusantara Elektronik.</a:t>
            </a:r>
            <a:endParaRPr sz="1300">
              <a:latin typeface="Roboto"/>
              <a:ea typeface="Roboto"/>
              <a:cs typeface="Roboto"/>
              <a:sym typeface="Roboto"/>
            </a:endParaRPr>
          </a:p>
          <a:p>
            <a:pPr marL="179999" lvl="0" indent="-177800" algn="l" rtl="0">
              <a:lnSpc>
                <a:spcPct val="115000"/>
              </a:lnSpc>
              <a:spcBef>
                <a:spcPts val="1000"/>
              </a:spcBef>
              <a:spcAft>
                <a:spcPts val="0"/>
              </a:spcAft>
              <a:buSzPts val="1300"/>
              <a:buFont typeface="Roboto"/>
              <a:buChar char="●"/>
            </a:pPr>
            <a:r>
              <a:rPr lang="id" sz="1300">
                <a:latin typeface="Roboto"/>
                <a:ea typeface="Roboto"/>
                <a:cs typeface="Roboto"/>
                <a:sym typeface="Roboto"/>
              </a:rPr>
              <a:t>Klasifikasikan setiap departemen ke dalam salah satu dari empat pusat pertanggungjawaban (Pusat Pendapatan, Pusat Biaya, Pusat Laba, Pusat Investasi).</a:t>
            </a:r>
            <a:endParaRPr sz="1300">
              <a:latin typeface="Roboto"/>
              <a:ea typeface="Roboto"/>
              <a:cs typeface="Roboto"/>
              <a:sym typeface="Roboto"/>
            </a:endParaRPr>
          </a:p>
          <a:p>
            <a:pPr marL="179999" lvl="0" indent="-177800" algn="l" rtl="0">
              <a:lnSpc>
                <a:spcPct val="115000"/>
              </a:lnSpc>
              <a:spcBef>
                <a:spcPts val="1000"/>
              </a:spcBef>
              <a:spcAft>
                <a:spcPts val="1000"/>
              </a:spcAft>
              <a:buSzPts val="1300"/>
              <a:buFont typeface="Roboto"/>
              <a:buChar char="●"/>
            </a:pPr>
            <a:r>
              <a:rPr lang="id" sz="1300">
                <a:latin typeface="Roboto"/>
                <a:ea typeface="Roboto"/>
                <a:cs typeface="Roboto"/>
                <a:sym typeface="Roboto"/>
              </a:rPr>
              <a:t>Jelaskan alasan mengapa setiap departemen diklasifikasikan ke dalam pusat pertanggungjawaban tersebut.</a:t>
            </a:r>
            <a:endParaRPr sz="1300">
              <a:latin typeface="Roboto"/>
              <a:ea typeface="Roboto"/>
              <a:cs typeface="Roboto"/>
              <a:sym typeface="Roboto"/>
            </a:endParaRPr>
          </a:p>
        </p:txBody>
      </p:sp>
      <p:pic>
        <p:nvPicPr>
          <p:cNvPr id="110" name="Google Shape;110;p16"/>
          <p:cNvPicPr preferRelativeResize="0"/>
          <p:nvPr/>
        </p:nvPicPr>
        <p:blipFill rotWithShape="1">
          <a:blip r:embed="rId4">
            <a:alphaModFix/>
          </a:blip>
          <a:srcRect r="12165"/>
          <a:stretch/>
        </p:blipFill>
        <p:spPr>
          <a:xfrm>
            <a:off x="46550" y="1329100"/>
            <a:ext cx="3111450" cy="2805274"/>
          </a:xfrm>
          <a:prstGeom prst="rect">
            <a:avLst/>
          </a:prstGeom>
          <a:noFill/>
          <a:ln>
            <a:noFill/>
          </a:ln>
        </p:spPr>
      </p:pic>
    </p:spTree>
    <p:extLst>
      <p:ext uri="{BB962C8B-B14F-4D97-AF65-F5344CB8AC3E}">
        <p14:creationId xmlns:p14="http://schemas.microsoft.com/office/powerpoint/2010/main" val="225540675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31" name="Google Shape;131;p17"/>
          <p:cNvGraphicFramePr/>
          <p:nvPr/>
        </p:nvGraphicFramePr>
        <p:xfrm>
          <a:off x="312075" y="830925"/>
          <a:ext cx="8451500" cy="3891216"/>
        </p:xfrm>
        <a:graphic>
          <a:graphicData uri="http://schemas.openxmlformats.org/drawingml/2006/table">
            <a:tbl>
              <a:tblPr>
                <a:noFill/>
              </a:tblPr>
              <a:tblGrid>
                <a:gridCol w="2423550">
                  <a:extLst>
                    <a:ext uri="{9D8B030D-6E8A-4147-A177-3AD203B41FA5}">
                      <a16:colId xmlns:a16="http://schemas.microsoft.com/office/drawing/2014/main" val="20000"/>
                    </a:ext>
                  </a:extLst>
                </a:gridCol>
                <a:gridCol w="2497675">
                  <a:extLst>
                    <a:ext uri="{9D8B030D-6E8A-4147-A177-3AD203B41FA5}">
                      <a16:colId xmlns:a16="http://schemas.microsoft.com/office/drawing/2014/main" val="20001"/>
                    </a:ext>
                  </a:extLst>
                </a:gridCol>
                <a:gridCol w="3530275">
                  <a:extLst>
                    <a:ext uri="{9D8B030D-6E8A-4147-A177-3AD203B41FA5}">
                      <a16:colId xmlns:a16="http://schemas.microsoft.com/office/drawing/2014/main" val="20002"/>
                    </a:ext>
                  </a:extLst>
                </a:gridCol>
              </a:tblGrid>
              <a:tr h="724925">
                <a:tc>
                  <a:txBody>
                    <a:bodyPr/>
                    <a:lstStyle/>
                    <a:p>
                      <a:pPr marL="91440" marR="91440" lvl="0" indent="0" algn="ctr" rtl="0">
                        <a:lnSpc>
                          <a:spcPct val="115000"/>
                        </a:lnSpc>
                        <a:spcBef>
                          <a:spcPts val="0"/>
                        </a:spcBef>
                        <a:spcAft>
                          <a:spcPts val="0"/>
                        </a:spcAft>
                        <a:buNone/>
                      </a:pPr>
                      <a:r>
                        <a:rPr lang="id" sz="1300" b="1" dirty="0">
                          <a:solidFill>
                            <a:srgbClr val="FFFFFF"/>
                          </a:solidFill>
                          <a:latin typeface="Roboto"/>
                          <a:ea typeface="Roboto"/>
                          <a:cs typeface="Roboto"/>
                          <a:sym typeface="Roboto"/>
                        </a:rPr>
                        <a:t>Pusat Pertanggung</a:t>
                      </a:r>
                      <a:r>
                        <a:rPr lang="en-US" sz="1300" b="1" dirty="0">
                          <a:solidFill>
                            <a:srgbClr val="FFFFFF"/>
                          </a:solidFill>
                          <a:latin typeface="Roboto"/>
                          <a:ea typeface="Roboto"/>
                          <a:cs typeface="Roboto"/>
                          <a:sym typeface="Roboto"/>
                        </a:rPr>
                        <a:t> </a:t>
                      </a:r>
                      <a:r>
                        <a:rPr lang="id" sz="1300" b="1" dirty="0">
                          <a:solidFill>
                            <a:srgbClr val="FFFFFF"/>
                          </a:solidFill>
                          <a:latin typeface="Roboto"/>
                          <a:ea typeface="Roboto"/>
                          <a:cs typeface="Roboto"/>
                          <a:sym typeface="Roboto"/>
                        </a:rPr>
                        <a:t>jawaban</a:t>
                      </a:r>
                      <a:endParaRPr sz="1300" b="1" dirty="0">
                        <a:solidFill>
                          <a:srgbClr val="FFFFFF"/>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97A7"/>
                    </a:solidFill>
                  </a:tcPr>
                </a:tc>
                <a:tc>
                  <a:txBody>
                    <a:bodyPr/>
                    <a:lstStyle/>
                    <a:p>
                      <a:pPr marL="91440" marR="91440" lvl="0" indent="0" algn="ctr" rtl="0">
                        <a:lnSpc>
                          <a:spcPct val="115000"/>
                        </a:lnSpc>
                        <a:spcBef>
                          <a:spcPts val="0"/>
                        </a:spcBef>
                        <a:spcAft>
                          <a:spcPts val="0"/>
                        </a:spcAft>
                        <a:buNone/>
                      </a:pPr>
                      <a:r>
                        <a:rPr lang="id" sz="1300" b="1" dirty="0">
                          <a:solidFill>
                            <a:srgbClr val="FFFFFF"/>
                          </a:solidFill>
                          <a:latin typeface="Roboto"/>
                          <a:ea typeface="Roboto"/>
                          <a:cs typeface="Roboto"/>
                          <a:sym typeface="Roboto"/>
                        </a:rPr>
                        <a:t>Departemen</a:t>
                      </a:r>
                      <a:endParaRPr sz="1300" b="1" dirty="0">
                        <a:solidFill>
                          <a:srgbClr val="FFFFFF"/>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97A7"/>
                    </a:solidFill>
                  </a:tcPr>
                </a:tc>
                <a:tc>
                  <a:txBody>
                    <a:bodyPr/>
                    <a:lstStyle/>
                    <a:p>
                      <a:pPr marL="91440" marR="91440" lvl="0" indent="0" algn="ctr" rtl="0">
                        <a:lnSpc>
                          <a:spcPct val="115000"/>
                        </a:lnSpc>
                        <a:spcBef>
                          <a:spcPts val="0"/>
                        </a:spcBef>
                        <a:spcAft>
                          <a:spcPts val="0"/>
                        </a:spcAft>
                        <a:buNone/>
                      </a:pPr>
                      <a:r>
                        <a:rPr lang="id" sz="1300" b="1">
                          <a:solidFill>
                            <a:srgbClr val="FFFFFF"/>
                          </a:solidFill>
                          <a:latin typeface="Roboto"/>
                          <a:ea typeface="Roboto"/>
                          <a:cs typeface="Roboto"/>
                          <a:sym typeface="Roboto"/>
                        </a:rPr>
                        <a:t>Alasan</a:t>
                      </a:r>
                      <a:endParaRPr sz="1300" b="1">
                        <a:solidFill>
                          <a:srgbClr val="FFFFFF"/>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724925">
                <a:tc>
                  <a:txBody>
                    <a:bodyPr/>
                    <a:lstStyle/>
                    <a:p>
                      <a:pPr marL="91440" marR="91440" lvl="0" indent="0" algn="l" rtl="0">
                        <a:lnSpc>
                          <a:spcPct val="115000"/>
                        </a:lnSpc>
                        <a:spcBef>
                          <a:spcPts val="0"/>
                        </a:spcBef>
                        <a:spcAft>
                          <a:spcPts val="0"/>
                        </a:spcAft>
                        <a:buNone/>
                      </a:pPr>
                      <a:r>
                        <a:rPr lang="id" sz="1300" b="1">
                          <a:latin typeface="Roboto"/>
                          <a:ea typeface="Roboto"/>
                          <a:cs typeface="Roboto"/>
                          <a:sym typeface="Roboto"/>
                        </a:rPr>
                        <a:t>Pusat Pendapatan</a:t>
                      </a:r>
                      <a:endParaRPr sz="1300" b="1">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en-US" sz="1200" dirty="0" err="1">
                          <a:solidFill>
                            <a:schemeClr val="tx1"/>
                          </a:solidFill>
                          <a:latin typeface="Roboto"/>
                          <a:ea typeface="Roboto"/>
                          <a:cs typeface="Roboto"/>
                          <a:sym typeface="Roboto"/>
                        </a:rPr>
                        <a:t>Dapertemen</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Penjualan</a:t>
                      </a:r>
                      <a:endParaRPr sz="1200" dirty="0">
                        <a:solidFill>
                          <a:schemeClr val="tx1"/>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en-US" sz="1200" dirty="0">
                          <a:solidFill>
                            <a:schemeClr val="tx1"/>
                          </a:solidFill>
                          <a:latin typeface="Roboto"/>
                          <a:ea typeface="Roboto"/>
                          <a:cs typeface="Roboto"/>
                          <a:sym typeface="Roboto"/>
                        </a:rPr>
                        <a:t>Karena </a:t>
                      </a:r>
                      <a:r>
                        <a:rPr lang="en-US" sz="1200" dirty="0" err="1">
                          <a:solidFill>
                            <a:schemeClr val="tx1"/>
                          </a:solidFill>
                          <a:latin typeface="Roboto"/>
                          <a:ea typeface="Roboto"/>
                          <a:cs typeface="Roboto"/>
                          <a:sym typeface="Roboto"/>
                        </a:rPr>
                        <a:t>dapertemen</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ini</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fokusnya</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untuk</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memperoleh</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pendapatan</a:t>
                      </a:r>
                      <a:r>
                        <a:rPr lang="en-US" sz="1200" dirty="0">
                          <a:solidFill>
                            <a:schemeClr val="tx1"/>
                          </a:solidFill>
                          <a:latin typeface="Roboto"/>
                          <a:ea typeface="Roboto"/>
                          <a:cs typeface="Roboto"/>
                          <a:sym typeface="Roboto"/>
                        </a:rPr>
                        <a:t>.</a:t>
                      </a:r>
                      <a:endParaRPr sz="1200" dirty="0">
                        <a:solidFill>
                          <a:schemeClr val="tx1"/>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842750">
                <a:tc>
                  <a:txBody>
                    <a:bodyPr/>
                    <a:lstStyle/>
                    <a:p>
                      <a:pPr marL="91440" marR="91440" lvl="0" indent="0" algn="l" rtl="0">
                        <a:lnSpc>
                          <a:spcPct val="115000"/>
                        </a:lnSpc>
                        <a:spcBef>
                          <a:spcPts val="0"/>
                        </a:spcBef>
                        <a:spcAft>
                          <a:spcPts val="0"/>
                        </a:spcAft>
                        <a:buNone/>
                      </a:pPr>
                      <a:r>
                        <a:rPr lang="id" sz="1300" b="1">
                          <a:latin typeface="Roboto"/>
                          <a:ea typeface="Roboto"/>
                          <a:cs typeface="Roboto"/>
                          <a:sym typeface="Roboto"/>
                        </a:rPr>
                        <a:t>Pusat Biaya</a:t>
                      </a:r>
                      <a:endParaRPr sz="1300" b="1">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en-US" sz="1200" dirty="0" err="1">
                          <a:solidFill>
                            <a:schemeClr val="tx1"/>
                          </a:solidFill>
                          <a:latin typeface="Roboto"/>
                          <a:ea typeface="Roboto"/>
                          <a:cs typeface="Roboto"/>
                          <a:sym typeface="Roboto"/>
                        </a:rPr>
                        <a:t>Dapertemen</a:t>
                      </a:r>
                      <a:r>
                        <a:rPr lang="en-US" sz="1200" dirty="0">
                          <a:solidFill>
                            <a:schemeClr val="tx1"/>
                          </a:solidFill>
                          <a:latin typeface="Roboto"/>
                          <a:ea typeface="Roboto"/>
                          <a:cs typeface="Roboto"/>
                          <a:sym typeface="Roboto"/>
                        </a:rPr>
                        <a:t> Cost</a:t>
                      </a:r>
                      <a:endParaRPr sz="1200" dirty="0">
                        <a:solidFill>
                          <a:schemeClr val="tx1"/>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en-US" sz="1200" dirty="0">
                          <a:solidFill>
                            <a:schemeClr val="tx1"/>
                          </a:solidFill>
                          <a:latin typeface="Roboto"/>
                          <a:ea typeface="Roboto"/>
                          <a:cs typeface="Roboto"/>
                          <a:sym typeface="Roboto"/>
                        </a:rPr>
                        <a:t>Karena </a:t>
                      </a:r>
                      <a:r>
                        <a:rPr lang="en-US" sz="1200" dirty="0" err="1">
                          <a:solidFill>
                            <a:schemeClr val="tx1"/>
                          </a:solidFill>
                          <a:latin typeface="Roboto"/>
                          <a:ea typeface="Roboto"/>
                          <a:cs typeface="Roboto"/>
                          <a:sym typeface="Roboto"/>
                        </a:rPr>
                        <a:t>dapertemen</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ini</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fokusnya</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untuk</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mengontrol</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biaya</a:t>
                      </a:r>
                      <a:r>
                        <a:rPr lang="en-US" sz="1200" dirty="0">
                          <a:solidFill>
                            <a:schemeClr val="tx1"/>
                          </a:solidFill>
                          <a:latin typeface="Roboto"/>
                          <a:ea typeface="Roboto"/>
                          <a:cs typeface="Roboto"/>
                          <a:sym typeface="Roboto"/>
                        </a:rPr>
                        <a:t>  dan </a:t>
                      </a:r>
                      <a:r>
                        <a:rPr lang="en-US" sz="1200" dirty="0" err="1">
                          <a:solidFill>
                            <a:schemeClr val="tx1"/>
                          </a:solidFill>
                          <a:latin typeface="Roboto"/>
                          <a:ea typeface="Roboto"/>
                          <a:cs typeface="Roboto"/>
                          <a:sym typeface="Roboto"/>
                        </a:rPr>
                        <a:t>efisiensi</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operasional</a:t>
                      </a:r>
                      <a:r>
                        <a:rPr lang="en-US" sz="1200" dirty="0">
                          <a:solidFill>
                            <a:schemeClr val="tx1"/>
                          </a:solidFill>
                          <a:latin typeface="Roboto"/>
                          <a:ea typeface="Roboto"/>
                          <a:cs typeface="Roboto"/>
                          <a:sym typeface="Roboto"/>
                        </a:rPr>
                        <a:t>.</a:t>
                      </a:r>
                      <a:endParaRPr sz="1200" dirty="0">
                        <a:solidFill>
                          <a:schemeClr val="tx1"/>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724925">
                <a:tc>
                  <a:txBody>
                    <a:bodyPr/>
                    <a:lstStyle/>
                    <a:p>
                      <a:pPr marL="91440" marR="91440" lvl="0" indent="0" algn="l" rtl="0">
                        <a:lnSpc>
                          <a:spcPct val="115000"/>
                        </a:lnSpc>
                        <a:spcBef>
                          <a:spcPts val="0"/>
                        </a:spcBef>
                        <a:spcAft>
                          <a:spcPts val="0"/>
                        </a:spcAft>
                        <a:buNone/>
                      </a:pPr>
                      <a:r>
                        <a:rPr lang="id" sz="1300" b="1">
                          <a:latin typeface="Roboto"/>
                          <a:ea typeface="Roboto"/>
                          <a:cs typeface="Roboto"/>
                          <a:sym typeface="Roboto"/>
                        </a:rPr>
                        <a:t>Pusat Laba</a:t>
                      </a:r>
                      <a:endParaRPr sz="1300" b="1">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en-US" sz="1200" dirty="0">
                          <a:solidFill>
                            <a:schemeClr val="tx1"/>
                          </a:solidFill>
                          <a:latin typeface="Roboto"/>
                          <a:ea typeface="Roboto"/>
                          <a:cs typeface="Roboto"/>
                          <a:sym typeface="Roboto"/>
                        </a:rPr>
                        <a:t>Profit Center</a:t>
                      </a:r>
                      <a:endParaRPr sz="1200" dirty="0">
                        <a:solidFill>
                          <a:schemeClr val="tx1"/>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en-US" sz="1200" dirty="0">
                          <a:solidFill>
                            <a:schemeClr val="tx1"/>
                          </a:solidFill>
                          <a:latin typeface="Roboto"/>
                          <a:ea typeface="Roboto"/>
                          <a:cs typeface="Roboto"/>
                          <a:sym typeface="Roboto"/>
                        </a:rPr>
                        <a:t>Karena </a:t>
                      </a:r>
                      <a:r>
                        <a:rPr lang="en-US" sz="1200" dirty="0" err="1">
                          <a:solidFill>
                            <a:schemeClr val="tx1"/>
                          </a:solidFill>
                          <a:latin typeface="Roboto"/>
                          <a:ea typeface="Roboto"/>
                          <a:cs typeface="Roboto"/>
                          <a:sym typeface="Roboto"/>
                        </a:rPr>
                        <a:t>dapertemen</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ini</a:t>
                      </a:r>
                      <a:r>
                        <a:rPr lang="en-US" sz="1200" dirty="0">
                          <a:solidFill>
                            <a:schemeClr val="tx1"/>
                          </a:solidFill>
                          <a:latin typeface="Roboto"/>
                          <a:ea typeface="Roboto"/>
                          <a:cs typeface="Roboto"/>
                          <a:sym typeface="Roboto"/>
                        </a:rPr>
                        <a:t> focus </a:t>
                      </a:r>
                      <a:r>
                        <a:rPr lang="en-US" sz="1200" dirty="0" err="1">
                          <a:solidFill>
                            <a:schemeClr val="tx1"/>
                          </a:solidFill>
                          <a:latin typeface="Roboto"/>
                          <a:ea typeface="Roboto"/>
                          <a:cs typeface="Roboto"/>
                          <a:sym typeface="Roboto"/>
                        </a:rPr>
                        <a:t>terhadap</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keseimbangan</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antara</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pendapatan</a:t>
                      </a:r>
                      <a:r>
                        <a:rPr lang="en-US" sz="1200" dirty="0">
                          <a:solidFill>
                            <a:schemeClr val="tx1"/>
                          </a:solidFill>
                          <a:latin typeface="Roboto"/>
                          <a:ea typeface="Roboto"/>
                          <a:cs typeface="Roboto"/>
                          <a:sym typeface="Roboto"/>
                        </a:rPr>
                        <a:t> dan </a:t>
                      </a:r>
                      <a:r>
                        <a:rPr lang="en-US" sz="1200" dirty="0" err="1">
                          <a:solidFill>
                            <a:schemeClr val="tx1"/>
                          </a:solidFill>
                          <a:latin typeface="Roboto"/>
                          <a:ea typeface="Roboto"/>
                          <a:cs typeface="Roboto"/>
                          <a:sym typeface="Roboto"/>
                        </a:rPr>
                        <a:t>biaya</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untuk</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memperoleh</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keuntungan</a:t>
                      </a:r>
                      <a:r>
                        <a:rPr lang="en-US" sz="1200" dirty="0">
                          <a:solidFill>
                            <a:schemeClr val="tx1"/>
                          </a:solidFill>
                          <a:latin typeface="Roboto"/>
                          <a:ea typeface="Roboto"/>
                          <a:cs typeface="Roboto"/>
                          <a:sym typeface="Roboto"/>
                        </a:rPr>
                        <a:t>.</a:t>
                      </a:r>
                      <a:endParaRPr sz="1200" dirty="0">
                        <a:solidFill>
                          <a:schemeClr val="tx1"/>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724925">
                <a:tc>
                  <a:txBody>
                    <a:bodyPr/>
                    <a:lstStyle/>
                    <a:p>
                      <a:pPr marL="91440" marR="91440" lvl="0" indent="0" algn="l" rtl="0">
                        <a:lnSpc>
                          <a:spcPct val="115000"/>
                        </a:lnSpc>
                        <a:spcBef>
                          <a:spcPts val="0"/>
                        </a:spcBef>
                        <a:spcAft>
                          <a:spcPts val="0"/>
                        </a:spcAft>
                        <a:buNone/>
                      </a:pPr>
                      <a:r>
                        <a:rPr lang="id" sz="1300" b="1" dirty="0">
                          <a:latin typeface="Roboto"/>
                          <a:ea typeface="Roboto"/>
                          <a:cs typeface="Roboto"/>
                          <a:sym typeface="Roboto"/>
                        </a:rPr>
                        <a:t>Pusat Investasi</a:t>
                      </a:r>
                      <a:endParaRPr sz="1300" b="1" dirty="0">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en-US" sz="1200" dirty="0">
                          <a:solidFill>
                            <a:schemeClr val="tx1"/>
                          </a:solidFill>
                          <a:latin typeface="Roboto"/>
                          <a:ea typeface="Roboto"/>
                          <a:cs typeface="Roboto"/>
                          <a:sym typeface="Roboto"/>
                        </a:rPr>
                        <a:t>Pusat </a:t>
                      </a:r>
                      <a:r>
                        <a:rPr lang="en-US" sz="1200" dirty="0" err="1">
                          <a:solidFill>
                            <a:schemeClr val="tx1"/>
                          </a:solidFill>
                          <a:latin typeface="Roboto"/>
                          <a:ea typeface="Roboto"/>
                          <a:cs typeface="Roboto"/>
                          <a:sym typeface="Roboto"/>
                        </a:rPr>
                        <a:t>Investasi</a:t>
                      </a:r>
                      <a:endParaRPr sz="1200" dirty="0">
                        <a:solidFill>
                          <a:schemeClr val="tx1"/>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en-US" sz="1200" dirty="0">
                          <a:solidFill>
                            <a:schemeClr val="tx1"/>
                          </a:solidFill>
                          <a:latin typeface="Roboto"/>
                          <a:ea typeface="Roboto"/>
                          <a:cs typeface="Roboto"/>
                          <a:sym typeface="Roboto"/>
                        </a:rPr>
                        <a:t>Karena </a:t>
                      </a:r>
                      <a:r>
                        <a:rPr lang="en-US" sz="1200" dirty="0" err="1">
                          <a:solidFill>
                            <a:schemeClr val="tx1"/>
                          </a:solidFill>
                          <a:latin typeface="Roboto"/>
                          <a:ea typeface="Roboto"/>
                          <a:cs typeface="Roboto"/>
                          <a:sym typeface="Roboto"/>
                        </a:rPr>
                        <a:t>dapertemen</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ini</a:t>
                      </a:r>
                      <a:r>
                        <a:rPr lang="en-US" sz="1200" dirty="0">
                          <a:solidFill>
                            <a:schemeClr val="tx1"/>
                          </a:solidFill>
                          <a:latin typeface="Roboto"/>
                          <a:ea typeface="Roboto"/>
                          <a:cs typeface="Roboto"/>
                          <a:sym typeface="Roboto"/>
                        </a:rPr>
                        <a:t> </a:t>
                      </a:r>
                      <a:r>
                        <a:rPr lang="en-US" sz="1200">
                          <a:solidFill>
                            <a:schemeClr val="tx1"/>
                          </a:solidFill>
                          <a:latin typeface="Roboto"/>
                          <a:ea typeface="Roboto"/>
                          <a:cs typeface="Roboto"/>
                          <a:sym typeface="Roboto"/>
                        </a:rPr>
                        <a:t>fokusnya</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kepengelolaan</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aset</a:t>
                      </a:r>
                      <a:r>
                        <a:rPr lang="en-US" sz="1200" dirty="0">
                          <a:solidFill>
                            <a:schemeClr val="tx1"/>
                          </a:solidFill>
                          <a:latin typeface="Roboto"/>
                          <a:ea typeface="Roboto"/>
                          <a:cs typeface="Roboto"/>
                          <a:sym typeface="Roboto"/>
                        </a:rPr>
                        <a:t> dan </a:t>
                      </a:r>
                      <a:r>
                        <a:rPr lang="en-US" sz="1200" dirty="0" err="1">
                          <a:solidFill>
                            <a:schemeClr val="tx1"/>
                          </a:solidFill>
                          <a:latin typeface="Roboto"/>
                          <a:ea typeface="Roboto"/>
                          <a:cs typeface="Roboto"/>
                          <a:sym typeface="Roboto"/>
                        </a:rPr>
                        <a:t>investasi</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jangka</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panjang</a:t>
                      </a:r>
                      <a:endParaRPr sz="1200" dirty="0">
                        <a:solidFill>
                          <a:schemeClr val="tx1"/>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sp>
        <p:nvSpPr>
          <p:cNvPr id="132" name="Google Shape;132;p17"/>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a:solidFill>
                  <a:srgbClr val="17919B"/>
                </a:solidFill>
                <a:latin typeface="Roboto"/>
                <a:ea typeface="Roboto"/>
                <a:cs typeface="Roboto"/>
                <a:sym typeface="Roboto"/>
              </a:rPr>
              <a:t>Sistem Pengendalian Manajemen</a:t>
            </a:r>
            <a:endParaRPr sz="3100" b="1" i="0" u="none" strike="noStrike" cap="none">
              <a:solidFill>
                <a:srgbClr val="FFFFFF"/>
              </a:solidFill>
              <a:latin typeface="Roboto"/>
              <a:ea typeface="Roboto"/>
              <a:cs typeface="Roboto"/>
              <a:sym typeface="Roboto"/>
            </a:endParaRPr>
          </a:p>
        </p:txBody>
      </p:sp>
    </p:spTree>
    <p:extLst>
      <p:ext uri="{BB962C8B-B14F-4D97-AF65-F5344CB8AC3E}">
        <p14:creationId xmlns:p14="http://schemas.microsoft.com/office/powerpoint/2010/main" val="60222677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80000"/>
              </a:lnSpc>
              <a:spcBef>
                <a:spcPts val="0"/>
              </a:spcBef>
              <a:spcAft>
                <a:spcPts val="0"/>
              </a:spcAft>
              <a:buClr>
                <a:srgbClr val="000000"/>
              </a:buClr>
              <a:buSzPts val="8000"/>
              <a:buFont typeface="Arial"/>
              <a:buNone/>
            </a:pPr>
            <a:r>
              <a:rPr lang="id" sz="6000">
                <a:solidFill>
                  <a:srgbClr val="FFFFFF"/>
                </a:solidFill>
                <a:latin typeface="Roboto Black"/>
                <a:ea typeface="Roboto Black"/>
                <a:cs typeface="Roboto Black"/>
                <a:sym typeface="Roboto Black"/>
              </a:rPr>
              <a:t>Penentuan</a:t>
            </a:r>
            <a:endParaRPr sz="6000">
              <a:solidFill>
                <a:srgbClr val="FFFFFF"/>
              </a:solidFill>
              <a:latin typeface="Roboto Black"/>
              <a:ea typeface="Roboto Black"/>
              <a:cs typeface="Roboto Black"/>
              <a:sym typeface="Roboto Black"/>
            </a:endParaRPr>
          </a:p>
          <a:p>
            <a:pPr marL="0" marR="0" lvl="0" indent="0" algn="l" rtl="0">
              <a:lnSpc>
                <a:spcPct val="80000"/>
              </a:lnSpc>
              <a:spcBef>
                <a:spcPts val="0"/>
              </a:spcBef>
              <a:spcAft>
                <a:spcPts val="0"/>
              </a:spcAft>
              <a:buClr>
                <a:srgbClr val="000000"/>
              </a:buClr>
              <a:buSzPts val="8000"/>
              <a:buFont typeface="Arial"/>
              <a:buNone/>
            </a:pPr>
            <a:r>
              <a:rPr lang="id" sz="6000">
                <a:solidFill>
                  <a:srgbClr val="FFFFFF"/>
                </a:solidFill>
                <a:latin typeface="Roboto Black"/>
                <a:ea typeface="Roboto Black"/>
                <a:cs typeface="Roboto Black"/>
                <a:sym typeface="Roboto Black"/>
              </a:rPr>
              <a:t>Harga Jual</a:t>
            </a:r>
            <a:endParaRPr sz="60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10554268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2597425" y="1331575"/>
            <a:ext cx="6164400" cy="2958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600">
                <a:latin typeface="Roboto"/>
                <a:ea typeface="Roboto"/>
                <a:cs typeface="Roboto"/>
                <a:sym typeface="Roboto"/>
              </a:rPr>
              <a:t>Kamu adalah seorang akuntan manajemen di PT. Mayora Indah Tbk, salah satu perusahaan makanan dan minuman terkemuka di Indonesia.</a:t>
            </a:r>
            <a:endParaRPr sz="1600">
              <a:latin typeface="Roboto"/>
              <a:ea typeface="Roboto"/>
              <a:cs typeface="Roboto"/>
              <a:sym typeface="Roboto"/>
            </a:endParaRPr>
          </a:p>
          <a:p>
            <a:pPr marL="0" lvl="0" indent="0" algn="l" rtl="0">
              <a:lnSpc>
                <a:spcPct val="115000"/>
              </a:lnSpc>
              <a:spcBef>
                <a:spcPts val="0"/>
              </a:spcBef>
              <a:spcAft>
                <a:spcPts val="0"/>
              </a:spcAft>
              <a:buNone/>
            </a:pPr>
            <a:endParaRPr sz="1600">
              <a:latin typeface="Roboto"/>
              <a:ea typeface="Roboto"/>
              <a:cs typeface="Roboto"/>
              <a:sym typeface="Roboto"/>
            </a:endParaRPr>
          </a:p>
          <a:p>
            <a:pPr marL="0" lvl="0" indent="0" algn="l" rtl="0">
              <a:lnSpc>
                <a:spcPct val="115000"/>
              </a:lnSpc>
              <a:spcBef>
                <a:spcPts val="0"/>
              </a:spcBef>
              <a:spcAft>
                <a:spcPts val="0"/>
              </a:spcAft>
              <a:buNone/>
            </a:pPr>
            <a:r>
              <a:rPr lang="id" sz="1600">
                <a:latin typeface="Roboto"/>
                <a:ea typeface="Roboto"/>
                <a:cs typeface="Roboto"/>
                <a:sym typeface="Roboto"/>
              </a:rPr>
              <a:t>Pak Anton sebagai Head of Finance memberikan kamu sebuah informasi terkait biaya produksi dan kamu ditugaskan untuk menentukan harga jual produk dengan menggunakan metode total cost. Asumsikan bahwa laba ditentukan 25% dari total aktiva yang diharapkan adalah Rp 100.000.000.</a:t>
            </a:r>
            <a:endParaRPr sz="1600">
              <a:latin typeface="Roboto"/>
              <a:ea typeface="Roboto"/>
              <a:cs typeface="Roboto"/>
              <a:sym typeface="Roboto"/>
            </a:endParaRPr>
          </a:p>
        </p:txBody>
      </p:sp>
      <p:sp>
        <p:nvSpPr>
          <p:cNvPr id="86" name="Google Shape;86;p15"/>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Penentuan Harga Jual</a:t>
            </a:r>
            <a:endParaRPr sz="3600" b="1">
              <a:solidFill>
                <a:srgbClr val="17919B"/>
              </a:solidFill>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400575" y="1594363"/>
            <a:ext cx="2112725" cy="2112725"/>
          </a:xfrm>
          <a:prstGeom prst="rect">
            <a:avLst/>
          </a:prstGeom>
          <a:noFill/>
          <a:ln>
            <a:noFill/>
          </a:ln>
        </p:spPr>
      </p:pic>
    </p:spTree>
    <p:extLst>
      <p:ext uri="{BB962C8B-B14F-4D97-AF65-F5344CB8AC3E}">
        <p14:creationId xmlns:p14="http://schemas.microsoft.com/office/powerpoint/2010/main" val="78089177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Informasi</a:t>
            </a:r>
            <a:endParaRPr sz="3600" b="1">
              <a:solidFill>
                <a:srgbClr val="17919B"/>
              </a:solidFill>
              <a:latin typeface="Roboto"/>
              <a:ea typeface="Roboto"/>
              <a:cs typeface="Roboto"/>
              <a:sym typeface="Roboto"/>
            </a:endParaRPr>
          </a:p>
        </p:txBody>
      </p:sp>
      <p:graphicFrame>
        <p:nvGraphicFramePr>
          <p:cNvPr id="109" name="Google Shape;109;p16"/>
          <p:cNvGraphicFramePr/>
          <p:nvPr>
            <p:extLst>
              <p:ext uri="{D42A27DB-BD31-4B8C-83A1-F6EECF244321}">
                <p14:modId xmlns:p14="http://schemas.microsoft.com/office/powerpoint/2010/main" val="3347906214"/>
              </p:ext>
            </p:extLst>
          </p:nvPr>
        </p:nvGraphicFramePr>
        <p:xfrm>
          <a:off x="3590597" y="242225"/>
          <a:ext cx="4116250" cy="4021990"/>
        </p:xfrm>
        <a:graphic>
          <a:graphicData uri="http://schemas.openxmlformats.org/drawingml/2006/table">
            <a:tbl>
              <a:tblPr>
                <a:noFill/>
              </a:tblPr>
              <a:tblGrid>
                <a:gridCol w="3010725">
                  <a:extLst>
                    <a:ext uri="{9D8B030D-6E8A-4147-A177-3AD203B41FA5}">
                      <a16:colId xmlns:a16="http://schemas.microsoft.com/office/drawing/2014/main" val="20000"/>
                    </a:ext>
                  </a:extLst>
                </a:gridCol>
                <a:gridCol w="1105525">
                  <a:extLst>
                    <a:ext uri="{9D8B030D-6E8A-4147-A177-3AD203B41FA5}">
                      <a16:colId xmlns:a16="http://schemas.microsoft.com/office/drawing/2014/main" val="20001"/>
                    </a:ext>
                  </a:extLst>
                </a:gridCol>
              </a:tblGrid>
              <a:tr h="299000">
                <a:tc>
                  <a:txBody>
                    <a:bodyPr/>
                    <a:lstStyle/>
                    <a:p>
                      <a:pPr marL="0" lvl="0" indent="0" algn="ctr" rtl="0">
                        <a:lnSpc>
                          <a:spcPct val="115000"/>
                        </a:lnSpc>
                        <a:spcBef>
                          <a:spcPts val="0"/>
                        </a:spcBef>
                        <a:spcAft>
                          <a:spcPts val="0"/>
                        </a:spcAft>
                        <a:buNone/>
                      </a:pPr>
                      <a:r>
                        <a:rPr lang="id" sz="1300" b="1">
                          <a:solidFill>
                            <a:srgbClr val="FFFFFF"/>
                          </a:solidFill>
                          <a:latin typeface="Roboto"/>
                          <a:ea typeface="Roboto"/>
                          <a:cs typeface="Roboto"/>
                          <a:sym typeface="Roboto"/>
                        </a:rPr>
                        <a:t>Uraian</a:t>
                      </a:r>
                      <a:endParaRPr sz="1300" b="1">
                        <a:solidFill>
                          <a:srgbClr val="FFFFFF"/>
                        </a:solidFill>
                        <a:latin typeface="Roboto"/>
                        <a:ea typeface="Roboto"/>
                        <a:cs typeface="Roboto"/>
                        <a:sym typeface="Roboto"/>
                      </a:endParaRPr>
                    </a:p>
                  </a:txBody>
                  <a:tcPr marL="36000" marR="36000"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lvl="0" indent="0" algn="ctr" rtl="0">
                        <a:lnSpc>
                          <a:spcPct val="115000"/>
                        </a:lnSpc>
                        <a:spcBef>
                          <a:spcPts val="0"/>
                        </a:spcBef>
                        <a:spcAft>
                          <a:spcPts val="0"/>
                        </a:spcAft>
                        <a:buNone/>
                      </a:pPr>
                      <a:r>
                        <a:rPr lang="id" sz="1300" b="1">
                          <a:solidFill>
                            <a:srgbClr val="FFFFFF"/>
                          </a:solidFill>
                          <a:latin typeface="Roboto"/>
                          <a:ea typeface="Roboto"/>
                          <a:cs typeface="Roboto"/>
                          <a:sym typeface="Roboto"/>
                        </a:rPr>
                        <a:t>Jumlah</a:t>
                      </a:r>
                      <a:endParaRPr sz="1300" b="1">
                        <a:solidFill>
                          <a:srgbClr val="FFFFFF"/>
                        </a:solidFill>
                        <a:latin typeface="Roboto"/>
                        <a:ea typeface="Roboto"/>
                        <a:cs typeface="Roboto"/>
                        <a:sym typeface="Roboto"/>
                      </a:endParaRPr>
                    </a:p>
                  </a:txBody>
                  <a:tcPr marL="36000" marR="36000"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313975">
                <a:tc>
                  <a:txBody>
                    <a:bodyPr/>
                    <a:lstStyle/>
                    <a:p>
                      <a:pPr marL="0" lvl="0" indent="0" algn="l" rtl="0">
                        <a:lnSpc>
                          <a:spcPct val="115000"/>
                        </a:lnSpc>
                        <a:spcBef>
                          <a:spcPts val="0"/>
                        </a:spcBef>
                        <a:spcAft>
                          <a:spcPts val="0"/>
                        </a:spcAft>
                        <a:buNone/>
                      </a:pPr>
                      <a:r>
                        <a:rPr lang="id" sz="900">
                          <a:latin typeface="Roboto"/>
                          <a:ea typeface="Roboto"/>
                          <a:cs typeface="Roboto"/>
                          <a:sym typeface="Roboto"/>
                        </a:rPr>
                        <a:t>Produksi</a:t>
                      </a:r>
                      <a:endParaRPr sz="90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id" sz="900">
                          <a:latin typeface="Roboto"/>
                          <a:ea typeface="Roboto"/>
                          <a:cs typeface="Roboto"/>
                          <a:sym typeface="Roboto"/>
                        </a:rPr>
                        <a:t>5.000 unit</a:t>
                      </a:r>
                      <a:endParaRPr sz="90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13975">
                <a:tc>
                  <a:txBody>
                    <a:bodyPr/>
                    <a:lstStyle/>
                    <a:p>
                      <a:pPr marL="0" lvl="0" indent="0" algn="l" rtl="0">
                        <a:lnSpc>
                          <a:spcPct val="115000"/>
                        </a:lnSpc>
                        <a:spcBef>
                          <a:spcPts val="0"/>
                        </a:spcBef>
                        <a:spcAft>
                          <a:spcPts val="0"/>
                        </a:spcAft>
                        <a:buNone/>
                      </a:pPr>
                      <a:r>
                        <a:rPr lang="id" sz="900" b="1">
                          <a:latin typeface="Roboto"/>
                          <a:ea typeface="Roboto"/>
                          <a:cs typeface="Roboto"/>
                          <a:sym typeface="Roboto"/>
                        </a:rPr>
                        <a:t>Biaya Variabel</a:t>
                      </a:r>
                      <a:endParaRPr sz="900" b="1">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endParaRPr sz="90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313975">
                <a:tc>
                  <a:txBody>
                    <a:bodyPr/>
                    <a:lstStyle/>
                    <a:p>
                      <a:pPr marL="0" lvl="0" indent="0" algn="l" rtl="0">
                        <a:spcBef>
                          <a:spcPts val="0"/>
                        </a:spcBef>
                        <a:spcAft>
                          <a:spcPts val="0"/>
                        </a:spcAft>
                        <a:buNone/>
                      </a:pPr>
                      <a:r>
                        <a:rPr lang="id" sz="900"/>
                        <a:t>Bahan Baku</a:t>
                      </a:r>
                      <a:endParaRPr sz="90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id" sz="900">
                          <a:latin typeface="Roboto"/>
                          <a:ea typeface="Roboto"/>
                          <a:cs typeface="Roboto"/>
                          <a:sym typeface="Roboto"/>
                        </a:rPr>
                        <a:t>Rp 2.000/unit</a:t>
                      </a:r>
                      <a:endParaRPr sz="90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13975">
                <a:tc>
                  <a:txBody>
                    <a:bodyPr/>
                    <a:lstStyle/>
                    <a:p>
                      <a:pPr marL="0" lvl="0" indent="0" algn="l" rtl="0">
                        <a:spcBef>
                          <a:spcPts val="0"/>
                        </a:spcBef>
                        <a:spcAft>
                          <a:spcPts val="0"/>
                        </a:spcAft>
                        <a:buNone/>
                      </a:pPr>
                      <a:r>
                        <a:rPr lang="id" sz="900"/>
                        <a:t>Upah Langsung</a:t>
                      </a:r>
                      <a:endParaRPr sz="90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id" sz="900">
                          <a:latin typeface="Roboto"/>
                          <a:ea typeface="Roboto"/>
                          <a:cs typeface="Roboto"/>
                          <a:sym typeface="Roboto"/>
                        </a:rPr>
                        <a:t>Rp 1.500/Unit</a:t>
                      </a:r>
                      <a:endParaRPr sz="90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313975">
                <a:tc>
                  <a:txBody>
                    <a:bodyPr/>
                    <a:lstStyle/>
                    <a:p>
                      <a:pPr marL="0" lvl="0" indent="0" algn="l" rtl="0">
                        <a:spcBef>
                          <a:spcPts val="0"/>
                        </a:spcBef>
                        <a:spcAft>
                          <a:spcPts val="0"/>
                        </a:spcAft>
                        <a:buNone/>
                      </a:pPr>
                      <a:r>
                        <a:rPr lang="id" sz="900"/>
                        <a:t>Overhead Pabrik</a:t>
                      </a:r>
                      <a:endParaRPr sz="90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id" sz="900">
                          <a:latin typeface="Roboto"/>
                          <a:ea typeface="Roboto"/>
                          <a:cs typeface="Roboto"/>
                          <a:sym typeface="Roboto"/>
                        </a:rPr>
                        <a:t>Rp 500/Unit</a:t>
                      </a:r>
                      <a:endParaRPr sz="90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13975">
                <a:tc>
                  <a:txBody>
                    <a:bodyPr/>
                    <a:lstStyle/>
                    <a:p>
                      <a:pPr marL="0" lvl="0" indent="0" algn="l" rtl="0">
                        <a:spcBef>
                          <a:spcPts val="0"/>
                        </a:spcBef>
                        <a:spcAft>
                          <a:spcPts val="0"/>
                        </a:spcAft>
                        <a:buNone/>
                      </a:pPr>
                      <a:r>
                        <a:rPr lang="id" sz="900"/>
                        <a:t>Biaya Penjualan</a:t>
                      </a:r>
                      <a:endParaRPr sz="90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id" sz="900">
                          <a:latin typeface="Roboto"/>
                          <a:ea typeface="Roboto"/>
                          <a:cs typeface="Roboto"/>
                          <a:sym typeface="Roboto"/>
                        </a:rPr>
                        <a:t>Rp 600</a:t>
                      </a:r>
                      <a:endParaRPr sz="90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313975">
                <a:tc>
                  <a:txBody>
                    <a:bodyPr/>
                    <a:lstStyle/>
                    <a:p>
                      <a:pPr marL="0" lvl="0" indent="0" algn="l" rtl="0">
                        <a:spcBef>
                          <a:spcPts val="0"/>
                        </a:spcBef>
                        <a:spcAft>
                          <a:spcPts val="0"/>
                        </a:spcAft>
                        <a:buNone/>
                      </a:pPr>
                      <a:r>
                        <a:rPr lang="id" sz="900"/>
                        <a:t>Biaya Umum</a:t>
                      </a:r>
                      <a:endParaRPr sz="90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id" sz="900">
                          <a:latin typeface="Roboto"/>
                          <a:ea typeface="Roboto"/>
                          <a:cs typeface="Roboto"/>
                          <a:sym typeface="Roboto"/>
                        </a:rPr>
                        <a:t>Rp 400</a:t>
                      </a:r>
                      <a:endParaRPr sz="90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13975">
                <a:tc>
                  <a:txBody>
                    <a:bodyPr/>
                    <a:lstStyle/>
                    <a:p>
                      <a:pPr marL="0" lvl="0" indent="0" algn="l" rtl="0">
                        <a:spcBef>
                          <a:spcPts val="0"/>
                        </a:spcBef>
                        <a:spcAft>
                          <a:spcPts val="0"/>
                        </a:spcAft>
                        <a:buNone/>
                      </a:pPr>
                      <a:r>
                        <a:rPr lang="id" sz="900" b="1" dirty="0"/>
                        <a:t>Biaya Tetap</a:t>
                      </a:r>
                      <a:endParaRPr sz="900" b="1" dirty="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endParaRPr sz="900" b="1">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313975">
                <a:tc>
                  <a:txBody>
                    <a:bodyPr/>
                    <a:lstStyle/>
                    <a:p>
                      <a:pPr marL="0" lvl="0" indent="0" algn="l" rtl="0">
                        <a:spcBef>
                          <a:spcPts val="0"/>
                        </a:spcBef>
                        <a:spcAft>
                          <a:spcPts val="0"/>
                        </a:spcAft>
                        <a:buNone/>
                      </a:pPr>
                      <a:r>
                        <a:rPr lang="id" sz="900"/>
                        <a:t>Biaya Overhead Pabrik</a:t>
                      </a:r>
                      <a:endParaRPr sz="90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id" sz="900" b="0" dirty="0">
                          <a:latin typeface="Roboto"/>
                          <a:ea typeface="Roboto"/>
                          <a:cs typeface="Roboto"/>
                          <a:sym typeface="Roboto"/>
                        </a:rPr>
                        <a:t>Rp 5.000.000</a:t>
                      </a:r>
                      <a:endParaRPr sz="900" b="0" dirty="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313975">
                <a:tc>
                  <a:txBody>
                    <a:bodyPr/>
                    <a:lstStyle/>
                    <a:p>
                      <a:pPr marL="0" lvl="0" indent="0" algn="l" rtl="0">
                        <a:spcBef>
                          <a:spcPts val="0"/>
                        </a:spcBef>
                        <a:spcAft>
                          <a:spcPts val="0"/>
                        </a:spcAft>
                        <a:buNone/>
                      </a:pPr>
                      <a:r>
                        <a:rPr lang="id" sz="900"/>
                        <a:t>Biaya Penjualan</a:t>
                      </a:r>
                      <a:endParaRPr sz="90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id" sz="900" b="0" dirty="0">
                          <a:latin typeface="Roboto"/>
                          <a:ea typeface="Roboto"/>
                          <a:cs typeface="Roboto"/>
                          <a:sym typeface="Roboto"/>
                        </a:rPr>
                        <a:t>Rp </a:t>
                      </a:r>
                      <a:r>
                        <a:rPr lang="en-US" sz="900" b="0" dirty="0">
                          <a:latin typeface="Roboto"/>
                          <a:ea typeface="Roboto"/>
                          <a:cs typeface="Roboto"/>
                          <a:sym typeface="Roboto"/>
                        </a:rPr>
                        <a:t>3</a:t>
                      </a:r>
                      <a:r>
                        <a:rPr lang="id" sz="900" b="0" dirty="0">
                          <a:latin typeface="Roboto"/>
                          <a:ea typeface="Roboto"/>
                          <a:cs typeface="Roboto"/>
                          <a:sym typeface="Roboto"/>
                        </a:rPr>
                        <a:t>.000.000</a:t>
                      </a:r>
                      <a:endParaRPr sz="900" b="0" dirty="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r h="313975">
                <a:tc>
                  <a:txBody>
                    <a:bodyPr/>
                    <a:lstStyle/>
                    <a:p>
                      <a:pPr marL="0" lvl="0" indent="0" algn="l" rtl="0">
                        <a:spcBef>
                          <a:spcPts val="0"/>
                        </a:spcBef>
                        <a:spcAft>
                          <a:spcPts val="0"/>
                        </a:spcAft>
                        <a:buNone/>
                      </a:pPr>
                      <a:r>
                        <a:rPr lang="id" sz="900"/>
                        <a:t>Biaya Umum</a:t>
                      </a:r>
                      <a:endParaRPr sz="90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id" sz="900" b="0" dirty="0">
                          <a:latin typeface="Roboto"/>
                          <a:ea typeface="Roboto"/>
                          <a:cs typeface="Roboto"/>
                          <a:sym typeface="Roboto"/>
                        </a:rPr>
                        <a:t>Rp </a:t>
                      </a:r>
                      <a:r>
                        <a:rPr lang="en-US" sz="900" b="0" dirty="0">
                          <a:latin typeface="Roboto"/>
                          <a:ea typeface="Roboto"/>
                          <a:cs typeface="Roboto"/>
                          <a:sym typeface="Roboto"/>
                        </a:rPr>
                        <a:t>2</a:t>
                      </a:r>
                      <a:r>
                        <a:rPr lang="id" sz="900" b="0" dirty="0">
                          <a:latin typeface="Roboto"/>
                          <a:ea typeface="Roboto"/>
                          <a:cs typeface="Roboto"/>
                          <a:sym typeface="Roboto"/>
                        </a:rPr>
                        <a:t>.000.000 </a:t>
                      </a:r>
                      <a:endParaRPr sz="900" b="0" dirty="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bl>
          </a:graphicData>
        </a:graphic>
      </p:graphicFrame>
      <p:pic>
        <p:nvPicPr>
          <p:cNvPr id="110" name="Google Shape;110;p16"/>
          <p:cNvPicPr preferRelativeResize="0"/>
          <p:nvPr/>
        </p:nvPicPr>
        <p:blipFill>
          <a:blip r:embed="rId4">
            <a:alphaModFix/>
          </a:blip>
          <a:stretch>
            <a:fillRect/>
          </a:stretch>
        </p:blipFill>
        <p:spPr>
          <a:xfrm>
            <a:off x="478199" y="1369502"/>
            <a:ext cx="2620801" cy="2620775"/>
          </a:xfrm>
          <a:prstGeom prst="rect">
            <a:avLst/>
          </a:prstGeom>
          <a:noFill/>
          <a:ln>
            <a:noFill/>
          </a:ln>
        </p:spPr>
      </p:pic>
      <p:graphicFrame>
        <p:nvGraphicFramePr>
          <p:cNvPr id="3" name="Table 2">
            <a:extLst>
              <a:ext uri="{FF2B5EF4-FFF2-40B4-BE49-F238E27FC236}">
                <a16:creationId xmlns:a16="http://schemas.microsoft.com/office/drawing/2014/main" id="{7CDEBD5D-E1E1-E002-EB58-D02B686190E9}"/>
              </a:ext>
            </a:extLst>
          </p:cNvPr>
          <p:cNvGraphicFramePr>
            <a:graphicFrameLocks noGrp="1"/>
          </p:cNvGraphicFramePr>
          <p:nvPr>
            <p:extLst>
              <p:ext uri="{D42A27DB-BD31-4B8C-83A1-F6EECF244321}">
                <p14:modId xmlns:p14="http://schemas.microsoft.com/office/powerpoint/2010/main" val="3327001785"/>
              </p:ext>
            </p:extLst>
          </p:nvPr>
        </p:nvGraphicFramePr>
        <p:xfrm>
          <a:off x="3590597" y="4278760"/>
          <a:ext cx="4116250" cy="370840"/>
        </p:xfrm>
        <a:graphic>
          <a:graphicData uri="http://schemas.openxmlformats.org/drawingml/2006/table">
            <a:tbl>
              <a:tblPr firstRow="1" bandRow="1">
                <a:tableStyleId>{319613B6-831B-4E86-B0EB-291233EC9A2E}</a:tableStyleId>
              </a:tblPr>
              <a:tblGrid>
                <a:gridCol w="3024948">
                  <a:extLst>
                    <a:ext uri="{9D8B030D-6E8A-4147-A177-3AD203B41FA5}">
                      <a16:colId xmlns:a16="http://schemas.microsoft.com/office/drawing/2014/main" val="2558236560"/>
                    </a:ext>
                  </a:extLst>
                </a:gridCol>
                <a:gridCol w="1091302">
                  <a:extLst>
                    <a:ext uri="{9D8B030D-6E8A-4147-A177-3AD203B41FA5}">
                      <a16:colId xmlns:a16="http://schemas.microsoft.com/office/drawing/2014/main" val="271841446"/>
                    </a:ext>
                  </a:extLst>
                </a:gridCol>
              </a:tblGrid>
              <a:tr h="370840">
                <a:tc>
                  <a:txBody>
                    <a:bodyPr/>
                    <a:lstStyle/>
                    <a:p>
                      <a:r>
                        <a:rPr lang="en-US" sz="900" dirty="0" err="1"/>
                        <a:t>Biaya</a:t>
                      </a:r>
                      <a:r>
                        <a:rPr lang="en-US" sz="900" dirty="0"/>
                        <a:t> </a:t>
                      </a:r>
                      <a:r>
                        <a:rPr lang="en-US" sz="900" dirty="0" err="1"/>
                        <a:t>Produksi</a:t>
                      </a:r>
                      <a:endParaRPr lang="en-ID" sz="900" dirty="0"/>
                    </a:p>
                  </a:txBody>
                  <a:tcPr/>
                </a:tc>
                <a:tc>
                  <a:txBody>
                    <a:bodyPr/>
                    <a:lstStyle/>
                    <a:p>
                      <a:pPr algn="r"/>
                      <a:r>
                        <a:rPr lang="en-US" sz="800" b="0" dirty="0"/>
                        <a:t>Rp 17.500.000</a:t>
                      </a:r>
                      <a:endParaRPr lang="en-ID" sz="800" b="0" dirty="0"/>
                    </a:p>
                  </a:txBody>
                  <a:tcPr/>
                </a:tc>
                <a:extLst>
                  <a:ext uri="{0D108BD9-81ED-4DB2-BD59-A6C34878D82A}">
                    <a16:rowId xmlns:a16="http://schemas.microsoft.com/office/drawing/2014/main" val="3832650359"/>
                  </a:ext>
                </a:extLst>
              </a:tr>
            </a:tbl>
          </a:graphicData>
        </a:graphic>
      </p:graphicFrame>
    </p:spTree>
    <p:extLst>
      <p:ext uri="{BB962C8B-B14F-4D97-AF65-F5344CB8AC3E}">
        <p14:creationId xmlns:p14="http://schemas.microsoft.com/office/powerpoint/2010/main" val="124479471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44B0E8-4831-335B-8FBA-A9B2872AEE5B}"/>
              </a:ext>
            </a:extLst>
          </p:cNvPr>
          <p:cNvSpPr>
            <a:spLocks noGrp="1"/>
          </p:cNvSpPr>
          <p:nvPr>
            <p:ph type="body" idx="1"/>
          </p:nvPr>
        </p:nvSpPr>
        <p:spPr>
          <a:xfrm>
            <a:off x="388950" y="1155978"/>
            <a:ext cx="8366100" cy="3504036"/>
          </a:xfrm>
        </p:spPr>
        <p:txBody>
          <a:bodyPr/>
          <a:lstStyle/>
          <a:p>
            <a:r>
              <a:rPr lang="en-US" sz="1400" b="0" dirty="0" err="1">
                <a:solidFill>
                  <a:schemeClr val="tx1"/>
                </a:solidFill>
              </a:rPr>
              <a:t>Biaya</a:t>
            </a:r>
            <a:r>
              <a:rPr lang="en-US" sz="1400" b="0" dirty="0">
                <a:solidFill>
                  <a:schemeClr val="tx1"/>
                </a:solidFill>
              </a:rPr>
              <a:t> </a:t>
            </a:r>
            <a:r>
              <a:rPr lang="en-US" sz="1400" b="0" dirty="0" err="1">
                <a:solidFill>
                  <a:schemeClr val="tx1"/>
                </a:solidFill>
              </a:rPr>
              <a:t>perunit</a:t>
            </a:r>
            <a:r>
              <a:rPr lang="en-US" sz="1400" b="0" dirty="0">
                <a:solidFill>
                  <a:schemeClr val="tx1"/>
                </a:solidFill>
              </a:rPr>
              <a:t> : Rp 27.500.000 / 5000 = 5.500</a:t>
            </a:r>
          </a:p>
          <a:p>
            <a:endParaRPr lang="en-US" sz="1400" b="0" dirty="0">
              <a:solidFill>
                <a:schemeClr val="tx1"/>
              </a:solidFill>
            </a:endParaRPr>
          </a:p>
          <a:p>
            <a:r>
              <a:rPr lang="en-US" sz="1400" b="0" dirty="0" err="1">
                <a:solidFill>
                  <a:schemeClr val="tx1"/>
                </a:solidFill>
              </a:rPr>
              <a:t>Persentase</a:t>
            </a:r>
            <a:r>
              <a:rPr lang="en-US" sz="1400" b="0" dirty="0">
                <a:solidFill>
                  <a:schemeClr val="tx1"/>
                </a:solidFill>
              </a:rPr>
              <a:t> Laba 25 % X 100.000.000 = Rp 25.000.000</a:t>
            </a:r>
          </a:p>
          <a:p>
            <a:endParaRPr lang="en-US" sz="1400" b="0" dirty="0">
              <a:solidFill>
                <a:schemeClr val="tx1"/>
              </a:solidFill>
            </a:endParaRPr>
          </a:p>
          <a:p>
            <a:r>
              <a:rPr lang="en-US" sz="1400" b="0" dirty="0" err="1">
                <a:solidFill>
                  <a:schemeClr val="tx1"/>
                </a:solidFill>
              </a:rPr>
              <a:t>Peresentase</a:t>
            </a:r>
            <a:r>
              <a:rPr lang="en-US" sz="1400" b="0" dirty="0">
                <a:solidFill>
                  <a:schemeClr val="tx1"/>
                </a:solidFill>
              </a:rPr>
              <a:t> </a:t>
            </a:r>
            <a:r>
              <a:rPr lang="en-US" sz="1400" b="0" dirty="0" err="1">
                <a:solidFill>
                  <a:schemeClr val="tx1"/>
                </a:solidFill>
              </a:rPr>
              <a:t>laba</a:t>
            </a:r>
            <a:r>
              <a:rPr lang="en-US" sz="1400" b="0" dirty="0">
                <a:solidFill>
                  <a:schemeClr val="tx1"/>
                </a:solidFill>
              </a:rPr>
              <a:t> dan </a:t>
            </a:r>
            <a:r>
              <a:rPr lang="en-US" sz="1400" b="0" dirty="0" err="1">
                <a:solidFill>
                  <a:schemeClr val="tx1"/>
                </a:solidFill>
              </a:rPr>
              <a:t>persentase</a:t>
            </a:r>
            <a:r>
              <a:rPr lang="en-US" sz="1400" b="0" dirty="0">
                <a:solidFill>
                  <a:schemeClr val="tx1"/>
                </a:solidFill>
              </a:rPr>
              <a:t> </a:t>
            </a:r>
            <a:r>
              <a:rPr lang="en-US" sz="1400" b="0" dirty="0" err="1">
                <a:solidFill>
                  <a:schemeClr val="tx1"/>
                </a:solidFill>
              </a:rPr>
              <a:t>biaya</a:t>
            </a:r>
            <a:r>
              <a:rPr lang="en-US" sz="1400" b="0" dirty="0">
                <a:solidFill>
                  <a:schemeClr val="tx1"/>
                </a:solidFill>
              </a:rPr>
              <a:t> =Rp 25.000.000 / Rp27.500.0000 = 90%</a:t>
            </a:r>
          </a:p>
          <a:p>
            <a:endParaRPr lang="en-US" sz="1400" b="0" dirty="0">
              <a:solidFill>
                <a:schemeClr val="tx1"/>
              </a:solidFill>
            </a:endParaRPr>
          </a:p>
          <a:p>
            <a:r>
              <a:rPr lang="en-US" sz="1400" b="0" dirty="0">
                <a:solidFill>
                  <a:schemeClr val="tx1"/>
                </a:solidFill>
              </a:rPr>
              <a:t>Laba </a:t>
            </a:r>
            <a:r>
              <a:rPr lang="en-US" sz="1400" b="0" dirty="0" err="1">
                <a:solidFill>
                  <a:schemeClr val="tx1"/>
                </a:solidFill>
              </a:rPr>
              <a:t>perunit</a:t>
            </a:r>
            <a:r>
              <a:rPr lang="en-US" sz="1400" b="0" dirty="0">
                <a:solidFill>
                  <a:schemeClr val="tx1"/>
                </a:solidFill>
              </a:rPr>
              <a:t> = 90% X Rp  5.500 = Rp 49,5</a:t>
            </a:r>
          </a:p>
          <a:p>
            <a:endParaRPr lang="en-US" sz="1400" b="0" dirty="0">
              <a:solidFill>
                <a:schemeClr val="tx1"/>
              </a:solidFill>
            </a:endParaRPr>
          </a:p>
          <a:p>
            <a:r>
              <a:rPr lang="en-US" sz="1400" b="0" dirty="0">
                <a:solidFill>
                  <a:schemeClr val="tx1"/>
                </a:solidFill>
              </a:rPr>
              <a:t>Harga </a:t>
            </a:r>
            <a:r>
              <a:rPr lang="en-US" sz="1400" b="0" dirty="0" err="1">
                <a:solidFill>
                  <a:schemeClr val="tx1"/>
                </a:solidFill>
              </a:rPr>
              <a:t>jual</a:t>
            </a:r>
            <a:r>
              <a:rPr lang="en-US" sz="1400" b="0" dirty="0">
                <a:solidFill>
                  <a:schemeClr val="tx1"/>
                </a:solidFill>
              </a:rPr>
              <a:t> = Rp 4.950+Rp  5.500 = Rp 10.450</a:t>
            </a:r>
          </a:p>
          <a:p>
            <a:endParaRPr lang="en-US" sz="1400" b="0" dirty="0">
              <a:solidFill>
                <a:schemeClr val="tx1"/>
              </a:solidFill>
            </a:endParaRPr>
          </a:p>
          <a:p>
            <a:endParaRPr lang="en-US" sz="1400" b="0" dirty="0">
              <a:solidFill>
                <a:schemeClr val="tx1"/>
              </a:solidFill>
            </a:endParaRPr>
          </a:p>
          <a:p>
            <a:endParaRPr lang="en-US" sz="1400" b="0" dirty="0">
              <a:solidFill>
                <a:schemeClr val="tx1"/>
              </a:solidFill>
            </a:endParaRPr>
          </a:p>
          <a:p>
            <a:endParaRPr lang="en-US" sz="1000" b="0" dirty="0">
              <a:solidFill>
                <a:schemeClr val="tx1"/>
              </a:solidFill>
            </a:endParaRPr>
          </a:p>
          <a:p>
            <a:endParaRPr lang="en-US" sz="1000" b="0" dirty="0">
              <a:solidFill>
                <a:schemeClr val="tx1"/>
              </a:solidFill>
            </a:endParaRPr>
          </a:p>
          <a:p>
            <a:endParaRPr lang="en-ID" sz="1000" b="0" dirty="0">
              <a:solidFill>
                <a:schemeClr val="tx1"/>
              </a:solidFill>
            </a:endParaRPr>
          </a:p>
        </p:txBody>
      </p:sp>
      <p:sp>
        <p:nvSpPr>
          <p:cNvPr id="4" name="Google Shape;133;p17">
            <a:extLst>
              <a:ext uri="{FF2B5EF4-FFF2-40B4-BE49-F238E27FC236}">
                <a16:creationId xmlns:a16="http://schemas.microsoft.com/office/drawing/2014/main" id="{90195A3F-6C95-20AC-B7D8-914247162529}"/>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dirty="0">
                <a:solidFill>
                  <a:srgbClr val="17919B"/>
                </a:solidFill>
                <a:latin typeface="Roboto"/>
                <a:ea typeface="Roboto"/>
                <a:cs typeface="Roboto"/>
                <a:sym typeface="Roboto"/>
              </a:rPr>
              <a:t>Penentuan Harga Jual</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08832204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p:cNvSpPr txBox="1"/>
          <p:nvPr/>
        </p:nvSpPr>
        <p:spPr>
          <a:xfrm>
            <a:off x="312075" y="978138"/>
            <a:ext cx="5676000" cy="199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300">
                <a:latin typeface="Roboto"/>
                <a:ea typeface="Roboto"/>
                <a:cs typeface="Roboto"/>
                <a:sym typeface="Roboto"/>
              </a:rPr>
              <a:t>Sertakan hasil perhitungan yang kamu lakukan pada tabel berikut : </a:t>
            </a:r>
            <a:endParaRPr sz="1300">
              <a:latin typeface="Roboto"/>
              <a:ea typeface="Roboto"/>
              <a:cs typeface="Roboto"/>
              <a:sym typeface="Roboto"/>
            </a:endParaRPr>
          </a:p>
        </p:txBody>
      </p:sp>
      <p:graphicFrame>
        <p:nvGraphicFramePr>
          <p:cNvPr id="132" name="Google Shape;132;p17"/>
          <p:cNvGraphicFramePr/>
          <p:nvPr>
            <p:extLst>
              <p:ext uri="{D42A27DB-BD31-4B8C-83A1-F6EECF244321}">
                <p14:modId xmlns:p14="http://schemas.microsoft.com/office/powerpoint/2010/main" val="1394362721"/>
              </p:ext>
            </p:extLst>
          </p:nvPr>
        </p:nvGraphicFramePr>
        <p:xfrm>
          <a:off x="441775" y="1368363"/>
          <a:ext cx="8210400" cy="2151350"/>
        </p:xfrm>
        <a:graphic>
          <a:graphicData uri="http://schemas.openxmlformats.org/drawingml/2006/table">
            <a:tbl>
              <a:tblPr>
                <a:noFill/>
              </a:tblPr>
              <a:tblGrid>
                <a:gridCol w="6113675">
                  <a:extLst>
                    <a:ext uri="{9D8B030D-6E8A-4147-A177-3AD203B41FA5}">
                      <a16:colId xmlns:a16="http://schemas.microsoft.com/office/drawing/2014/main" val="20000"/>
                    </a:ext>
                  </a:extLst>
                </a:gridCol>
                <a:gridCol w="2096725">
                  <a:extLst>
                    <a:ext uri="{9D8B030D-6E8A-4147-A177-3AD203B41FA5}">
                      <a16:colId xmlns:a16="http://schemas.microsoft.com/office/drawing/2014/main" val="20001"/>
                    </a:ext>
                  </a:extLst>
                </a:gridCol>
              </a:tblGrid>
              <a:tr h="396100">
                <a:tc>
                  <a:txBody>
                    <a:bodyPr/>
                    <a:lstStyle/>
                    <a:p>
                      <a:pPr marL="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Keterangan</a:t>
                      </a:r>
                      <a:endParaRPr sz="1200" b="1"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accent5"/>
                    </a:solidFill>
                  </a:tcPr>
                </a:tc>
                <a:tc>
                  <a:txBody>
                    <a:bodyPr/>
                    <a:lstStyle/>
                    <a:p>
                      <a:pPr marL="0" lvl="0" indent="0" algn="ctr" rtl="0">
                        <a:lnSpc>
                          <a:spcPct val="115000"/>
                        </a:lnSpc>
                        <a:spcBef>
                          <a:spcPts val="0"/>
                        </a:spcBef>
                        <a:spcAft>
                          <a:spcPts val="0"/>
                        </a:spcAft>
                        <a:buNone/>
                      </a:pPr>
                      <a:r>
                        <a:rPr lang="id" sz="1200" b="1">
                          <a:solidFill>
                            <a:srgbClr val="FFFFFF"/>
                          </a:solidFill>
                          <a:latin typeface="Roboto"/>
                          <a:ea typeface="Roboto"/>
                          <a:cs typeface="Roboto"/>
                          <a:sym typeface="Roboto"/>
                        </a:rPr>
                        <a:t>Jumlah</a:t>
                      </a:r>
                      <a:endParaRPr sz="1200" b="1">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578150">
                <a:tc>
                  <a:txBody>
                    <a:bodyPr/>
                    <a:lstStyle/>
                    <a:p>
                      <a:pPr marL="0" lvl="0" indent="0" algn="l" rtl="0">
                        <a:spcBef>
                          <a:spcPts val="0"/>
                        </a:spcBef>
                        <a:spcAft>
                          <a:spcPts val="0"/>
                        </a:spcAft>
                        <a:buNone/>
                      </a:pPr>
                      <a:r>
                        <a:rPr lang="id" sz="1500" dirty="0"/>
                        <a:t>Biaya Per Unit :</a:t>
                      </a:r>
                      <a:endParaRPr sz="1500" dirty="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Rp 5.500</a:t>
                      </a:r>
                      <a:endParaRPr dirty="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593725">
                <a:tc>
                  <a:txBody>
                    <a:bodyPr/>
                    <a:lstStyle/>
                    <a:p>
                      <a:pPr marL="0" lvl="0" indent="0" algn="l" rtl="0">
                        <a:spcBef>
                          <a:spcPts val="0"/>
                        </a:spcBef>
                        <a:spcAft>
                          <a:spcPts val="0"/>
                        </a:spcAft>
                        <a:buClr>
                          <a:schemeClr val="dk1"/>
                        </a:buClr>
                        <a:buSzPts val="1100"/>
                        <a:buFont typeface="Arial"/>
                        <a:buNone/>
                      </a:pPr>
                      <a:r>
                        <a:rPr lang="id" sz="1500" dirty="0">
                          <a:solidFill>
                            <a:schemeClr val="dk1"/>
                          </a:solidFill>
                        </a:rPr>
                        <a:t>Laba :</a:t>
                      </a:r>
                      <a:endParaRPr sz="1800" dirty="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Rp 25.0000.000</a:t>
                      </a:r>
                      <a:endParaRPr dirty="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83375">
                <a:tc>
                  <a:txBody>
                    <a:bodyPr/>
                    <a:lstStyle/>
                    <a:p>
                      <a:pPr marL="0" lvl="0" indent="0" algn="l" rtl="0">
                        <a:spcBef>
                          <a:spcPts val="0"/>
                        </a:spcBef>
                        <a:spcAft>
                          <a:spcPts val="0"/>
                        </a:spcAft>
                        <a:buClr>
                          <a:schemeClr val="dk1"/>
                        </a:buClr>
                        <a:buSzPts val="1100"/>
                        <a:buFont typeface="Arial"/>
                        <a:buNone/>
                      </a:pPr>
                      <a:r>
                        <a:rPr lang="id" sz="1500" dirty="0">
                          <a:solidFill>
                            <a:schemeClr val="dk1"/>
                          </a:solidFill>
                        </a:rPr>
                        <a:t>Harga Jual Per Unit :</a:t>
                      </a:r>
                      <a:endParaRPr sz="1800" dirty="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Rp 10.450</a:t>
                      </a:r>
                      <a:endParaRPr dirty="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bl>
          </a:graphicData>
        </a:graphic>
      </p:graphicFrame>
      <p:sp>
        <p:nvSpPr>
          <p:cNvPr id="133" name="Google Shape;133;p17"/>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dirty="0">
                <a:solidFill>
                  <a:srgbClr val="17919B"/>
                </a:solidFill>
                <a:latin typeface="Roboto"/>
                <a:ea typeface="Roboto"/>
                <a:cs typeface="Roboto"/>
                <a:sym typeface="Roboto"/>
              </a:rPr>
              <a:t>Penentuan Harga Jual</a:t>
            </a:r>
            <a:endParaRPr sz="3600" b="1" dirty="0">
              <a:solidFill>
                <a:srgbClr val="17919B"/>
              </a:solidFill>
              <a:latin typeface="Roboto"/>
              <a:ea typeface="Roboto"/>
              <a:cs typeface="Roboto"/>
              <a:sym typeface="Roboto"/>
            </a:endParaRPr>
          </a:p>
        </p:txBody>
      </p:sp>
      <p:sp>
        <p:nvSpPr>
          <p:cNvPr id="134" name="Google Shape;134;p17"/>
          <p:cNvSpPr/>
          <p:nvPr/>
        </p:nvSpPr>
        <p:spPr>
          <a:xfrm>
            <a:off x="406842" y="3636575"/>
            <a:ext cx="8210400" cy="1013025"/>
          </a:xfrm>
          <a:prstGeom prst="rect">
            <a:avLst/>
          </a:prstGeom>
          <a:solidFill>
            <a:srgbClr val="FFF8DC"/>
          </a:solidFill>
          <a:ln w="9525" cap="flat" cmpd="sng">
            <a:solidFill>
              <a:srgbClr val="EEEE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id" sz="1300" b="1" dirty="0">
                <a:latin typeface="Roboto"/>
                <a:ea typeface="Roboto"/>
                <a:cs typeface="Roboto"/>
                <a:sym typeface="Roboto"/>
              </a:rPr>
              <a:t>Analisis :</a:t>
            </a:r>
            <a:r>
              <a:rPr lang="en-US" sz="1300" b="1" dirty="0">
                <a:latin typeface="Roboto"/>
                <a:ea typeface="Roboto"/>
                <a:cs typeface="Roboto"/>
                <a:sym typeface="Roboto"/>
              </a:rPr>
              <a:t> Margin </a:t>
            </a:r>
            <a:r>
              <a:rPr lang="en-US" sz="1300" b="1" dirty="0" err="1">
                <a:latin typeface="Roboto"/>
                <a:ea typeface="Roboto"/>
                <a:cs typeface="Roboto"/>
                <a:sym typeface="Roboto"/>
              </a:rPr>
              <a:t>keuntungan</a:t>
            </a:r>
            <a:r>
              <a:rPr lang="en-US" sz="1300" b="1" dirty="0">
                <a:latin typeface="Roboto"/>
                <a:ea typeface="Roboto"/>
                <a:cs typeface="Roboto"/>
                <a:sym typeface="Roboto"/>
              </a:rPr>
              <a:t> sangat </a:t>
            </a:r>
            <a:r>
              <a:rPr lang="en-US" sz="1300" b="1" dirty="0" err="1">
                <a:latin typeface="Roboto"/>
                <a:ea typeface="Roboto"/>
                <a:cs typeface="Roboto"/>
                <a:sym typeface="Roboto"/>
              </a:rPr>
              <a:t>besar</a:t>
            </a:r>
            <a:r>
              <a:rPr lang="en-US" sz="1300" b="1" dirty="0">
                <a:latin typeface="Roboto"/>
                <a:ea typeface="Roboto"/>
                <a:cs typeface="Roboto"/>
                <a:sym typeface="Roboto"/>
              </a:rPr>
              <a:t>. </a:t>
            </a:r>
            <a:r>
              <a:rPr lang="en-US" sz="1300" b="1">
                <a:latin typeface="Roboto"/>
                <a:ea typeface="Roboto"/>
                <a:cs typeface="Roboto"/>
                <a:sym typeface="Roboto"/>
              </a:rPr>
              <a:t>Perusahaan </a:t>
            </a:r>
            <a:r>
              <a:rPr lang="en-US" sz="1300" b="1" dirty="0" err="1">
                <a:latin typeface="Roboto"/>
                <a:ea typeface="Roboto"/>
                <a:cs typeface="Roboto"/>
                <a:sym typeface="Roboto"/>
              </a:rPr>
              <a:t>perlu</a:t>
            </a:r>
            <a:r>
              <a:rPr lang="en-US" sz="1300" b="1" dirty="0">
                <a:latin typeface="Roboto"/>
                <a:ea typeface="Roboto"/>
                <a:cs typeface="Roboto"/>
                <a:sym typeface="Roboto"/>
              </a:rPr>
              <a:t> </a:t>
            </a:r>
            <a:r>
              <a:rPr lang="en-US" sz="1300" b="1" dirty="0" err="1">
                <a:latin typeface="Roboto"/>
                <a:ea typeface="Roboto"/>
                <a:cs typeface="Roboto"/>
                <a:sym typeface="Roboto"/>
              </a:rPr>
              <a:t>memimikirkan</a:t>
            </a:r>
            <a:r>
              <a:rPr lang="en-US" sz="1300" b="1" dirty="0">
                <a:latin typeface="Roboto"/>
                <a:ea typeface="Roboto"/>
                <a:cs typeface="Roboto"/>
                <a:sym typeface="Roboto"/>
              </a:rPr>
              <a:t> </a:t>
            </a:r>
            <a:r>
              <a:rPr lang="en-US" sz="1300" b="1" dirty="0" err="1">
                <a:latin typeface="Roboto"/>
                <a:ea typeface="Roboto"/>
                <a:cs typeface="Roboto"/>
                <a:sym typeface="Roboto"/>
              </a:rPr>
              <a:t>ulang</a:t>
            </a:r>
            <a:r>
              <a:rPr lang="en-US" sz="1300" b="1" dirty="0">
                <a:latin typeface="Roboto"/>
                <a:ea typeface="Roboto"/>
                <a:cs typeface="Roboto"/>
                <a:sym typeface="Roboto"/>
              </a:rPr>
              <a:t> </a:t>
            </a:r>
            <a:r>
              <a:rPr lang="en-US" sz="1300" b="1" dirty="0" err="1">
                <a:latin typeface="Roboto"/>
                <a:ea typeface="Roboto"/>
                <a:cs typeface="Roboto"/>
                <a:sym typeface="Roboto"/>
              </a:rPr>
              <a:t>menggunakan</a:t>
            </a:r>
            <a:r>
              <a:rPr lang="en-US" sz="1300" b="1" dirty="0">
                <a:latin typeface="Roboto"/>
                <a:ea typeface="Roboto"/>
                <a:cs typeface="Roboto"/>
                <a:sym typeface="Roboto"/>
              </a:rPr>
              <a:t> </a:t>
            </a:r>
            <a:r>
              <a:rPr lang="en-US" sz="1300" b="1" dirty="0" err="1">
                <a:latin typeface="Roboto"/>
                <a:ea typeface="Roboto"/>
                <a:cs typeface="Roboto"/>
                <a:sym typeface="Roboto"/>
              </a:rPr>
              <a:t>harga</a:t>
            </a:r>
            <a:r>
              <a:rPr lang="en-US" sz="1300" b="1" dirty="0">
                <a:latin typeface="Roboto"/>
                <a:ea typeface="Roboto"/>
                <a:cs typeface="Roboto"/>
                <a:sym typeface="Roboto"/>
              </a:rPr>
              <a:t> </a:t>
            </a:r>
            <a:r>
              <a:rPr lang="en-US" sz="1300" b="1" dirty="0" err="1">
                <a:latin typeface="Roboto"/>
                <a:ea typeface="Roboto"/>
                <a:cs typeface="Roboto"/>
                <a:sym typeface="Roboto"/>
              </a:rPr>
              <a:t>ini</a:t>
            </a:r>
            <a:r>
              <a:rPr lang="en-US" sz="1300" b="1" dirty="0">
                <a:latin typeface="Roboto"/>
                <a:ea typeface="Roboto"/>
                <a:cs typeface="Roboto"/>
                <a:sym typeface="Roboto"/>
              </a:rPr>
              <a:t>, </a:t>
            </a:r>
            <a:r>
              <a:rPr lang="en-US" sz="1300" b="1" dirty="0" err="1">
                <a:latin typeface="Roboto"/>
                <a:ea typeface="Roboto"/>
                <a:cs typeface="Roboto"/>
                <a:sym typeface="Roboto"/>
              </a:rPr>
              <a:t>karena</a:t>
            </a:r>
            <a:r>
              <a:rPr lang="en-US" sz="1300" b="1" dirty="0">
                <a:latin typeface="Roboto"/>
                <a:ea typeface="Roboto"/>
                <a:cs typeface="Roboto"/>
                <a:sym typeface="Roboto"/>
              </a:rPr>
              <a:t> </a:t>
            </a:r>
            <a:r>
              <a:rPr lang="en-US" sz="1300" b="1" dirty="0" err="1">
                <a:latin typeface="Roboto"/>
                <a:ea typeface="Roboto"/>
                <a:cs typeface="Roboto"/>
                <a:sym typeface="Roboto"/>
              </a:rPr>
              <a:t>harga</a:t>
            </a:r>
            <a:r>
              <a:rPr lang="en-US" sz="1300" b="1" dirty="0">
                <a:latin typeface="Roboto"/>
                <a:ea typeface="Roboto"/>
                <a:cs typeface="Roboto"/>
                <a:sym typeface="Roboto"/>
              </a:rPr>
              <a:t> yang </a:t>
            </a:r>
            <a:r>
              <a:rPr lang="en-US" sz="1300" b="1" dirty="0" err="1">
                <a:latin typeface="Roboto"/>
                <a:ea typeface="Roboto"/>
                <a:cs typeface="Roboto"/>
                <a:sym typeface="Roboto"/>
              </a:rPr>
              <a:t>terlalu</a:t>
            </a:r>
            <a:r>
              <a:rPr lang="en-US" sz="1300" b="1" dirty="0">
                <a:latin typeface="Roboto"/>
                <a:ea typeface="Roboto"/>
                <a:cs typeface="Roboto"/>
                <a:sym typeface="Roboto"/>
              </a:rPr>
              <a:t> </a:t>
            </a:r>
            <a:r>
              <a:rPr lang="en-US" sz="1300" b="1" dirty="0" err="1">
                <a:latin typeface="Roboto"/>
                <a:ea typeface="Roboto"/>
                <a:cs typeface="Roboto"/>
                <a:sym typeface="Roboto"/>
              </a:rPr>
              <a:t>tinggi</a:t>
            </a:r>
            <a:r>
              <a:rPr lang="en-US" sz="1300" b="1" dirty="0">
                <a:latin typeface="Roboto"/>
                <a:ea typeface="Roboto"/>
                <a:cs typeface="Roboto"/>
                <a:sym typeface="Roboto"/>
              </a:rPr>
              <a:t> </a:t>
            </a:r>
            <a:r>
              <a:rPr lang="en-US" sz="1300" b="1" dirty="0" err="1">
                <a:latin typeface="Roboto"/>
                <a:ea typeface="Roboto"/>
                <a:cs typeface="Roboto"/>
                <a:sym typeface="Roboto"/>
              </a:rPr>
              <a:t>bisa</a:t>
            </a:r>
            <a:r>
              <a:rPr lang="en-US" sz="1300" b="1" dirty="0">
                <a:latin typeface="Roboto"/>
                <a:ea typeface="Roboto"/>
                <a:cs typeface="Roboto"/>
                <a:sym typeface="Roboto"/>
              </a:rPr>
              <a:t> </a:t>
            </a:r>
            <a:r>
              <a:rPr lang="en-US" sz="1300" b="1" dirty="0" err="1">
                <a:latin typeface="Roboto"/>
                <a:ea typeface="Roboto"/>
                <a:cs typeface="Roboto"/>
                <a:sym typeface="Roboto"/>
              </a:rPr>
              <a:t>jadi</a:t>
            </a:r>
            <a:r>
              <a:rPr lang="en-US" sz="1300" b="1" dirty="0">
                <a:latin typeface="Roboto"/>
                <a:ea typeface="Roboto"/>
                <a:cs typeface="Roboto"/>
                <a:sym typeface="Roboto"/>
              </a:rPr>
              <a:t> </a:t>
            </a:r>
            <a:r>
              <a:rPr lang="en-US" sz="1300" b="1" dirty="0" err="1">
                <a:latin typeface="Roboto"/>
                <a:ea typeface="Roboto"/>
                <a:cs typeface="Roboto"/>
                <a:sym typeface="Roboto"/>
              </a:rPr>
              <a:t>tidak</a:t>
            </a:r>
            <a:r>
              <a:rPr lang="en-US" sz="1300" b="1" dirty="0">
                <a:latin typeface="Roboto"/>
                <a:ea typeface="Roboto"/>
                <a:cs typeface="Roboto"/>
                <a:sym typeface="Roboto"/>
              </a:rPr>
              <a:t> </a:t>
            </a:r>
            <a:r>
              <a:rPr lang="en-US" sz="1300" b="1" dirty="0" err="1">
                <a:latin typeface="Roboto"/>
                <a:ea typeface="Roboto"/>
                <a:cs typeface="Roboto"/>
                <a:sym typeface="Roboto"/>
              </a:rPr>
              <a:t>kompetitif</a:t>
            </a:r>
            <a:r>
              <a:rPr lang="en-US" sz="1300" b="1" dirty="0">
                <a:latin typeface="Roboto"/>
                <a:ea typeface="Roboto"/>
                <a:cs typeface="Roboto"/>
                <a:sym typeface="Roboto"/>
              </a:rPr>
              <a:t> </a:t>
            </a:r>
            <a:r>
              <a:rPr lang="en-US" sz="1300" b="1" dirty="0" err="1">
                <a:latin typeface="Roboto"/>
                <a:ea typeface="Roboto"/>
                <a:cs typeface="Roboto"/>
                <a:sym typeface="Roboto"/>
              </a:rPr>
              <a:t>apa</a:t>
            </a:r>
            <a:r>
              <a:rPr lang="en-US" sz="1300" b="1" dirty="0">
                <a:latin typeface="Roboto"/>
                <a:ea typeface="Roboto"/>
                <a:cs typeface="Roboto"/>
                <a:sym typeface="Roboto"/>
              </a:rPr>
              <a:t> </a:t>
            </a:r>
            <a:r>
              <a:rPr lang="en-US" sz="1300" b="1" dirty="0" err="1">
                <a:latin typeface="Roboto"/>
                <a:ea typeface="Roboto"/>
                <a:cs typeface="Roboto"/>
                <a:sym typeface="Roboto"/>
              </a:rPr>
              <a:t>lagi</a:t>
            </a:r>
            <a:r>
              <a:rPr lang="en-US" sz="1300" b="1" dirty="0">
                <a:latin typeface="Roboto"/>
                <a:ea typeface="Roboto"/>
                <a:cs typeface="Roboto"/>
                <a:sym typeface="Roboto"/>
              </a:rPr>
              <a:t> </a:t>
            </a:r>
            <a:r>
              <a:rPr lang="en-US" sz="1300" b="1" dirty="0" err="1">
                <a:latin typeface="Roboto"/>
                <a:ea typeface="Roboto"/>
                <a:cs typeface="Roboto"/>
                <a:sym typeface="Roboto"/>
              </a:rPr>
              <a:t>produk</a:t>
            </a:r>
            <a:r>
              <a:rPr lang="en-US" sz="1300" b="1" dirty="0">
                <a:latin typeface="Roboto"/>
                <a:ea typeface="Roboto"/>
                <a:cs typeface="Roboto"/>
                <a:sym typeface="Roboto"/>
              </a:rPr>
              <a:t> </a:t>
            </a:r>
            <a:r>
              <a:rPr lang="en-US" sz="1300" b="1" dirty="0" err="1">
                <a:latin typeface="Roboto"/>
                <a:ea typeface="Roboto"/>
                <a:cs typeface="Roboto"/>
                <a:sym typeface="Roboto"/>
              </a:rPr>
              <a:t>tidak</a:t>
            </a:r>
            <a:r>
              <a:rPr lang="en-US" sz="1300" b="1" dirty="0">
                <a:latin typeface="Roboto"/>
                <a:ea typeface="Roboto"/>
                <a:cs typeface="Roboto"/>
                <a:sym typeface="Roboto"/>
              </a:rPr>
              <a:t> </a:t>
            </a:r>
            <a:r>
              <a:rPr lang="en-US" sz="1300" b="1" dirty="0" err="1">
                <a:latin typeface="Roboto"/>
                <a:ea typeface="Roboto"/>
                <a:cs typeface="Roboto"/>
                <a:sym typeface="Roboto"/>
              </a:rPr>
              <a:t>memiliki</a:t>
            </a:r>
            <a:r>
              <a:rPr lang="en-US" sz="1300" b="1" dirty="0">
                <a:latin typeface="Roboto"/>
                <a:ea typeface="Roboto"/>
                <a:cs typeface="Roboto"/>
                <a:sym typeface="Roboto"/>
              </a:rPr>
              <a:t> </a:t>
            </a:r>
            <a:r>
              <a:rPr lang="en-US" sz="1300" b="1" dirty="0" err="1">
                <a:latin typeface="Roboto"/>
                <a:ea typeface="Roboto"/>
                <a:cs typeface="Roboto"/>
                <a:sym typeface="Roboto"/>
              </a:rPr>
              <a:t>kelebihan</a:t>
            </a:r>
            <a:r>
              <a:rPr lang="en-US" sz="1300" b="1" dirty="0">
                <a:latin typeface="Roboto"/>
                <a:ea typeface="Roboto"/>
                <a:cs typeface="Roboto"/>
                <a:sym typeface="Roboto"/>
              </a:rPr>
              <a:t>, </a:t>
            </a:r>
            <a:r>
              <a:rPr lang="en-US" sz="1300" b="1" dirty="0" err="1">
                <a:latin typeface="Roboto"/>
                <a:ea typeface="Roboto"/>
                <a:cs typeface="Roboto"/>
                <a:sym typeface="Roboto"/>
              </a:rPr>
              <a:t>konsumen</a:t>
            </a:r>
            <a:r>
              <a:rPr lang="en-US" sz="1300" b="1" dirty="0">
                <a:latin typeface="Roboto"/>
                <a:ea typeface="Roboto"/>
                <a:cs typeface="Roboto"/>
                <a:sym typeface="Roboto"/>
              </a:rPr>
              <a:t> </a:t>
            </a:r>
            <a:r>
              <a:rPr lang="en-US" sz="1300" b="1" dirty="0" err="1">
                <a:latin typeface="Roboto"/>
                <a:ea typeface="Roboto"/>
                <a:cs typeface="Roboto"/>
                <a:sym typeface="Roboto"/>
              </a:rPr>
              <a:t>akan</a:t>
            </a:r>
            <a:r>
              <a:rPr lang="en-US" sz="1300" b="1" dirty="0">
                <a:latin typeface="Roboto"/>
                <a:ea typeface="Roboto"/>
                <a:cs typeface="Roboto"/>
                <a:sym typeface="Roboto"/>
              </a:rPr>
              <a:t> </a:t>
            </a:r>
            <a:r>
              <a:rPr lang="en-US" sz="1300" b="1" dirty="0" err="1">
                <a:latin typeface="Roboto"/>
                <a:ea typeface="Roboto"/>
                <a:cs typeface="Roboto"/>
                <a:sym typeface="Roboto"/>
              </a:rPr>
              <a:t>mencari</a:t>
            </a:r>
            <a:r>
              <a:rPr lang="en-US" sz="1300" b="1" dirty="0">
                <a:latin typeface="Roboto"/>
                <a:ea typeface="Roboto"/>
                <a:cs typeface="Roboto"/>
                <a:sym typeface="Roboto"/>
              </a:rPr>
              <a:t> </a:t>
            </a:r>
            <a:r>
              <a:rPr lang="en-US" sz="1300" b="1" dirty="0" err="1">
                <a:latin typeface="Roboto"/>
                <a:ea typeface="Roboto"/>
                <a:cs typeface="Roboto"/>
                <a:sym typeface="Roboto"/>
              </a:rPr>
              <a:t>produk</a:t>
            </a:r>
            <a:r>
              <a:rPr lang="en-US" sz="1300" b="1" dirty="0">
                <a:latin typeface="Roboto"/>
                <a:ea typeface="Roboto"/>
                <a:cs typeface="Roboto"/>
                <a:sym typeface="Roboto"/>
              </a:rPr>
              <a:t> yang </a:t>
            </a:r>
            <a:r>
              <a:rPr lang="en-US" sz="1300" b="1" dirty="0" err="1">
                <a:latin typeface="Roboto"/>
                <a:ea typeface="Roboto"/>
                <a:cs typeface="Roboto"/>
                <a:sym typeface="Roboto"/>
              </a:rPr>
              <a:t>mirip</a:t>
            </a:r>
            <a:r>
              <a:rPr lang="en-US" sz="1300" b="1" dirty="0">
                <a:latin typeface="Roboto"/>
                <a:ea typeface="Roboto"/>
                <a:cs typeface="Roboto"/>
                <a:sym typeface="Roboto"/>
              </a:rPr>
              <a:t> </a:t>
            </a:r>
            <a:r>
              <a:rPr lang="en-US" sz="1300" b="1" dirty="0" err="1">
                <a:latin typeface="Roboto"/>
                <a:ea typeface="Roboto"/>
                <a:cs typeface="Roboto"/>
                <a:sym typeface="Roboto"/>
              </a:rPr>
              <a:t>sebagai</a:t>
            </a:r>
            <a:r>
              <a:rPr lang="en-US" sz="1300" b="1" dirty="0">
                <a:latin typeface="Roboto"/>
                <a:ea typeface="Roboto"/>
                <a:cs typeface="Roboto"/>
                <a:sym typeface="Roboto"/>
              </a:rPr>
              <a:t> </a:t>
            </a:r>
            <a:r>
              <a:rPr lang="en-US" sz="1300" b="1" dirty="0" err="1">
                <a:latin typeface="Roboto"/>
                <a:ea typeface="Roboto"/>
                <a:cs typeface="Roboto"/>
                <a:sym typeface="Roboto"/>
              </a:rPr>
              <a:t>alternatif</a:t>
            </a:r>
            <a:r>
              <a:rPr lang="en-US" sz="1300" b="1" dirty="0">
                <a:latin typeface="Roboto"/>
                <a:ea typeface="Roboto"/>
                <a:cs typeface="Roboto"/>
                <a:sym typeface="Roboto"/>
              </a:rPr>
              <a:t> </a:t>
            </a:r>
            <a:r>
              <a:rPr lang="en-US" sz="1300" b="1" dirty="0" err="1">
                <a:latin typeface="Roboto"/>
                <a:ea typeface="Roboto"/>
                <a:cs typeface="Roboto"/>
                <a:sym typeface="Roboto"/>
              </a:rPr>
              <a:t>dipasaran</a:t>
            </a:r>
            <a:r>
              <a:rPr lang="en-US" sz="1300" b="1" dirty="0">
                <a:latin typeface="Roboto"/>
                <a:ea typeface="Roboto"/>
                <a:cs typeface="Roboto"/>
                <a:sym typeface="Roboto"/>
              </a:rPr>
              <a:t>.</a:t>
            </a:r>
            <a:endParaRPr sz="1300" b="1" dirty="0">
              <a:latin typeface="Roboto"/>
              <a:ea typeface="Roboto"/>
              <a:cs typeface="Roboto"/>
              <a:sym typeface="Roboto"/>
            </a:endParaRPr>
          </a:p>
        </p:txBody>
      </p:sp>
    </p:spTree>
    <p:extLst>
      <p:ext uri="{BB962C8B-B14F-4D97-AF65-F5344CB8AC3E}">
        <p14:creationId xmlns:p14="http://schemas.microsoft.com/office/powerpoint/2010/main" val="171251435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900">
                <a:solidFill>
                  <a:srgbClr val="FFFFFF"/>
                </a:solidFill>
                <a:latin typeface="Roboto Black"/>
                <a:ea typeface="Roboto Black"/>
                <a:cs typeface="Roboto Black"/>
                <a:sym typeface="Roboto Black"/>
              </a:rPr>
              <a:t>Analisis Biaya Volume Laba</a:t>
            </a:r>
            <a:endParaRPr sz="49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946632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3"/>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4"/>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08" name="Google Shape;108;p16"/>
          <p:cNvGraphicFramePr/>
          <p:nvPr/>
        </p:nvGraphicFramePr>
        <p:xfrm>
          <a:off x="1708972" y="563556"/>
          <a:ext cx="5726075" cy="4016415"/>
        </p:xfrm>
        <a:graphic>
          <a:graphicData uri="http://schemas.openxmlformats.org/drawingml/2006/table">
            <a:tbl>
              <a:tblPr>
                <a:noFill/>
              </a:tblPr>
              <a:tblGrid>
                <a:gridCol w="2675725">
                  <a:extLst>
                    <a:ext uri="{9D8B030D-6E8A-4147-A177-3AD203B41FA5}">
                      <a16:colId xmlns:a16="http://schemas.microsoft.com/office/drawing/2014/main" val="20000"/>
                    </a:ext>
                  </a:extLst>
                </a:gridCol>
                <a:gridCol w="1208575">
                  <a:extLst>
                    <a:ext uri="{9D8B030D-6E8A-4147-A177-3AD203B41FA5}">
                      <a16:colId xmlns:a16="http://schemas.microsoft.com/office/drawing/2014/main" val="20001"/>
                    </a:ext>
                  </a:extLst>
                </a:gridCol>
                <a:gridCol w="1841775">
                  <a:extLst>
                    <a:ext uri="{9D8B030D-6E8A-4147-A177-3AD203B41FA5}">
                      <a16:colId xmlns:a16="http://schemas.microsoft.com/office/drawing/2014/main" val="20002"/>
                    </a:ext>
                  </a:extLst>
                </a:gridCol>
              </a:tblGrid>
              <a:tr h="613100">
                <a:tc gridSpan="3">
                  <a:txBody>
                    <a:bodyPr/>
                    <a:lstStyle/>
                    <a:p>
                      <a:pPr marL="0" marR="0" lvl="0" indent="0" algn="ctr" rtl="0">
                        <a:lnSpc>
                          <a:spcPct val="100000"/>
                        </a:lnSpc>
                        <a:spcBef>
                          <a:spcPts val="0"/>
                        </a:spcBef>
                        <a:spcAft>
                          <a:spcPts val="0"/>
                        </a:spcAft>
                        <a:buNone/>
                      </a:pPr>
                      <a:r>
                        <a:rPr lang="id" sz="1200" b="1">
                          <a:solidFill>
                            <a:srgbClr val="FFFFFF"/>
                          </a:solidFill>
                          <a:highlight>
                            <a:srgbClr val="0097A7"/>
                          </a:highlight>
                          <a:latin typeface="Roboto"/>
                          <a:ea typeface="Roboto"/>
                          <a:cs typeface="Roboto"/>
                          <a:sym typeface="Roboto"/>
                        </a:rPr>
                        <a:t>Apotek Brawijaya Malang</a:t>
                      </a:r>
                      <a:endParaRPr sz="1400" u="none" strike="noStrike" cap="none">
                        <a:highlight>
                          <a:srgbClr val="0097A7"/>
                        </a:highlight>
                      </a:endParaRPr>
                    </a:p>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Neraca Saldo</a:t>
                      </a:r>
                      <a:endParaRPr sz="1400" u="none" strike="noStrike" cap="none">
                        <a:highlight>
                          <a:srgbClr val="0097A7"/>
                        </a:highlight>
                      </a:endParaRPr>
                    </a:p>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Per 31 Des 2024</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54225">
                <a:tc>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Kas</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95.000.000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54675">
                <a:tc>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Asuransi dibayar dimuka</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15.000.000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66050">
                <a:tc>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Peralatan</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44525">
                <a:tc>
                  <a:txBody>
                    <a:bodyPr/>
                    <a:lstStyle/>
                    <a:p>
                      <a:pPr marL="0" marR="0" lvl="0" indent="0" algn="l" rtl="0">
                        <a:lnSpc>
                          <a:spcPct val="100000"/>
                        </a:lnSpc>
                        <a:spcBef>
                          <a:spcPts val="0"/>
                        </a:spcBef>
                        <a:spcAft>
                          <a:spcPts val="0"/>
                        </a:spcAft>
                        <a:buNone/>
                      </a:pPr>
                      <a:r>
                        <a:rPr lang="id" sz="900" b="0" i="0" u="none" strike="noStrike" cap="none">
                          <a:solidFill>
                            <a:schemeClr val="dk1"/>
                          </a:solidFill>
                          <a:latin typeface="Roboto"/>
                          <a:ea typeface="Roboto"/>
                          <a:cs typeface="Roboto"/>
                          <a:sym typeface="Roboto"/>
                        </a:rPr>
                        <a:t>Persediaan</a:t>
                      </a:r>
                      <a:endParaRPr sz="900" b="0" i="0" u="none" strike="noStrike" cap="none">
                        <a:solidFill>
                          <a:schemeClr val="dk1"/>
                        </a:solidFill>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3.000.000</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12700" cap="flat" cmpd="sng">
                      <a:solidFill>
                        <a:srgbClr val="99999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6605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Utang Usaha</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12700" cap="flat" cmpd="sng">
                      <a:solidFill>
                        <a:srgbClr val="99999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u="none" strike="noStrike" cap="none" dirty="0">
                          <a:latin typeface="Roboto"/>
                          <a:ea typeface="Roboto"/>
                          <a:cs typeface="Roboto"/>
                          <a:sym typeface="Roboto"/>
                        </a:rPr>
                        <a:t>5.000.000</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9027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Pendapatan diterima dimuka</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u="none" strike="noStrike" cap="none" dirty="0">
                          <a:latin typeface="Roboto"/>
                          <a:ea typeface="Roboto"/>
                          <a:cs typeface="Roboto"/>
                          <a:sym typeface="Roboto"/>
                        </a:rPr>
                        <a:t>10.000.000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28607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Modal Adi</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id" sz="900" u="none" strike="noStrike" cap="none" dirty="0">
                          <a:latin typeface="Roboto"/>
                          <a:ea typeface="Roboto"/>
                          <a:cs typeface="Roboto"/>
                          <a:sym typeface="Roboto"/>
                        </a:rPr>
                        <a:t>55.000.000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773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Pendapatan </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id" sz="900" u="none" strike="noStrike" cap="none" dirty="0">
                          <a:latin typeface="Roboto"/>
                          <a:ea typeface="Roboto"/>
                          <a:cs typeface="Roboto"/>
                          <a:sym typeface="Roboto"/>
                        </a:rPr>
                        <a:t>50.000.000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31857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Beban Gaji</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u="none" strike="noStrike" cap="none">
                          <a:latin typeface="Roboto"/>
                          <a:ea typeface="Roboto"/>
                          <a:cs typeface="Roboto"/>
                          <a:sym typeface="Roboto"/>
                        </a:rPr>
                        <a:t>5.000.000</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Clr>
                          <a:srgbClr val="000000"/>
                        </a:buClr>
                        <a:buSzPts val="900"/>
                        <a:buFont typeface="Arial"/>
                        <a:buNone/>
                      </a:pP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31857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Total</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u="none" strike="noStrike" cap="none">
                          <a:latin typeface="Roboto"/>
                          <a:ea typeface="Roboto"/>
                          <a:cs typeface="Roboto"/>
                          <a:sym typeface="Roboto"/>
                        </a:rPr>
                        <a:t>120.000.000</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id" sz="900" u="none" strike="noStrike" cap="none" dirty="0">
                          <a:latin typeface="Roboto"/>
                          <a:ea typeface="Roboto"/>
                          <a:cs typeface="Roboto"/>
                          <a:sym typeface="Roboto"/>
                        </a:rPr>
                        <a:t>120.000.000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61582540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15"/>
          <p:cNvPicPr preferRelativeResize="0"/>
          <p:nvPr/>
        </p:nvPicPr>
        <p:blipFill>
          <a:blip r:embed="rId3">
            <a:alphaModFix/>
          </a:blip>
          <a:stretch>
            <a:fillRect/>
          </a:stretch>
        </p:blipFill>
        <p:spPr>
          <a:xfrm>
            <a:off x="0" y="1173600"/>
            <a:ext cx="2955049" cy="2955025"/>
          </a:xfrm>
          <a:prstGeom prst="rect">
            <a:avLst/>
          </a:prstGeom>
          <a:noFill/>
          <a:ln>
            <a:noFill/>
          </a:ln>
        </p:spPr>
      </p:pic>
      <p:grpSp>
        <p:nvGrpSpPr>
          <p:cNvPr id="70" name="Google Shape;70;p15"/>
          <p:cNvGrpSpPr/>
          <p:nvPr/>
        </p:nvGrpSpPr>
        <p:grpSpPr>
          <a:xfrm>
            <a:off x="3854590" y="4740702"/>
            <a:ext cx="1434817" cy="389011"/>
            <a:chOff x="3248325" y="4588800"/>
            <a:chExt cx="2045939" cy="554700"/>
          </a:xfrm>
        </p:grpSpPr>
        <p:sp>
          <p:nvSpPr>
            <p:cNvPr id="71" name="Google Shape;71;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 name="Google Shape;74;p15"/>
          <p:cNvGrpSpPr/>
          <p:nvPr/>
        </p:nvGrpSpPr>
        <p:grpSpPr>
          <a:xfrm>
            <a:off x="8325085" y="65155"/>
            <a:ext cx="763768" cy="752531"/>
            <a:chOff x="695950" y="3458000"/>
            <a:chExt cx="966550" cy="952450"/>
          </a:xfrm>
        </p:grpSpPr>
        <p:sp>
          <p:nvSpPr>
            <p:cNvPr id="75" name="Google Shape;75;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4" name="Google Shape;84;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5" name="Google Shape;85;p15"/>
          <p:cNvPicPr preferRelativeResize="0"/>
          <p:nvPr/>
        </p:nvPicPr>
        <p:blipFill rotWithShape="1">
          <a:blip r:embed="rId4">
            <a:alphaModFix/>
          </a:blip>
          <a:srcRect/>
          <a:stretch/>
        </p:blipFill>
        <p:spPr>
          <a:xfrm>
            <a:off x="8410175" y="4803796"/>
            <a:ext cx="558450" cy="262804"/>
          </a:xfrm>
          <a:prstGeom prst="rect">
            <a:avLst/>
          </a:prstGeom>
          <a:noFill/>
          <a:ln>
            <a:noFill/>
          </a:ln>
        </p:spPr>
      </p:pic>
      <p:sp>
        <p:nvSpPr>
          <p:cNvPr id="86" name="Google Shape;86;p15"/>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Analisis Biaya Volume Laba</a:t>
            </a:r>
            <a:endParaRPr sz="3600" b="1">
              <a:solidFill>
                <a:srgbClr val="17919B"/>
              </a:solidFill>
              <a:latin typeface="Roboto"/>
              <a:ea typeface="Roboto"/>
              <a:cs typeface="Roboto"/>
              <a:sym typeface="Roboto"/>
            </a:endParaRPr>
          </a:p>
        </p:txBody>
      </p:sp>
      <p:sp>
        <p:nvSpPr>
          <p:cNvPr id="87" name="Google Shape;87;p15"/>
          <p:cNvSpPr txBox="1"/>
          <p:nvPr/>
        </p:nvSpPr>
        <p:spPr>
          <a:xfrm>
            <a:off x="2735100" y="1614450"/>
            <a:ext cx="6056100" cy="2604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a:latin typeface="Roboto"/>
                <a:ea typeface="Roboto"/>
                <a:cs typeface="Roboto"/>
                <a:sym typeface="Roboto"/>
              </a:rPr>
              <a:t>Kamu adalah seorang akuntan manajemen di Aerostreet, sebuah brand sepatu lokal asal Jawa Tengah yang berhasil mendunia. Saat ini Aerostreet juga meluncurkan produk baru berupa totebag kanvas.</a:t>
            </a:r>
            <a:endParaRPr>
              <a:latin typeface="Roboto"/>
              <a:ea typeface="Roboto"/>
              <a:cs typeface="Roboto"/>
              <a:sym typeface="Roboto"/>
            </a:endParaRPr>
          </a:p>
          <a:p>
            <a:pPr marL="0" lvl="0" indent="0" algn="l" rtl="0">
              <a:lnSpc>
                <a:spcPct val="115000"/>
              </a:lnSpc>
              <a:spcBef>
                <a:spcPts val="0"/>
              </a:spcBef>
              <a:spcAft>
                <a:spcPts val="0"/>
              </a:spcAft>
              <a:buNone/>
            </a:pPr>
            <a:endParaRPr>
              <a:latin typeface="Roboto"/>
              <a:ea typeface="Roboto"/>
              <a:cs typeface="Roboto"/>
              <a:sym typeface="Roboto"/>
            </a:endParaRPr>
          </a:p>
          <a:p>
            <a:pPr marL="0" lvl="0" indent="0" algn="l" rtl="0">
              <a:lnSpc>
                <a:spcPct val="115000"/>
              </a:lnSpc>
              <a:spcBef>
                <a:spcPts val="0"/>
              </a:spcBef>
              <a:spcAft>
                <a:spcPts val="0"/>
              </a:spcAft>
              <a:buNone/>
            </a:pPr>
            <a:r>
              <a:rPr lang="id">
                <a:latin typeface="Roboto"/>
                <a:ea typeface="Roboto"/>
                <a:cs typeface="Roboto"/>
                <a:sym typeface="Roboto"/>
              </a:rPr>
              <a:t>Head of finance dari perusahaan ini memberikan kamu sebuah data proyeksi laba rugi perusahaan pada tahun 2024. Kamu diminta untuk mengasumsikan jika perusahaan berhasil menjual 100 unit produk dengan harga per produknya Rp 20.000.</a:t>
            </a:r>
            <a:endParaRPr>
              <a:latin typeface="Roboto"/>
              <a:ea typeface="Roboto"/>
              <a:cs typeface="Roboto"/>
              <a:sym typeface="Roboto"/>
            </a:endParaRPr>
          </a:p>
          <a:p>
            <a:pPr marL="0" lvl="0" indent="0" algn="l" rtl="0">
              <a:lnSpc>
                <a:spcPct val="115000"/>
              </a:lnSpc>
              <a:spcBef>
                <a:spcPts val="0"/>
              </a:spcBef>
              <a:spcAft>
                <a:spcPts val="0"/>
              </a:spcAft>
              <a:buNone/>
            </a:pPr>
            <a:endParaRPr>
              <a:latin typeface="Roboto"/>
              <a:ea typeface="Roboto"/>
              <a:cs typeface="Roboto"/>
              <a:sym typeface="Roboto"/>
            </a:endParaRPr>
          </a:p>
          <a:p>
            <a:pPr marL="0" lvl="0" indent="0" algn="l" rtl="0">
              <a:lnSpc>
                <a:spcPct val="115000"/>
              </a:lnSpc>
              <a:spcBef>
                <a:spcPts val="0"/>
              </a:spcBef>
              <a:spcAft>
                <a:spcPts val="0"/>
              </a:spcAft>
              <a:buNone/>
            </a:pPr>
            <a:r>
              <a:rPr lang="id">
                <a:latin typeface="Roboto"/>
                <a:ea typeface="Roboto"/>
                <a:cs typeface="Roboto"/>
                <a:sym typeface="Roboto"/>
              </a:rPr>
              <a:t>Menurut kamu jika perusahaan menghendaki laba sebelum pajak Rp 3.000.000, berapa jumlah unit yang harus terjual? Kemudian, jika asumsi tarif pajak 25% dan laba setelah pajak yang diinginkan sebesar Rp 2.500.000 maka berapakah laba sebelum pajak?</a:t>
            </a:r>
            <a:endParaRPr>
              <a:latin typeface="Roboto"/>
              <a:ea typeface="Roboto"/>
              <a:cs typeface="Roboto"/>
              <a:sym typeface="Roboto"/>
            </a:endParaRPr>
          </a:p>
        </p:txBody>
      </p:sp>
    </p:spTree>
    <p:extLst>
      <p:ext uri="{BB962C8B-B14F-4D97-AF65-F5344CB8AC3E}">
        <p14:creationId xmlns:p14="http://schemas.microsoft.com/office/powerpoint/2010/main" val="386764870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Analisis Biaya Volume Laba</a:t>
            </a:r>
            <a:endParaRPr sz="3600" b="1">
              <a:solidFill>
                <a:srgbClr val="17919B"/>
              </a:solidFill>
              <a:latin typeface="Roboto"/>
              <a:ea typeface="Roboto"/>
              <a:cs typeface="Roboto"/>
              <a:sym typeface="Roboto"/>
            </a:endParaRPr>
          </a:p>
        </p:txBody>
      </p:sp>
      <p:sp>
        <p:nvSpPr>
          <p:cNvPr id="109" name="Google Shape;109;p16"/>
          <p:cNvSpPr txBox="1"/>
          <p:nvPr/>
        </p:nvSpPr>
        <p:spPr>
          <a:xfrm>
            <a:off x="312075" y="1005327"/>
            <a:ext cx="7590900" cy="697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a:latin typeface="Roboto"/>
                <a:ea typeface="Roboto"/>
                <a:cs typeface="Roboto"/>
                <a:sym typeface="Roboto"/>
              </a:rPr>
              <a:t>Berikut adalah data proyeksi laba rugi Aerostreet tahun 2024. Asumsikan bahwa Aerostreet berhasil menjual 100 unit produk dengan harga per produknya Rp 20.000.</a:t>
            </a:r>
            <a:endParaRPr>
              <a:latin typeface="Roboto"/>
              <a:ea typeface="Roboto"/>
              <a:cs typeface="Roboto"/>
              <a:sym typeface="Roboto"/>
            </a:endParaRPr>
          </a:p>
        </p:txBody>
      </p:sp>
      <p:graphicFrame>
        <p:nvGraphicFramePr>
          <p:cNvPr id="110" name="Google Shape;110;p16"/>
          <p:cNvGraphicFramePr/>
          <p:nvPr/>
        </p:nvGraphicFramePr>
        <p:xfrm>
          <a:off x="413625" y="1765038"/>
          <a:ext cx="7153325" cy="2378700"/>
        </p:xfrm>
        <a:graphic>
          <a:graphicData uri="http://schemas.openxmlformats.org/drawingml/2006/table">
            <a:tbl>
              <a:tblPr>
                <a:noFill/>
              </a:tblPr>
              <a:tblGrid>
                <a:gridCol w="3637050">
                  <a:extLst>
                    <a:ext uri="{9D8B030D-6E8A-4147-A177-3AD203B41FA5}">
                      <a16:colId xmlns:a16="http://schemas.microsoft.com/office/drawing/2014/main" val="20000"/>
                    </a:ext>
                  </a:extLst>
                </a:gridCol>
                <a:gridCol w="3516275">
                  <a:extLst>
                    <a:ext uri="{9D8B030D-6E8A-4147-A177-3AD203B41FA5}">
                      <a16:colId xmlns:a16="http://schemas.microsoft.com/office/drawing/2014/main" val="20001"/>
                    </a:ext>
                  </a:extLst>
                </a:gridCol>
              </a:tblGrid>
              <a:tr h="469325">
                <a:tc>
                  <a:txBody>
                    <a:bodyPr/>
                    <a:lstStyle/>
                    <a:p>
                      <a:pPr marL="0" lvl="0" indent="0" algn="ctr" rtl="0">
                        <a:spcBef>
                          <a:spcPts val="0"/>
                        </a:spcBef>
                        <a:spcAft>
                          <a:spcPts val="0"/>
                        </a:spcAft>
                        <a:buNone/>
                      </a:pPr>
                      <a:r>
                        <a:rPr lang="id" sz="1300" b="1">
                          <a:solidFill>
                            <a:srgbClr val="FFFFFF"/>
                          </a:solidFill>
                          <a:latin typeface="Roboto"/>
                          <a:ea typeface="Roboto"/>
                          <a:cs typeface="Roboto"/>
                          <a:sym typeface="Roboto"/>
                        </a:rPr>
                        <a:t>Keterangan</a:t>
                      </a:r>
                      <a:endParaRPr sz="1300" b="1">
                        <a:solidFill>
                          <a:srgbClr val="FFFFFF"/>
                        </a:solidFill>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1300" b="1">
                          <a:solidFill>
                            <a:srgbClr val="FFFFFF"/>
                          </a:solidFill>
                          <a:latin typeface="Roboto"/>
                          <a:ea typeface="Roboto"/>
                          <a:cs typeface="Roboto"/>
                          <a:sym typeface="Roboto"/>
                        </a:rPr>
                        <a:t>Jumlah</a:t>
                      </a:r>
                      <a:endParaRPr sz="1300" b="1">
                        <a:solidFill>
                          <a:srgbClr val="FFFFFF"/>
                        </a:solidFill>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381875">
                <a:tc>
                  <a:txBody>
                    <a:bodyPr/>
                    <a:lstStyle/>
                    <a:p>
                      <a:pPr marL="91440" lvl="0" indent="0" algn="l" rtl="0">
                        <a:spcBef>
                          <a:spcPts val="0"/>
                        </a:spcBef>
                        <a:spcAft>
                          <a:spcPts val="0"/>
                        </a:spcAft>
                        <a:buNone/>
                      </a:pPr>
                      <a:r>
                        <a:rPr lang="id" sz="1200">
                          <a:latin typeface="Roboto"/>
                          <a:ea typeface="Roboto"/>
                          <a:cs typeface="Roboto"/>
                          <a:sym typeface="Roboto"/>
                        </a:rPr>
                        <a:t>Penjualan</a:t>
                      </a:r>
                      <a:endParaRPr sz="1200">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72000" marR="72000" lvl="0" indent="0" algn="r" rtl="0">
                        <a:spcBef>
                          <a:spcPts val="0"/>
                        </a:spcBef>
                        <a:spcAft>
                          <a:spcPts val="0"/>
                        </a:spcAft>
                        <a:buNone/>
                      </a:pPr>
                      <a:r>
                        <a:rPr lang="id" sz="1200"/>
                        <a:t> Rp 2.000.000</a:t>
                      </a:r>
                      <a:endParaRPr sz="1200"/>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381875">
                <a:tc>
                  <a:txBody>
                    <a:bodyPr/>
                    <a:lstStyle/>
                    <a:p>
                      <a:pPr marL="91440" lvl="0" indent="0" algn="l" rtl="0">
                        <a:spcBef>
                          <a:spcPts val="0"/>
                        </a:spcBef>
                        <a:spcAft>
                          <a:spcPts val="0"/>
                        </a:spcAft>
                        <a:buNone/>
                      </a:pPr>
                      <a:r>
                        <a:rPr lang="id" sz="1200">
                          <a:latin typeface="Roboto"/>
                          <a:ea typeface="Roboto"/>
                          <a:cs typeface="Roboto"/>
                          <a:sym typeface="Roboto"/>
                        </a:rPr>
                        <a:t>Dikurangi : Biaya Variabel</a:t>
                      </a:r>
                      <a:endParaRPr sz="1200">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72000" marR="72000" lvl="0" indent="0" algn="r" rtl="0">
                        <a:spcBef>
                          <a:spcPts val="0"/>
                        </a:spcBef>
                        <a:spcAft>
                          <a:spcPts val="0"/>
                        </a:spcAft>
                        <a:buNone/>
                      </a:pPr>
                      <a:r>
                        <a:rPr lang="id" sz="1200"/>
                        <a:t> Rp    700.000</a:t>
                      </a:r>
                      <a:endParaRPr sz="1200"/>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381875">
                <a:tc>
                  <a:txBody>
                    <a:bodyPr/>
                    <a:lstStyle/>
                    <a:p>
                      <a:pPr marL="91440" lvl="0" indent="0" algn="l" rtl="0">
                        <a:spcBef>
                          <a:spcPts val="0"/>
                        </a:spcBef>
                        <a:spcAft>
                          <a:spcPts val="0"/>
                        </a:spcAft>
                        <a:buNone/>
                      </a:pPr>
                      <a:r>
                        <a:rPr lang="id" sz="1200">
                          <a:latin typeface="Roboto"/>
                          <a:ea typeface="Roboto"/>
                          <a:cs typeface="Roboto"/>
                          <a:sym typeface="Roboto"/>
                        </a:rPr>
                        <a:t>     Margin Kontribusi</a:t>
                      </a:r>
                      <a:endParaRPr sz="1200">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72000" marR="72000" lvl="0" indent="0" algn="r" rtl="0">
                        <a:spcBef>
                          <a:spcPts val="0"/>
                        </a:spcBef>
                        <a:spcAft>
                          <a:spcPts val="0"/>
                        </a:spcAft>
                        <a:buNone/>
                      </a:pPr>
                      <a:r>
                        <a:rPr lang="id" sz="1200"/>
                        <a:t> Rp 1.300.000</a:t>
                      </a:r>
                      <a:endParaRPr sz="1200"/>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381875">
                <a:tc>
                  <a:txBody>
                    <a:bodyPr/>
                    <a:lstStyle/>
                    <a:p>
                      <a:pPr marL="91440" lvl="0" indent="0" algn="l" rtl="0">
                        <a:spcBef>
                          <a:spcPts val="0"/>
                        </a:spcBef>
                        <a:spcAft>
                          <a:spcPts val="0"/>
                        </a:spcAft>
                        <a:buNone/>
                      </a:pPr>
                      <a:r>
                        <a:rPr lang="id" sz="1200">
                          <a:latin typeface="Roboto"/>
                          <a:ea typeface="Roboto"/>
                          <a:cs typeface="Roboto"/>
                          <a:sym typeface="Roboto"/>
                        </a:rPr>
                        <a:t>Dikurangi : Biaya Tetap</a:t>
                      </a:r>
                      <a:endParaRPr sz="1200">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72000" marR="72000" lvl="0" indent="0" algn="r" rtl="0">
                        <a:spcBef>
                          <a:spcPts val="0"/>
                        </a:spcBef>
                        <a:spcAft>
                          <a:spcPts val="0"/>
                        </a:spcAft>
                        <a:buNone/>
                      </a:pPr>
                      <a:r>
                        <a:rPr lang="id" sz="1200"/>
                        <a:t> Rp    100.000</a:t>
                      </a:r>
                      <a:endParaRPr sz="1200"/>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381875">
                <a:tc>
                  <a:txBody>
                    <a:bodyPr/>
                    <a:lstStyle/>
                    <a:p>
                      <a:pPr marL="91440" lvl="0" indent="0" algn="l" rtl="0">
                        <a:spcBef>
                          <a:spcPts val="0"/>
                        </a:spcBef>
                        <a:spcAft>
                          <a:spcPts val="0"/>
                        </a:spcAft>
                        <a:buNone/>
                      </a:pPr>
                      <a:r>
                        <a:rPr lang="id" sz="1200">
                          <a:latin typeface="Roboto"/>
                          <a:ea typeface="Roboto"/>
                          <a:cs typeface="Roboto"/>
                          <a:sym typeface="Roboto"/>
                        </a:rPr>
                        <a:t>Laba Sebelum Pajak</a:t>
                      </a:r>
                      <a:endParaRPr sz="1200">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72000" marR="72000" lvl="0" indent="0" algn="r" rtl="0">
                        <a:spcBef>
                          <a:spcPts val="0"/>
                        </a:spcBef>
                        <a:spcAft>
                          <a:spcPts val="0"/>
                        </a:spcAft>
                        <a:buNone/>
                      </a:pPr>
                      <a:r>
                        <a:rPr lang="id" sz="1200">
                          <a:latin typeface="Roboto"/>
                          <a:ea typeface="Roboto"/>
                          <a:cs typeface="Roboto"/>
                          <a:sym typeface="Roboto"/>
                        </a:rPr>
                        <a:t>Rp 1.200.000</a:t>
                      </a:r>
                      <a:endParaRPr sz="1200">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23669052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p:cNvSpPr txBox="1"/>
          <p:nvPr/>
        </p:nvSpPr>
        <p:spPr>
          <a:xfrm>
            <a:off x="212775" y="989300"/>
            <a:ext cx="6938100" cy="354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600" dirty="0">
                <a:latin typeface="Roboto"/>
                <a:ea typeface="Roboto"/>
                <a:cs typeface="Roboto"/>
                <a:sym typeface="Roboto"/>
              </a:rPr>
              <a:t>Sertakan hasil perhitungan dan analisis mu pada tabel berikut : </a:t>
            </a:r>
            <a:endParaRPr sz="1600" dirty="0">
              <a:latin typeface="Roboto"/>
              <a:ea typeface="Roboto"/>
              <a:cs typeface="Roboto"/>
              <a:sym typeface="Roboto"/>
            </a:endParaRPr>
          </a:p>
        </p:txBody>
      </p:sp>
      <p:graphicFrame>
        <p:nvGraphicFramePr>
          <p:cNvPr id="132" name="Google Shape;132;p17"/>
          <p:cNvGraphicFramePr/>
          <p:nvPr>
            <p:extLst>
              <p:ext uri="{D42A27DB-BD31-4B8C-83A1-F6EECF244321}">
                <p14:modId xmlns:p14="http://schemas.microsoft.com/office/powerpoint/2010/main" val="1716519708"/>
              </p:ext>
            </p:extLst>
          </p:nvPr>
        </p:nvGraphicFramePr>
        <p:xfrm>
          <a:off x="249963" y="1299650"/>
          <a:ext cx="8337300" cy="3778695"/>
        </p:xfrm>
        <a:graphic>
          <a:graphicData uri="http://schemas.openxmlformats.org/drawingml/2006/table">
            <a:tbl>
              <a:tblPr>
                <a:noFill/>
              </a:tblPr>
              <a:tblGrid>
                <a:gridCol w="1500875">
                  <a:extLst>
                    <a:ext uri="{9D8B030D-6E8A-4147-A177-3AD203B41FA5}">
                      <a16:colId xmlns:a16="http://schemas.microsoft.com/office/drawing/2014/main" val="20000"/>
                    </a:ext>
                  </a:extLst>
                </a:gridCol>
                <a:gridCol w="6836425">
                  <a:extLst>
                    <a:ext uri="{9D8B030D-6E8A-4147-A177-3AD203B41FA5}">
                      <a16:colId xmlns:a16="http://schemas.microsoft.com/office/drawing/2014/main" val="20001"/>
                    </a:ext>
                  </a:extLst>
                </a:gridCol>
              </a:tblGrid>
              <a:tr h="700050">
                <a:tc>
                  <a:txBody>
                    <a:bodyPr/>
                    <a:lstStyle/>
                    <a:p>
                      <a:pPr marL="91440" marR="91440" lvl="0" indent="0" algn="l" rtl="0">
                        <a:lnSpc>
                          <a:spcPct val="115000"/>
                        </a:lnSpc>
                        <a:spcBef>
                          <a:spcPts val="0"/>
                        </a:spcBef>
                        <a:spcAft>
                          <a:spcPts val="0"/>
                        </a:spcAft>
                        <a:buNone/>
                      </a:pPr>
                      <a:r>
                        <a:rPr lang="id" sz="1300" b="1">
                          <a:solidFill>
                            <a:srgbClr val="FFFFFF"/>
                          </a:solidFill>
                          <a:latin typeface="Roboto"/>
                          <a:ea typeface="Roboto"/>
                          <a:cs typeface="Roboto"/>
                          <a:sym typeface="Roboto"/>
                        </a:rPr>
                        <a:t>Rumus</a:t>
                      </a:r>
                      <a:endParaRPr sz="1300" b="1">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ID" sz="1200" b="0" i="0" u="none" strike="noStrike" cap="none" dirty="0">
                          <a:solidFill>
                            <a:srgbClr val="000000"/>
                          </a:solidFill>
                          <a:effectLst/>
                          <a:latin typeface="Arial"/>
                          <a:ea typeface="Arial"/>
                          <a:cs typeface="Arial"/>
                          <a:sym typeface="Arial"/>
                        </a:rPr>
                        <a:t>X =(F+L) / (P-V)</a:t>
                      </a:r>
                      <a:endParaRPr sz="12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607700">
                <a:tc>
                  <a:txBody>
                    <a:bodyPr/>
                    <a:lstStyle/>
                    <a:p>
                      <a:pPr marL="91440" marR="91440" lvl="0" indent="0" algn="l" rtl="0">
                        <a:lnSpc>
                          <a:spcPct val="115000"/>
                        </a:lnSpc>
                        <a:spcBef>
                          <a:spcPts val="0"/>
                        </a:spcBef>
                        <a:spcAft>
                          <a:spcPts val="0"/>
                        </a:spcAft>
                        <a:buNone/>
                      </a:pPr>
                      <a:r>
                        <a:rPr lang="id" sz="1300" b="1">
                          <a:solidFill>
                            <a:srgbClr val="FFFFFF"/>
                          </a:solidFill>
                          <a:latin typeface="Roboto"/>
                          <a:ea typeface="Roboto"/>
                          <a:cs typeface="Roboto"/>
                          <a:sym typeface="Roboto"/>
                        </a:rPr>
                        <a:t>Perhitungan</a:t>
                      </a:r>
                      <a:endParaRPr sz="1300" b="1">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US" sz="1100" dirty="0">
                          <a:latin typeface="Roboto"/>
                          <a:ea typeface="Roboto"/>
                          <a:cs typeface="Roboto"/>
                          <a:sym typeface="Roboto"/>
                        </a:rPr>
                        <a:t>Maka  :</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(0+ 3.000.000)/(2.000-0)</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3.000.000/2.000</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2000 unit</a:t>
                      </a:r>
                    </a:p>
                    <a:p>
                      <a:pPr marL="91440" marR="91440" lvl="0" indent="0" algn="l" rtl="0">
                        <a:lnSpc>
                          <a:spcPct val="115000"/>
                        </a:lnSpc>
                        <a:spcBef>
                          <a:spcPts val="0"/>
                        </a:spcBef>
                        <a:spcAft>
                          <a:spcPts val="0"/>
                        </a:spcAft>
                        <a:buNone/>
                      </a:pPr>
                      <a:endParaRPr lang="en-US" sz="1100" dirty="0">
                        <a:latin typeface="Roboto"/>
                        <a:ea typeface="Roboto"/>
                        <a:cs typeface="Roboto"/>
                        <a:sym typeface="Roboto"/>
                      </a:endParaRPr>
                    </a:p>
                    <a:p>
                      <a:pPr marL="91440" marR="91440" lvl="0" indent="0" algn="l" rtl="0">
                        <a:lnSpc>
                          <a:spcPct val="115000"/>
                        </a:lnSpc>
                        <a:spcBef>
                          <a:spcPts val="0"/>
                        </a:spcBef>
                        <a:spcAft>
                          <a:spcPts val="0"/>
                        </a:spcAft>
                        <a:buNone/>
                      </a:pPr>
                      <a:endParaRPr sz="11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1752350">
                <a:tc>
                  <a:txBody>
                    <a:bodyPr/>
                    <a:lstStyle/>
                    <a:p>
                      <a:pPr marL="91440" marR="91440" lvl="0" indent="0" algn="l" rtl="0">
                        <a:lnSpc>
                          <a:spcPct val="115000"/>
                        </a:lnSpc>
                        <a:spcBef>
                          <a:spcPts val="0"/>
                        </a:spcBef>
                        <a:spcAft>
                          <a:spcPts val="0"/>
                        </a:spcAft>
                        <a:buNone/>
                      </a:pPr>
                      <a:r>
                        <a:rPr lang="id" sz="1300" b="1" dirty="0">
                          <a:solidFill>
                            <a:srgbClr val="FFFFFF"/>
                          </a:solidFill>
                          <a:latin typeface="Roboto"/>
                          <a:ea typeface="Roboto"/>
                          <a:cs typeface="Roboto"/>
                          <a:sym typeface="Roboto"/>
                        </a:rPr>
                        <a:t>Analisis</a:t>
                      </a:r>
                      <a:endParaRPr sz="1300" b="1" dirty="0">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US" sz="1100" dirty="0">
                          <a:latin typeface="Roboto"/>
                          <a:ea typeface="Roboto"/>
                          <a:cs typeface="Roboto"/>
                          <a:sym typeface="Roboto"/>
                        </a:rPr>
                        <a:t>Jika Perusahaan </a:t>
                      </a:r>
                      <a:r>
                        <a:rPr lang="en-US" sz="1100" dirty="0" err="1">
                          <a:latin typeface="Roboto"/>
                          <a:ea typeface="Roboto"/>
                          <a:cs typeface="Roboto"/>
                          <a:sym typeface="Roboto"/>
                        </a:rPr>
                        <a:t>menghedaki</a:t>
                      </a:r>
                      <a:r>
                        <a:rPr lang="en-US" sz="1100" dirty="0">
                          <a:latin typeface="Roboto"/>
                          <a:ea typeface="Roboto"/>
                          <a:cs typeface="Roboto"/>
                          <a:sym typeface="Roboto"/>
                        </a:rPr>
                        <a:t> </a:t>
                      </a:r>
                      <a:r>
                        <a:rPr lang="en-US" sz="1100" dirty="0" err="1">
                          <a:latin typeface="Roboto"/>
                          <a:ea typeface="Roboto"/>
                          <a:cs typeface="Roboto"/>
                          <a:sym typeface="Roboto"/>
                        </a:rPr>
                        <a:t>laba</a:t>
                      </a:r>
                      <a:r>
                        <a:rPr lang="en-US" sz="1100" dirty="0">
                          <a:latin typeface="Roboto"/>
                          <a:ea typeface="Roboto"/>
                          <a:cs typeface="Roboto"/>
                          <a:sym typeface="Roboto"/>
                        </a:rPr>
                        <a:t> </a:t>
                      </a:r>
                      <a:r>
                        <a:rPr lang="en-US" sz="1100" dirty="0" err="1">
                          <a:latin typeface="Roboto"/>
                          <a:ea typeface="Roboto"/>
                          <a:cs typeface="Roboto"/>
                          <a:sym typeface="Roboto"/>
                        </a:rPr>
                        <a:t>sebelum</a:t>
                      </a:r>
                      <a:r>
                        <a:rPr lang="en-US" sz="1100" dirty="0">
                          <a:latin typeface="Roboto"/>
                          <a:ea typeface="Roboto"/>
                          <a:cs typeface="Roboto"/>
                          <a:sym typeface="Roboto"/>
                        </a:rPr>
                        <a:t> </a:t>
                      </a:r>
                      <a:r>
                        <a:rPr lang="en-US" sz="1100" dirty="0" err="1">
                          <a:latin typeface="Roboto"/>
                          <a:ea typeface="Roboto"/>
                          <a:cs typeface="Roboto"/>
                          <a:sym typeface="Roboto"/>
                        </a:rPr>
                        <a:t>pajak</a:t>
                      </a:r>
                      <a:r>
                        <a:rPr lang="en-US" sz="1100" dirty="0">
                          <a:latin typeface="Roboto"/>
                          <a:ea typeface="Roboto"/>
                          <a:cs typeface="Roboto"/>
                          <a:sym typeface="Roboto"/>
                        </a:rPr>
                        <a:t> Rp 3.000.000 </a:t>
                      </a:r>
                      <a:r>
                        <a:rPr lang="en-US" sz="1100" dirty="0" err="1">
                          <a:latin typeface="Roboto"/>
                          <a:ea typeface="Roboto"/>
                          <a:cs typeface="Roboto"/>
                          <a:sym typeface="Roboto"/>
                        </a:rPr>
                        <a:t>bearti</a:t>
                      </a:r>
                      <a:r>
                        <a:rPr lang="en-US" sz="1100" dirty="0">
                          <a:latin typeface="Roboto"/>
                          <a:ea typeface="Roboto"/>
                          <a:cs typeface="Roboto"/>
                          <a:sym typeface="Roboto"/>
                        </a:rPr>
                        <a:t> Perusahaan </a:t>
                      </a:r>
                      <a:r>
                        <a:rPr lang="en-US" sz="1100" dirty="0" err="1">
                          <a:latin typeface="Roboto"/>
                          <a:ea typeface="Roboto"/>
                          <a:cs typeface="Roboto"/>
                          <a:sym typeface="Roboto"/>
                        </a:rPr>
                        <a:t>perlu</a:t>
                      </a:r>
                      <a:r>
                        <a:rPr lang="en-US" sz="1100" dirty="0">
                          <a:latin typeface="Roboto"/>
                          <a:ea typeface="Roboto"/>
                          <a:cs typeface="Roboto"/>
                          <a:sym typeface="Roboto"/>
                        </a:rPr>
                        <a:t> </a:t>
                      </a:r>
                      <a:r>
                        <a:rPr lang="en-US" sz="1100" dirty="0" err="1">
                          <a:latin typeface="Roboto"/>
                          <a:ea typeface="Roboto"/>
                          <a:cs typeface="Roboto"/>
                          <a:sym typeface="Roboto"/>
                        </a:rPr>
                        <a:t>menjual</a:t>
                      </a:r>
                      <a:r>
                        <a:rPr lang="en-US" sz="1100" dirty="0">
                          <a:latin typeface="Roboto"/>
                          <a:ea typeface="Roboto"/>
                          <a:cs typeface="Roboto"/>
                          <a:sym typeface="Roboto"/>
                        </a:rPr>
                        <a:t> 2000 unit</a:t>
                      </a:r>
                      <a:endParaRPr sz="11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bl>
          </a:graphicData>
        </a:graphic>
      </p:graphicFrame>
      <p:sp>
        <p:nvSpPr>
          <p:cNvPr id="133" name="Google Shape;133;p17"/>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Analisis Biaya Volume Laba</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38072248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B181F393-4843-BF1D-2E6D-FD602B4D6D04}"/>
            </a:ext>
          </a:extLst>
        </p:cNvPr>
        <p:cNvGrpSpPr/>
        <p:nvPr/>
      </p:nvGrpSpPr>
      <p:grpSpPr>
        <a:xfrm>
          <a:off x="0" y="0"/>
          <a:ext cx="0" cy="0"/>
          <a:chOff x="0" y="0"/>
          <a:chExt cx="0" cy="0"/>
        </a:xfrm>
      </p:grpSpPr>
      <p:grpSp>
        <p:nvGrpSpPr>
          <p:cNvPr id="115" name="Google Shape;115;p17">
            <a:extLst>
              <a:ext uri="{FF2B5EF4-FFF2-40B4-BE49-F238E27FC236}">
                <a16:creationId xmlns:a16="http://schemas.microsoft.com/office/drawing/2014/main" id="{C7A701E9-8D65-5972-2FC8-13108A872433}"/>
              </a:ext>
            </a:extLst>
          </p:cNvPr>
          <p:cNvGrpSpPr/>
          <p:nvPr/>
        </p:nvGrpSpPr>
        <p:grpSpPr>
          <a:xfrm>
            <a:off x="3854590" y="4740702"/>
            <a:ext cx="1434817" cy="389011"/>
            <a:chOff x="3248325" y="4588800"/>
            <a:chExt cx="2045939" cy="554700"/>
          </a:xfrm>
        </p:grpSpPr>
        <p:sp>
          <p:nvSpPr>
            <p:cNvPr id="116" name="Google Shape;116;p17">
              <a:extLst>
                <a:ext uri="{FF2B5EF4-FFF2-40B4-BE49-F238E27FC236}">
                  <a16:creationId xmlns:a16="http://schemas.microsoft.com/office/drawing/2014/main" id="{5070905D-399F-9826-A0C9-69F15DCA73BF}"/>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a:extLst>
                <a:ext uri="{FF2B5EF4-FFF2-40B4-BE49-F238E27FC236}">
                  <a16:creationId xmlns:a16="http://schemas.microsoft.com/office/drawing/2014/main" id="{AA065AE3-534B-7D30-0B5C-B3DE30A34EC7}"/>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a:extLst>
                <a:ext uri="{FF2B5EF4-FFF2-40B4-BE49-F238E27FC236}">
                  <a16:creationId xmlns:a16="http://schemas.microsoft.com/office/drawing/2014/main" id="{5FF24029-8EB6-9A87-F6B3-DD67620F3A5D}"/>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a:extLst>
              <a:ext uri="{FF2B5EF4-FFF2-40B4-BE49-F238E27FC236}">
                <a16:creationId xmlns:a16="http://schemas.microsoft.com/office/drawing/2014/main" id="{D89A08A2-0FD6-B2E5-880B-50EB58A13151}"/>
              </a:ext>
            </a:extLst>
          </p:cNvPr>
          <p:cNvGrpSpPr/>
          <p:nvPr/>
        </p:nvGrpSpPr>
        <p:grpSpPr>
          <a:xfrm>
            <a:off x="8325085" y="65155"/>
            <a:ext cx="763768" cy="752531"/>
            <a:chOff x="695950" y="3458000"/>
            <a:chExt cx="966550" cy="952450"/>
          </a:xfrm>
        </p:grpSpPr>
        <p:sp>
          <p:nvSpPr>
            <p:cNvPr id="120" name="Google Shape;120;p17">
              <a:extLst>
                <a:ext uri="{FF2B5EF4-FFF2-40B4-BE49-F238E27FC236}">
                  <a16:creationId xmlns:a16="http://schemas.microsoft.com/office/drawing/2014/main" id="{2ADBC2F2-A94B-3D6D-D1D7-347BDBFDDC92}"/>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a:extLst>
                <a:ext uri="{FF2B5EF4-FFF2-40B4-BE49-F238E27FC236}">
                  <a16:creationId xmlns:a16="http://schemas.microsoft.com/office/drawing/2014/main" id="{DF57582A-496A-04B1-89CA-3F787FEAC647}"/>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a:extLst>
                <a:ext uri="{FF2B5EF4-FFF2-40B4-BE49-F238E27FC236}">
                  <a16:creationId xmlns:a16="http://schemas.microsoft.com/office/drawing/2014/main" id="{B25C91F4-2464-0FE2-3558-2BCB1E57061D}"/>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a:extLst>
                <a:ext uri="{FF2B5EF4-FFF2-40B4-BE49-F238E27FC236}">
                  <a16:creationId xmlns:a16="http://schemas.microsoft.com/office/drawing/2014/main" id="{34B89254-26CD-040D-45BB-60A5E7823E1F}"/>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a:extLst>
                <a:ext uri="{FF2B5EF4-FFF2-40B4-BE49-F238E27FC236}">
                  <a16:creationId xmlns:a16="http://schemas.microsoft.com/office/drawing/2014/main" id="{18BBB5CA-0E3D-4B45-85B3-EA333A3EF9D1}"/>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a:extLst>
                <a:ext uri="{FF2B5EF4-FFF2-40B4-BE49-F238E27FC236}">
                  <a16:creationId xmlns:a16="http://schemas.microsoft.com/office/drawing/2014/main" id="{ECDE9BCD-053D-CC5E-E872-496618905D7F}"/>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a:extLst>
                <a:ext uri="{FF2B5EF4-FFF2-40B4-BE49-F238E27FC236}">
                  <a16:creationId xmlns:a16="http://schemas.microsoft.com/office/drawing/2014/main" id="{C483B911-76BE-6F94-C384-CBDC20AD4A68}"/>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a:extLst>
                <a:ext uri="{FF2B5EF4-FFF2-40B4-BE49-F238E27FC236}">
                  <a16:creationId xmlns:a16="http://schemas.microsoft.com/office/drawing/2014/main" id="{30D5EF87-0E1C-50A5-8DD1-297966EABB69}"/>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a:extLst>
                <a:ext uri="{FF2B5EF4-FFF2-40B4-BE49-F238E27FC236}">
                  <a16:creationId xmlns:a16="http://schemas.microsoft.com/office/drawing/2014/main" id="{C1C3198C-1B98-6B72-2BA5-6AC6A01DF184}"/>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a:extLst>
              <a:ext uri="{FF2B5EF4-FFF2-40B4-BE49-F238E27FC236}">
                <a16:creationId xmlns:a16="http://schemas.microsoft.com/office/drawing/2014/main" id="{D2B29CF7-0A55-0B6F-CBE1-AB1F596C32B8}"/>
              </a:ext>
            </a:extLst>
          </p:cNvPr>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a:extLst>
              <a:ext uri="{FF2B5EF4-FFF2-40B4-BE49-F238E27FC236}">
                <a16:creationId xmlns:a16="http://schemas.microsoft.com/office/drawing/2014/main" id="{86EF4DD8-FA2F-6353-13F9-7DCE6E23CBE3}"/>
              </a:ext>
            </a:extLst>
          </p:cNvPr>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a:extLst>
              <a:ext uri="{FF2B5EF4-FFF2-40B4-BE49-F238E27FC236}">
                <a16:creationId xmlns:a16="http://schemas.microsoft.com/office/drawing/2014/main" id="{4216290F-E2BB-FD80-8B4E-C415836654B1}"/>
              </a:ext>
            </a:extLst>
          </p:cNvPr>
          <p:cNvSpPr txBox="1"/>
          <p:nvPr/>
        </p:nvSpPr>
        <p:spPr>
          <a:xfrm>
            <a:off x="212775" y="989300"/>
            <a:ext cx="6938100" cy="354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600" dirty="0">
                <a:latin typeface="Roboto"/>
                <a:ea typeface="Roboto"/>
                <a:cs typeface="Roboto"/>
                <a:sym typeface="Roboto"/>
              </a:rPr>
              <a:t>Sertakan hasil perhitungan dan analisis mu pada tabel berikut : </a:t>
            </a:r>
            <a:endParaRPr sz="1600" dirty="0">
              <a:latin typeface="Roboto"/>
              <a:ea typeface="Roboto"/>
              <a:cs typeface="Roboto"/>
              <a:sym typeface="Roboto"/>
            </a:endParaRPr>
          </a:p>
        </p:txBody>
      </p:sp>
      <p:graphicFrame>
        <p:nvGraphicFramePr>
          <p:cNvPr id="132" name="Google Shape;132;p17">
            <a:extLst>
              <a:ext uri="{FF2B5EF4-FFF2-40B4-BE49-F238E27FC236}">
                <a16:creationId xmlns:a16="http://schemas.microsoft.com/office/drawing/2014/main" id="{9804A746-4798-F810-44C7-F37FAE218CE4}"/>
              </a:ext>
            </a:extLst>
          </p:cNvPr>
          <p:cNvGraphicFramePr/>
          <p:nvPr>
            <p:extLst>
              <p:ext uri="{D42A27DB-BD31-4B8C-83A1-F6EECF244321}">
                <p14:modId xmlns:p14="http://schemas.microsoft.com/office/powerpoint/2010/main" val="1203725852"/>
              </p:ext>
            </p:extLst>
          </p:nvPr>
        </p:nvGraphicFramePr>
        <p:xfrm>
          <a:off x="249963" y="1299651"/>
          <a:ext cx="8337300" cy="3420029"/>
        </p:xfrm>
        <a:graphic>
          <a:graphicData uri="http://schemas.openxmlformats.org/drawingml/2006/table">
            <a:tbl>
              <a:tblPr>
                <a:noFill/>
              </a:tblPr>
              <a:tblGrid>
                <a:gridCol w="1500875">
                  <a:extLst>
                    <a:ext uri="{9D8B030D-6E8A-4147-A177-3AD203B41FA5}">
                      <a16:colId xmlns:a16="http://schemas.microsoft.com/office/drawing/2014/main" val="20000"/>
                    </a:ext>
                  </a:extLst>
                </a:gridCol>
                <a:gridCol w="6836425">
                  <a:extLst>
                    <a:ext uri="{9D8B030D-6E8A-4147-A177-3AD203B41FA5}">
                      <a16:colId xmlns:a16="http://schemas.microsoft.com/office/drawing/2014/main" val="20001"/>
                    </a:ext>
                  </a:extLst>
                </a:gridCol>
              </a:tblGrid>
              <a:tr h="597667">
                <a:tc>
                  <a:txBody>
                    <a:bodyPr/>
                    <a:lstStyle/>
                    <a:p>
                      <a:pPr marL="91440" marR="91440" lvl="0" indent="0" algn="l" rtl="0">
                        <a:lnSpc>
                          <a:spcPct val="115000"/>
                        </a:lnSpc>
                        <a:spcBef>
                          <a:spcPts val="0"/>
                        </a:spcBef>
                        <a:spcAft>
                          <a:spcPts val="0"/>
                        </a:spcAft>
                        <a:buNone/>
                      </a:pPr>
                      <a:r>
                        <a:rPr lang="id" sz="1300" b="1">
                          <a:solidFill>
                            <a:srgbClr val="FFFFFF"/>
                          </a:solidFill>
                          <a:latin typeface="Roboto"/>
                          <a:ea typeface="Roboto"/>
                          <a:cs typeface="Roboto"/>
                          <a:sym typeface="Roboto"/>
                        </a:rPr>
                        <a:t>Rumus</a:t>
                      </a:r>
                      <a:endParaRPr sz="1300" b="1">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ID" sz="1000" b="0" i="0" u="none" strike="noStrike" cap="none" dirty="0">
                          <a:solidFill>
                            <a:srgbClr val="000000"/>
                          </a:solidFill>
                          <a:effectLst/>
                          <a:latin typeface="Arial"/>
                          <a:ea typeface="Arial"/>
                          <a:cs typeface="Arial"/>
                          <a:sym typeface="Arial"/>
                        </a:rPr>
                        <a:t>X =(F+L) / (P-V)</a:t>
                      </a:r>
                      <a:endParaRPr sz="10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1132323">
                <a:tc>
                  <a:txBody>
                    <a:bodyPr/>
                    <a:lstStyle/>
                    <a:p>
                      <a:pPr marL="91440" marR="91440" lvl="0" indent="0" algn="l" rtl="0">
                        <a:lnSpc>
                          <a:spcPct val="115000"/>
                        </a:lnSpc>
                        <a:spcBef>
                          <a:spcPts val="0"/>
                        </a:spcBef>
                        <a:spcAft>
                          <a:spcPts val="0"/>
                        </a:spcAft>
                        <a:buNone/>
                      </a:pPr>
                      <a:r>
                        <a:rPr lang="id" sz="1300" b="1">
                          <a:solidFill>
                            <a:srgbClr val="FFFFFF"/>
                          </a:solidFill>
                          <a:latin typeface="Roboto"/>
                          <a:ea typeface="Roboto"/>
                          <a:cs typeface="Roboto"/>
                          <a:sym typeface="Roboto"/>
                        </a:rPr>
                        <a:t>Perhitungan</a:t>
                      </a:r>
                      <a:endParaRPr sz="1300" b="1">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US" sz="1100" dirty="0">
                          <a:latin typeface="Roboto"/>
                          <a:ea typeface="Roboto"/>
                          <a:cs typeface="Roboto"/>
                          <a:sym typeface="Roboto"/>
                        </a:rPr>
                        <a:t>Maka  : </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L = 0,75 / 2.500.000</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(0 + 3.333.333, 33)/(2.000-0)</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3.333.333,33 : 2000</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1.666 unit</a:t>
                      </a:r>
                    </a:p>
                    <a:p>
                      <a:pPr marL="91440" marR="91440" lvl="0" indent="0" algn="l" rtl="0">
                        <a:lnSpc>
                          <a:spcPct val="115000"/>
                        </a:lnSpc>
                        <a:spcBef>
                          <a:spcPts val="0"/>
                        </a:spcBef>
                        <a:spcAft>
                          <a:spcPts val="0"/>
                        </a:spcAft>
                        <a:buNone/>
                      </a:pPr>
                      <a:endParaRPr sz="11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1496067">
                <a:tc>
                  <a:txBody>
                    <a:bodyPr/>
                    <a:lstStyle/>
                    <a:p>
                      <a:pPr marL="91440" marR="91440" lvl="0" indent="0" algn="l" rtl="0">
                        <a:lnSpc>
                          <a:spcPct val="115000"/>
                        </a:lnSpc>
                        <a:spcBef>
                          <a:spcPts val="0"/>
                        </a:spcBef>
                        <a:spcAft>
                          <a:spcPts val="0"/>
                        </a:spcAft>
                        <a:buNone/>
                      </a:pPr>
                      <a:r>
                        <a:rPr lang="id" sz="1300" b="1" dirty="0">
                          <a:solidFill>
                            <a:srgbClr val="FFFFFF"/>
                          </a:solidFill>
                          <a:latin typeface="Roboto"/>
                          <a:ea typeface="Roboto"/>
                          <a:cs typeface="Roboto"/>
                          <a:sym typeface="Roboto"/>
                        </a:rPr>
                        <a:t>Analisis</a:t>
                      </a:r>
                      <a:endParaRPr sz="1300" b="1" dirty="0">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US" sz="1100" dirty="0">
                          <a:latin typeface="Roboto"/>
                          <a:ea typeface="Roboto"/>
                          <a:cs typeface="Roboto"/>
                          <a:sym typeface="Roboto"/>
                        </a:rPr>
                        <a:t>Jika Perusahaan menjual1.666 unit </a:t>
                      </a:r>
                      <a:r>
                        <a:rPr lang="en-US" sz="1100" dirty="0" err="1">
                          <a:latin typeface="Roboto"/>
                          <a:ea typeface="Roboto"/>
                          <a:cs typeface="Roboto"/>
                          <a:sym typeface="Roboto"/>
                        </a:rPr>
                        <a:t>maka</a:t>
                      </a:r>
                      <a:r>
                        <a:rPr lang="en-US" sz="1100" dirty="0">
                          <a:latin typeface="Roboto"/>
                          <a:ea typeface="Roboto"/>
                          <a:cs typeface="Roboto"/>
                          <a:sym typeface="Roboto"/>
                        </a:rPr>
                        <a:t> </a:t>
                      </a:r>
                      <a:r>
                        <a:rPr lang="en-US" sz="1100" dirty="0" err="1">
                          <a:latin typeface="Roboto"/>
                          <a:ea typeface="Roboto"/>
                          <a:cs typeface="Roboto"/>
                          <a:sym typeface="Roboto"/>
                        </a:rPr>
                        <a:t>laba</a:t>
                      </a:r>
                      <a:r>
                        <a:rPr lang="en-US" sz="1100" dirty="0">
                          <a:latin typeface="Roboto"/>
                          <a:ea typeface="Roboto"/>
                          <a:cs typeface="Roboto"/>
                          <a:sym typeface="Roboto"/>
                        </a:rPr>
                        <a:t> </a:t>
                      </a:r>
                      <a:r>
                        <a:rPr lang="en-US" sz="1100" dirty="0" err="1">
                          <a:latin typeface="Roboto"/>
                          <a:ea typeface="Roboto"/>
                          <a:cs typeface="Roboto"/>
                          <a:sym typeface="Roboto"/>
                        </a:rPr>
                        <a:t>sebelum</a:t>
                      </a:r>
                      <a:r>
                        <a:rPr lang="en-US" sz="1100" dirty="0">
                          <a:latin typeface="Roboto"/>
                          <a:ea typeface="Roboto"/>
                          <a:cs typeface="Roboto"/>
                          <a:sym typeface="Roboto"/>
                        </a:rPr>
                        <a:t> </a:t>
                      </a:r>
                      <a:r>
                        <a:rPr lang="en-US" sz="1100" dirty="0" err="1">
                          <a:latin typeface="Roboto"/>
                          <a:ea typeface="Roboto"/>
                          <a:cs typeface="Roboto"/>
                          <a:sym typeface="Roboto"/>
                        </a:rPr>
                        <a:t>pajaknya</a:t>
                      </a:r>
                      <a:r>
                        <a:rPr lang="en-US" sz="1100" dirty="0">
                          <a:latin typeface="Roboto"/>
                          <a:ea typeface="Roboto"/>
                          <a:cs typeface="Roboto"/>
                          <a:sym typeface="Roboto"/>
                        </a:rPr>
                        <a:t> </a:t>
                      </a:r>
                      <a:r>
                        <a:rPr lang="en-US" sz="1100" dirty="0" err="1">
                          <a:latin typeface="Roboto"/>
                          <a:ea typeface="Roboto"/>
                          <a:cs typeface="Roboto"/>
                          <a:sym typeface="Roboto"/>
                        </a:rPr>
                        <a:t>itu</a:t>
                      </a:r>
                      <a:r>
                        <a:rPr lang="en-US" sz="1100" dirty="0">
                          <a:latin typeface="Roboto"/>
                          <a:ea typeface="Roboto"/>
                          <a:cs typeface="Roboto"/>
                          <a:sym typeface="Roboto"/>
                        </a:rPr>
                        <a:t> Rp 3.333.333,33</a:t>
                      </a:r>
                      <a:endParaRPr sz="11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bl>
          </a:graphicData>
        </a:graphic>
      </p:graphicFrame>
      <p:sp>
        <p:nvSpPr>
          <p:cNvPr id="133" name="Google Shape;133;p17">
            <a:extLst>
              <a:ext uri="{FF2B5EF4-FFF2-40B4-BE49-F238E27FC236}">
                <a16:creationId xmlns:a16="http://schemas.microsoft.com/office/drawing/2014/main" id="{1D09E1D8-87AD-D965-7DC7-B65F70417555}"/>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Analisis Biaya Volume Laba</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90994346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1463966C-885F-69CC-8EE4-4ED2DD969456}"/>
            </a:ext>
          </a:extLst>
        </p:cNvPr>
        <p:cNvGrpSpPr/>
        <p:nvPr/>
      </p:nvGrpSpPr>
      <p:grpSpPr>
        <a:xfrm>
          <a:off x="0" y="0"/>
          <a:ext cx="0" cy="0"/>
          <a:chOff x="0" y="0"/>
          <a:chExt cx="0" cy="0"/>
        </a:xfrm>
      </p:grpSpPr>
      <p:grpSp>
        <p:nvGrpSpPr>
          <p:cNvPr id="115" name="Google Shape;115;p17">
            <a:extLst>
              <a:ext uri="{FF2B5EF4-FFF2-40B4-BE49-F238E27FC236}">
                <a16:creationId xmlns:a16="http://schemas.microsoft.com/office/drawing/2014/main" id="{FF849A19-BBF2-C301-7131-1BCD0DCEA0F6}"/>
              </a:ext>
            </a:extLst>
          </p:cNvPr>
          <p:cNvGrpSpPr/>
          <p:nvPr/>
        </p:nvGrpSpPr>
        <p:grpSpPr>
          <a:xfrm>
            <a:off x="3854590" y="4740702"/>
            <a:ext cx="1434817" cy="389011"/>
            <a:chOff x="3248325" y="4588800"/>
            <a:chExt cx="2045939" cy="554700"/>
          </a:xfrm>
        </p:grpSpPr>
        <p:sp>
          <p:nvSpPr>
            <p:cNvPr id="116" name="Google Shape;116;p17">
              <a:extLst>
                <a:ext uri="{FF2B5EF4-FFF2-40B4-BE49-F238E27FC236}">
                  <a16:creationId xmlns:a16="http://schemas.microsoft.com/office/drawing/2014/main" id="{81F35A0C-8D3C-E734-4263-2BA009C43283}"/>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a:extLst>
                <a:ext uri="{FF2B5EF4-FFF2-40B4-BE49-F238E27FC236}">
                  <a16:creationId xmlns:a16="http://schemas.microsoft.com/office/drawing/2014/main" id="{9BCEBF53-8175-E0D4-206D-D2B93D244A32}"/>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a:extLst>
                <a:ext uri="{FF2B5EF4-FFF2-40B4-BE49-F238E27FC236}">
                  <a16:creationId xmlns:a16="http://schemas.microsoft.com/office/drawing/2014/main" id="{B25FEDCC-E05E-240E-46D5-90038B4E24C7}"/>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a:extLst>
              <a:ext uri="{FF2B5EF4-FFF2-40B4-BE49-F238E27FC236}">
                <a16:creationId xmlns:a16="http://schemas.microsoft.com/office/drawing/2014/main" id="{6A74F714-6101-F654-464F-A6900B51BDF2}"/>
              </a:ext>
            </a:extLst>
          </p:cNvPr>
          <p:cNvGrpSpPr/>
          <p:nvPr/>
        </p:nvGrpSpPr>
        <p:grpSpPr>
          <a:xfrm>
            <a:off x="8325085" y="65155"/>
            <a:ext cx="763768" cy="752531"/>
            <a:chOff x="695950" y="3458000"/>
            <a:chExt cx="966550" cy="952450"/>
          </a:xfrm>
        </p:grpSpPr>
        <p:sp>
          <p:nvSpPr>
            <p:cNvPr id="120" name="Google Shape;120;p17">
              <a:extLst>
                <a:ext uri="{FF2B5EF4-FFF2-40B4-BE49-F238E27FC236}">
                  <a16:creationId xmlns:a16="http://schemas.microsoft.com/office/drawing/2014/main" id="{49439562-986A-2C05-4FC2-3077B553C2BD}"/>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a:extLst>
                <a:ext uri="{FF2B5EF4-FFF2-40B4-BE49-F238E27FC236}">
                  <a16:creationId xmlns:a16="http://schemas.microsoft.com/office/drawing/2014/main" id="{1D890E7F-0C6A-0924-2AC5-8855AF4461D1}"/>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a:extLst>
                <a:ext uri="{FF2B5EF4-FFF2-40B4-BE49-F238E27FC236}">
                  <a16:creationId xmlns:a16="http://schemas.microsoft.com/office/drawing/2014/main" id="{A7D99FAD-E839-59F8-D017-31CF302BCF97}"/>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a:extLst>
                <a:ext uri="{FF2B5EF4-FFF2-40B4-BE49-F238E27FC236}">
                  <a16:creationId xmlns:a16="http://schemas.microsoft.com/office/drawing/2014/main" id="{2981591D-7E0E-DB39-CDC8-0112378C4B3E}"/>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a:extLst>
                <a:ext uri="{FF2B5EF4-FFF2-40B4-BE49-F238E27FC236}">
                  <a16:creationId xmlns:a16="http://schemas.microsoft.com/office/drawing/2014/main" id="{682768F1-29EF-5600-0F33-3A6E05D2F939}"/>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a:extLst>
                <a:ext uri="{FF2B5EF4-FFF2-40B4-BE49-F238E27FC236}">
                  <a16:creationId xmlns:a16="http://schemas.microsoft.com/office/drawing/2014/main" id="{30179F6D-F937-ABCB-9981-57A87F57CFF1}"/>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a:extLst>
                <a:ext uri="{FF2B5EF4-FFF2-40B4-BE49-F238E27FC236}">
                  <a16:creationId xmlns:a16="http://schemas.microsoft.com/office/drawing/2014/main" id="{BA836923-ADDA-70BA-880B-C8A216EFEF3A}"/>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a:extLst>
                <a:ext uri="{FF2B5EF4-FFF2-40B4-BE49-F238E27FC236}">
                  <a16:creationId xmlns:a16="http://schemas.microsoft.com/office/drawing/2014/main" id="{38B535A8-9F28-608C-A667-CA363088EF21}"/>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a:extLst>
                <a:ext uri="{FF2B5EF4-FFF2-40B4-BE49-F238E27FC236}">
                  <a16:creationId xmlns:a16="http://schemas.microsoft.com/office/drawing/2014/main" id="{4E136714-ADEE-8BAD-3EE1-16B77AF6E404}"/>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a:extLst>
              <a:ext uri="{FF2B5EF4-FFF2-40B4-BE49-F238E27FC236}">
                <a16:creationId xmlns:a16="http://schemas.microsoft.com/office/drawing/2014/main" id="{FDDBD906-4026-26FB-7859-A64A2EF5CD7D}"/>
              </a:ext>
            </a:extLst>
          </p:cNvPr>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a:extLst>
              <a:ext uri="{FF2B5EF4-FFF2-40B4-BE49-F238E27FC236}">
                <a16:creationId xmlns:a16="http://schemas.microsoft.com/office/drawing/2014/main" id="{1C30EAA9-73B9-837B-3BB9-6295059D6B8B}"/>
              </a:ext>
            </a:extLst>
          </p:cNvPr>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a:extLst>
              <a:ext uri="{FF2B5EF4-FFF2-40B4-BE49-F238E27FC236}">
                <a16:creationId xmlns:a16="http://schemas.microsoft.com/office/drawing/2014/main" id="{F795C5E0-541F-011E-5224-79A6A911BAC1}"/>
              </a:ext>
            </a:extLst>
          </p:cNvPr>
          <p:cNvSpPr txBox="1"/>
          <p:nvPr/>
        </p:nvSpPr>
        <p:spPr>
          <a:xfrm>
            <a:off x="212775" y="989300"/>
            <a:ext cx="6938100" cy="354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600" dirty="0">
                <a:latin typeface="Roboto"/>
                <a:ea typeface="Roboto"/>
                <a:cs typeface="Roboto"/>
                <a:sym typeface="Roboto"/>
              </a:rPr>
              <a:t>Sertakan hasil perhitungan dan analisis mu pada tabel berikut : </a:t>
            </a:r>
            <a:endParaRPr sz="1600" dirty="0">
              <a:latin typeface="Roboto"/>
              <a:ea typeface="Roboto"/>
              <a:cs typeface="Roboto"/>
              <a:sym typeface="Roboto"/>
            </a:endParaRPr>
          </a:p>
        </p:txBody>
      </p:sp>
      <p:graphicFrame>
        <p:nvGraphicFramePr>
          <p:cNvPr id="132" name="Google Shape;132;p17">
            <a:extLst>
              <a:ext uri="{FF2B5EF4-FFF2-40B4-BE49-F238E27FC236}">
                <a16:creationId xmlns:a16="http://schemas.microsoft.com/office/drawing/2014/main" id="{366C1861-AF8B-E94F-CBE8-300BCE3F3531}"/>
              </a:ext>
            </a:extLst>
          </p:cNvPr>
          <p:cNvGraphicFramePr/>
          <p:nvPr>
            <p:extLst>
              <p:ext uri="{D42A27DB-BD31-4B8C-83A1-F6EECF244321}">
                <p14:modId xmlns:p14="http://schemas.microsoft.com/office/powerpoint/2010/main" val="2101337569"/>
              </p:ext>
            </p:extLst>
          </p:nvPr>
        </p:nvGraphicFramePr>
        <p:xfrm>
          <a:off x="249963" y="1299650"/>
          <a:ext cx="8337300" cy="3585909"/>
        </p:xfrm>
        <a:graphic>
          <a:graphicData uri="http://schemas.openxmlformats.org/drawingml/2006/table">
            <a:tbl>
              <a:tblPr>
                <a:noFill/>
              </a:tblPr>
              <a:tblGrid>
                <a:gridCol w="1500875">
                  <a:extLst>
                    <a:ext uri="{9D8B030D-6E8A-4147-A177-3AD203B41FA5}">
                      <a16:colId xmlns:a16="http://schemas.microsoft.com/office/drawing/2014/main" val="20000"/>
                    </a:ext>
                  </a:extLst>
                </a:gridCol>
                <a:gridCol w="6836425">
                  <a:extLst>
                    <a:ext uri="{9D8B030D-6E8A-4147-A177-3AD203B41FA5}">
                      <a16:colId xmlns:a16="http://schemas.microsoft.com/office/drawing/2014/main" val="20001"/>
                    </a:ext>
                  </a:extLst>
                </a:gridCol>
              </a:tblGrid>
              <a:tr h="700050">
                <a:tc>
                  <a:txBody>
                    <a:bodyPr/>
                    <a:lstStyle/>
                    <a:p>
                      <a:pPr marL="91440" marR="91440" lvl="0" indent="0" algn="l" rtl="0">
                        <a:lnSpc>
                          <a:spcPct val="115000"/>
                        </a:lnSpc>
                        <a:spcBef>
                          <a:spcPts val="0"/>
                        </a:spcBef>
                        <a:spcAft>
                          <a:spcPts val="0"/>
                        </a:spcAft>
                        <a:buNone/>
                      </a:pPr>
                      <a:r>
                        <a:rPr lang="id" sz="1300" b="1">
                          <a:solidFill>
                            <a:srgbClr val="FFFFFF"/>
                          </a:solidFill>
                          <a:latin typeface="Roboto"/>
                          <a:ea typeface="Roboto"/>
                          <a:cs typeface="Roboto"/>
                          <a:sym typeface="Roboto"/>
                        </a:rPr>
                        <a:t>Rumus</a:t>
                      </a:r>
                      <a:endParaRPr sz="1300" b="1">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ID" sz="1200" b="0" i="0" u="none" strike="noStrike" cap="none" dirty="0">
                          <a:solidFill>
                            <a:srgbClr val="000000"/>
                          </a:solidFill>
                          <a:effectLst/>
                          <a:latin typeface="Arial"/>
                          <a:ea typeface="Arial"/>
                          <a:cs typeface="Arial"/>
                          <a:sym typeface="Arial"/>
                        </a:rPr>
                        <a:t>X =(F+L) / (P-V)</a:t>
                      </a:r>
                      <a:endParaRPr sz="12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607700">
                <a:tc>
                  <a:txBody>
                    <a:bodyPr/>
                    <a:lstStyle/>
                    <a:p>
                      <a:pPr marL="91440" marR="91440" lvl="0" indent="0" algn="l" rtl="0">
                        <a:lnSpc>
                          <a:spcPct val="115000"/>
                        </a:lnSpc>
                        <a:spcBef>
                          <a:spcPts val="0"/>
                        </a:spcBef>
                        <a:spcAft>
                          <a:spcPts val="0"/>
                        </a:spcAft>
                        <a:buNone/>
                      </a:pPr>
                      <a:r>
                        <a:rPr lang="id" sz="1300" b="1">
                          <a:solidFill>
                            <a:srgbClr val="FFFFFF"/>
                          </a:solidFill>
                          <a:latin typeface="Roboto"/>
                          <a:ea typeface="Roboto"/>
                          <a:cs typeface="Roboto"/>
                          <a:sym typeface="Roboto"/>
                        </a:rPr>
                        <a:t>Perhitungan</a:t>
                      </a:r>
                      <a:endParaRPr sz="1300" b="1">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US" sz="1100" dirty="0">
                          <a:latin typeface="Roboto"/>
                          <a:ea typeface="Roboto"/>
                          <a:cs typeface="Roboto"/>
                          <a:sym typeface="Roboto"/>
                        </a:rPr>
                        <a:t>Maka  : </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(100+ 1.200.000)/(2.000-700)</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1.300.000 : 1.300</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1.000 Unit</a:t>
                      </a:r>
                    </a:p>
                    <a:p>
                      <a:pPr marL="91440" marR="91440" lvl="0" indent="0" algn="l" rtl="0">
                        <a:lnSpc>
                          <a:spcPct val="115000"/>
                        </a:lnSpc>
                        <a:spcBef>
                          <a:spcPts val="0"/>
                        </a:spcBef>
                        <a:spcAft>
                          <a:spcPts val="0"/>
                        </a:spcAft>
                        <a:buNone/>
                      </a:pPr>
                      <a:endParaRPr sz="11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1752350">
                <a:tc>
                  <a:txBody>
                    <a:bodyPr/>
                    <a:lstStyle/>
                    <a:p>
                      <a:pPr marL="91440" marR="91440" lvl="0" indent="0" algn="l" rtl="0">
                        <a:lnSpc>
                          <a:spcPct val="115000"/>
                        </a:lnSpc>
                        <a:spcBef>
                          <a:spcPts val="0"/>
                        </a:spcBef>
                        <a:spcAft>
                          <a:spcPts val="0"/>
                        </a:spcAft>
                        <a:buNone/>
                      </a:pPr>
                      <a:r>
                        <a:rPr lang="id" sz="1300" b="1" dirty="0">
                          <a:solidFill>
                            <a:srgbClr val="FFFFFF"/>
                          </a:solidFill>
                          <a:latin typeface="Roboto"/>
                          <a:ea typeface="Roboto"/>
                          <a:cs typeface="Roboto"/>
                          <a:sym typeface="Roboto"/>
                        </a:rPr>
                        <a:t>Analisis</a:t>
                      </a:r>
                      <a:endParaRPr sz="1300" b="1" dirty="0">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US" sz="1100" dirty="0">
                          <a:latin typeface="Roboto"/>
                          <a:ea typeface="Roboto"/>
                          <a:cs typeface="Roboto"/>
                          <a:sym typeface="Roboto"/>
                        </a:rPr>
                        <a:t>Jika Perusahaan </a:t>
                      </a:r>
                      <a:r>
                        <a:rPr lang="en-US" sz="1100" dirty="0" err="1">
                          <a:latin typeface="Roboto"/>
                          <a:ea typeface="Roboto"/>
                          <a:cs typeface="Roboto"/>
                          <a:sym typeface="Roboto"/>
                        </a:rPr>
                        <a:t>menjual</a:t>
                      </a:r>
                      <a:r>
                        <a:rPr lang="en-US" sz="1100" dirty="0">
                          <a:latin typeface="Roboto"/>
                          <a:ea typeface="Roboto"/>
                          <a:cs typeface="Roboto"/>
                          <a:sym typeface="Roboto"/>
                        </a:rPr>
                        <a:t> 1.000 unit </a:t>
                      </a:r>
                      <a:r>
                        <a:rPr lang="en-US" sz="1100" dirty="0" err="1">
                          <a:latin typeface="Roboto"/>
                          <a:ea typeface="Roboto"/>
                          <a:cs typeface="Roboto"/>
                          <a:sym typeface="Roboto"/>
                        </a:rPr>
                        <a:t>maka</a:t>
                      </a:r>
                      <a:r>
                        <a:rPr lang="en-US" sz="1100" dirty="0">
                          <a:latin typeface="Roboto"/>
                          <a:ea typeface="Roboto"/>
                          <a:cs typeface="Roboto"/>
                          <a:sym typeface="Roboto"/>
                        </a:rPr>
                        <a:t> </a:t>
                      </a:r>
                      <a:r>
                        <a:rPr lang="en-US" sz="1100" dirty="0" err="1">
                          <a:latin typeface="Roboto"/>
                          <a:ea typeface="Roboto"/>
                          <a:cs typeface="Roboto"/>
                          <a:sym typeface="Roboto"/>
                        </a:rPr>
                        <a:t>laba</a:t>
                      </a:r>
                      <a:r>
                        <a:rPr lang="en-US" sz="1100" dirty="0">
                          <a:latin typeface="Roboto"/>
                          <a:ea typeface="Roboto"/>
                          <a:cs typeface="Roboto"/>
                          <a:sym typeface="Roboto"/>
                        </a:rPr>
                        <a:t> </a:t>
                      </a:r>
                      <a:r>
                        <a:rPr lang="en-US" sz="1100" dirty="0" err="1">
                          <a:latin typeface="Roboto"/>
                          <a:ea typeface="Roboto"/>
                          <a:cs typeface="Roboto"/>
                          <a:sym typeface="Roboto"/>
                        </a:rPr>
                        <a:t>sebelum</a:t>
                      </a:r>
                      <a:r>
                        <a:rPr lang="en-US" sz="1100" dirty="0">
                          <a:latin typeface="Roboto"/>
                          <a:ea typeface="Roboto"/>
                          <a:cs typeface="Roboto"/>
                          <a:sym typeface="Roboto"/>
                        </a:rPr>
                        <a:t> </a:t>
                      </a:r>
                      <a:r>
                        <a:rPr lang="en-US" sz="1100" dirty="0" err="1">
                          <a:latin typeface="Roboto"/>
                          <a:ea typeface="Roboto"/>
                          <a:cs typeface="Roboto"/>
                          <a:sym typeface="Roboto"/>
                        </a:rPr>
                        <a:t>pajaknya</a:t>
                      </a:r>
                      <a:r>
                        <a:rPr lang="en-US" sz="1100" dirty="0">
                          <a:latin typeface="Roboto"/>
                          <a:ea typeface="Roboto"/>
                          <a:cs typeface="Roboto"/>
                          <a:sym typeface="Roboto"/>
                        </a:rPr>
                        <a:t> </a:t>
                      </a:r>
                      <a:r>
                        <a:rPr lang="en-US" sz="1100" dirty="0" err="1">
                          <a:latin typeface="Roboto"/>
                          <a:ea typeface="Roboto"/>
                          <a:cs typeface="Roboto"/>
                          <a:sym typeface="Roboto"/>
                        </a:rPr>
                        <a:t>itu</a:t>
                      </a:r>
                      <a:r>
                        <a:rPr lang="en-US" sz="1100" dirty="0">
                          <a:latin typeface="Roboto"/>
                          <a:ea typeface="Roboto"/>
                          <a:cs typeface="Roboto"/>
                          <a:sym typeface="Roboto"/>
                        </a:rPr>
                        <a:t> Rp 1.300.000</a:t>
                      </a:r>
                      <a:endParaRPr sz="11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bl>
          </a:graphicData>
        </a:graphic>
      </p:graphicFrame>
      <p:sp>
        <p:nvSpPr>
          <p:cNvPr id="133" name="Google Shape;133;p17">
            <a:extLst>
              <a:ext uri="{FF2B5EF4-FFF2-40B4-BE49-F238E27FC236}">
                <a16:creationId xmlns:a16="http://schemas.microsoft.com/office/drawing/2014/main" id="{2F35366C-4EB0-58F1-2BFD-868F0E1C708A}"/>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Analisis Biaya Volume Laba</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77399293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5000">
                <a:solidFill>
                  <a:srgbClr val="FFFFFF"/>
                </a:solidFill>
                <a:latin typeface="Roboto Black"/>
                <a:ea typeface="Roboto Black"/>
                <a:cs typeface="Roboto Black"/>
                <a:sym typeface="Roboto Black"/>
              </a:rPr>
              <a:t>Penganggaran Modal</a:t>
            </a:r>
            <a:endParaRPr sz="50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324569139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Penganggaran Modal</a:t>
            </a:r>
            <a:endParaRPr sz="3600" b="1">
              <a:solidFill>
                <a:srgbClr val="17919B"/>
              </a:solidFill>
              <a:latin typeface="Roboto"/>
              <a:ea typeface="Roboto"/>
              <a:cs typeface="Roboto"/>
              <a:sym typeface="Roboto"/>
            </a:endParaRPr>
          </a:p>
        </p:txBody>
      </p:sp>
      <p:graphicFrame>
        <p:nvGraphicFramePr>
          <p:cNvPr id="86" name="Google Shape;86;p15"/>
          <p:cNvGraphicFramePr/>
          <p:nvPr/>
        </p:nvGraphicFramePr>
        <p:xfrm>
          <a:off x="3112300" y="1922650"/>
          <a:ext cx="3538550" cy="1775925"/>
        </p:xfrm>
        <a:graphic>
          <a:graphicData uri="http://schemas.openxmlformats.org/drawingml/2006/table">
            <a:tbl>
              <a:tblPr>
                <a:noFill/>
              </a:tblPr>
              <a:tblGrid>
                <a:gridCol w="1837650">
                  <a:extLst>
                    <a:ext uri="{9D8B030D-6E8A-4147-A177-3AD203B41FA5}">
                      <a16:colId xmlns:a16="http://schemas.microsoft.com/office/drawing/2014/main" val="20000"/>
                    </a:ext>
                  </a:extLst>
                </a:gridCol>
                <a:gridCol w="1700900">
                  <a:extLst>
                    <a:ext uri="{9D8B030D-6E8A-4147-A177-3AD203B41FA5}">
                      <a16:colId xmlns:a16="http://schemas.microsoft.com/office/drawing/2014/main" val="20001"/>
                    </a:ext>
                  </a:extLst>
                </a:gridCol>
              </a:tblGrid>
              <a:tr h="335975">
                <a:tc>
                  <a:txBody>
                    <a:bodyPr/>
                    <a:lstStyle/>
                    <a:p>
                      <a:pPr marL="0" lvl="0" indent="0" algn="ctr" rtl="0">
                        <a:spcBef>
                          <a:spcPts val="0"/>
                        </a:spcBef>
                        <a:spcAft>
                          <a:spcPts val="0"/>
                        </a:spcAft>
                        <a:buNone/>
                      </a:pPr>
                      <a:r>
                        <a:rPr lang="id" sz="1300" b="1">
                          <a:solidFill>
                            <a:srgbClr val="FFFFFF"/>
                          </a:solidFill>
                          <a:latin typeface="Roboto"/>
                          <a:ea typeface="Roboto"/>
                          <a:cs typeface="Roboto"/>
                          <a:sym typeface="Roboto"/>
                        </a:rPr>
                        <a:t>Tahun</a:t>
                      </a:r>
                      <a:endParaRPr sz="1300" b="1">
                        <a:solidFill>
                          <a:srgbClr val="FFFFFF"/>
                        </a:solidFill>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1300" b="1">
                          <a:solidFill>
                            <a:srgbClr val="FFFFFF"/>
                          </a:solidFill>
                          <a:latin typeface="Roboto"/>
                          <a:ea typeface="Roboto"/>
                          <a:cs typeface="Roboto"/>
                          <a:sym typeface="Roboto"/>
                        </a:rPr>
                        <a:t>Jumlah</a:t>
                      </a:r>
                      <a:endParaRPr sz="1300" b="1">
                        <a:solidFill>
                          <a:srgbClr val="FFFFFF"/>
                        </a:solidFill>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273375">
                <a:tc>
                  <a:txBody>
                    <a:bodyPr/>
                    <a:lstStyle/>
                    <a:p>
                      <a:pPr marL="91440" lvl="0" indent="0" algn="l" rtl="0">
                        <a:spcBef>
                          <a:spcPts val="0"/>
                        </a:spcBef>
                        <a:spcAft>
                          <a:spcPts val="0"/>
                        </a:spcAft>
                        <a:buNone/>
                      </a:pPr>
                      <a:r>
                        <a:rPr lang="id" sz="1200">
                          <a:latin typeface="Roboto"/>
                          <a:ea typeface="Roboto"/>
                          <a:cs typeface="Roboto"/>
                          <a:sym typeface="Roboto"/>
                        </a:rPr>
                        <a:t>Tahun 1</a:t>
                      </a:r>
                      <a:endParaRPr sz="1200">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72000" lvl="0" indent="0" algn="r" rtl="0">
                        <a:spcBef>
                          <a:spcPts val="0"/>
                        </a:spcBef>
                        <a:spcAft>
                          <a:spcPts val="0"/>
                        </a:spcAft>
                        <a:buNone/>
                      </a:pPr>
                      <a:r>
                        <a:rPr lang="id" sz="1200"/>
                        <a:t> Rp   70.000</a:t>
                      </a:r>
                      <a:endParaRPr sz="1200"/>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273375">
                <a:tc>
                  <a:txBody>
                    <a:bodyPr/>
                    <a:lstStyle/>
                    <a:p>
                      <a:pPr marL="91440" lvl="0" indent="0" algn="l" rtl="0">
                        <a:spcBef>
                          <a:spcPts val="0"/>
                        </a:spcBef>
                        <a:spcAft>
                          <a:spcPts val="0"/>
                        </a:spcAft>
                        <a:buNone/>
                      </a:pPr>
                      <a:r>
                        <a:rPr lang="id" sz="1200">
                          <a:solidFill>
                            <a:schemeClr val="dk1"/>
                          </a:solidFill>
                          <a:latin typeface="Roboto"/>
                          <a:ea typeface="Roboto"/>
                          <a:cs typeface="Roboto"/>
                          <a:sym typeface="Roboto"/>
                        </a:rPr>
                        <a:t>Tahun 2</a:t>
                      </a:r>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72000" lvl="0" indent="0" algn="r" rtl="0">
                        <a:spcBef>
                          <a:spcPts val="0"/>
                        </a:spcBef>
                        <a:spcAft>
                          <a:spcPts val="0"/>
                        </a:spcAft>
                        <a:buNone/>
                      </a:pPr>
                      <a:r>
                        <a:rPr lang="id" sz="1200"/>
                        <a:t> Rp 120.000</a:t>
                      </a:r>
                      <a:endParaRPr sz="1200"/>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273375">
                <a:tc>
                  <a:txBody>
                    <a:bodyPr/>
                    <a:lstStyle/>
                    <a:p>
                      <a:pPr marL="91440" lvl="0" indent="0" algn="l" rtl="0">
                        <a:spcBef>
                          <a:spcPts val="0"/>
                        </a:spcBef>
                        <a:spcAft>
                          <a:spcPts val="0"/>
                        </a:spcAft>
                        <a:buNone/>
                      </a:pPr>
                      <a:r>
                        <a:rPr lang="id" sz="1200">
                          <a:solidFill>
                            <a:schemeClr val="dk1"/>
                          </a:solidFill>
                          <a:latin typeface="Roboto"/>
                          <a:ea typeface="Roboto"/>
                          <a:cs typeface="Roboto"/>
                          <a:sym typeface="Roboto"/>
                        </a:rPr>
                        <a:t>Tahun 3</a:t>
                      </a:r>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72000" lvl="0" indent="0" algn="r" rtl="0">
                        <a:spcBef>
                          <a:spcPts val="0"/>
                        </a:spcBef>
                        <a:spcAft>
                          <a:spcPts val="0"/>
                        </a:spcAft>
                        <a:buNone/>
                      </a:pPr>
                      <a:r>
                        <a:rPr lang="id" sz="1200"/>
                        <a:t> Rp 140.000</a:t>
                      </a:r>
                      <a:endParaRPr sz="1200"/>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346450">
                <a:tc>
                  <a:txBody>
                    <a:bodyPr/>
                    <a:lstStyle/>
                    <a:p>
                      <a:pPr marL="91440" lvl="0" indent="0" algn="l" rtl="0">
                        <a:spcBef>
                          <a:spcPts val="0"/>
                        </a:spcBef>
                        <a:spcAft>
                          <a:spcPts val="0"/>
                        </a:spcAft>
                        <a:buNone/>
                      </a:pPr>
                      <a:r>
                        <a:rPr lang="id" sz="1200">
                          <a:solidFill>
                            <a:schemeClr val="dk1"/>
                          </a:solidFill>
                          <a:latin typeface="Roboto"/>
                          <a:ea typeface="Roboto"/>
                          <a:cs typeface="Roboto"/>
                          <a:sym typeface="Roboto"/>
                        </a:rPr>
                        <a:t>Tahun 4</a:t>
                      </a:r>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72000" lvl="0" indent="0" algn="r" rtl="0">
                        <a:spcBef>
                          <a:spcPts val="0"/>
                        </a:spcBef>
                        <a:spcAft>
                          <a:spcPts val="0"/>
                        </a:spcAft>
                        <a:buNone/>
                      </a:pPr>
                      <a:r>
                        <a:rPr lang="id" sz="1200"/>
                        <a:t> Rp 140.000</a:t>
                      </a:r>
                      <a:endParaRPr sz="1200"/>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273375">
                <a:tc>
                  <a:txBody>
                    <a:bodyPr/>
                    <a:lstStyle/>
                    <a:p>
                      <a:pPr marL="91440" lvl="0" indent="0" algn="l" rtl="0">
                        <a:spcBef>
                          <a:spcPts val="0"/>
                        </a:spcBef>
                        <a:spcAft>
                          <a:spcPts val="0"/>
                        </a:spcAft>
                        <a:buClr>
                          <a:schemeClr val="dk1"/>
                        </a:buClr>
                        <a:buSzPts val="1100"/>
                        <a:buFont typeface="Arial"/>
                        <a:buNone/>
                      </a:pPr>
                      <a:r>
                        <a:rPr lang="id" sz="1200">
                          <a:solidFill>
                            <a:schemeClr val="dk1"/>
                          </a:solidFill>
                          <a:latin typeface="Roboto"/>
                          <a:ea typeface="Roboto"/>
                          <a:cs typeface="Roboto"/>
                          <a:sym typeface="Roboto"/>
                        </a:rPr>
                        <a:t>Tahun 5</a:t>
                      </a:r>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lt1"/>
                    </a:solidFill>
                  </a:tcPr>
                </a:tc>
                <a:tc>
                  <a:txBody>
                    <a:bodyPr/>
                    <a:lstStyle/>
                    <a:p>
                      <a:pPr marL="72000" lvl="0" indent="0" algn="r" rtl="0">
                        <a:spcBef>
                          <a:spcPts val="0"/>
                        </a:spcBef>
                        <a:spcAft>
                          <a:spcPts val="0"/>
                        </a:spcAft>
                        <a:buNone/>
                      </a:pPr>
                      <a:r>
                        <a:rPr lang="id" sz="1200">
                          <a:latin typeface="Roboto"/>
                          <a:ea typeface="Roboto"/>
                          <a:cs typeface="Roboto"/>
                          <a:sym typeface="Roboto"/>
                        </a:rPr>
                        <a:t>Rp   40.000</a:t>
                      </a:r>
                      <a:endParaRPr sz="1200">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87" name="Google Shape;87;p15"/>
          <p:cNvSpPr txBox="1"/>
          <p:nvPr/>
        </p:nvSpPr>
        <p:spPr>
          <a:xfrm>
            <a:off x="3020925" y="1198700"/>
            <a:ext cx="5888700" cy="688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300">
                <a:latin typeface="Roboto"/>
                <a:ea typeface="Roboto"/>
                <a:cs typeface="Roboto"/>
                <a:sym typeface="Roboto"/>
              </a:rPr>
              <a:t>Kamu berniat untuk menginvestasikan Rp 400.000 pada sebuah project IT yang akan memberikan arus kas masa depan sebagai berikut : </a:t>
            </a:r>
            <a:endParaRPr sz="1300">
              <a:latin typeface="Roboto"/>
              <a:ea typeface="Roboto"/>
              <a:cs typeface="Roboto"/>
              <a:sym typeface="Roboto"/>
            </a:endParaRPr>
          </a:p>
        </p:txBody>
      </p:sp>
      <p:sp>
        <p:nvSpPr>
          <p:cNvPr id="88" name="Google Shape;88;p15"/>
          <p:cNvSpPr txBox="1"/>
          <p:nvPr/>
        </p:nvSpPr>
        <p:spPr>
          <a:xfrm>
            <a:off x="3020925" y="3779269"/>
            <a:ext cx="5412300" cy="383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d" sz="1300">
                <a:latin typeface="Roboto"/>
                <a:ea typeface="Roboto"/>
                <a:cs typeface="Roboto"/>
                <a:sym typeface="Roboto"/>
              </a:rPr>
              <a:t>Menurutmu, jika discount rate sebesar </a:t>
            </a:r>
            <a:r>
              <a:rPr lang="id" sz="1300" b="1">
                <a:solidFill>
                  <a:srgbClr val="13818B"/>
                </a:solidFill>
                <a:latin typeface="Roboto"/>
                <a:ea typeface="Roboto"/>
                <a:cs typeface="Roboto"/>
                <a:sym typeface="Roboto"/>
              </a:rPr>
              <a:t>8%</a:t>
            </a:r>
            <a:r>
              <a:rPr lang="id" sz="1300" b="1">
                <a:latin typeface="Roboto"/>
                <a:ea typeface="Roboto"/>
                <a:cs typeface="Roboto"/>
                <a:sym typeface="Roboto"/>
              </a:rPr>
              <a:t> per tahun</a:t>
            </a:r>
            <a:r>
              <a:rPr lang="id" sz="1300">
                <a:latin typeface="Roboto"/>
                <a:ea typeface="Roboto"/>
                <a:cs typeface="Roboto"/>
                <a:sym typeface="Roboto"/>
              </a:rPr>
              <a:t>. Apakah project tersebut sebaiknya diterima atau ditolak?</a:t>
            </a:r>
            <a:endParaRPr sz="1300">
              <a:latin typeface="Roboto"/>
              <a:ea typeface="Roboto"/>
              <a:cs typeface="Roboto"/>
              <a:sym typeface="Roboto"/>
            </a:endParaRPr>
          </a:p>
        </p:txBody>
      </p:sp>
      <p:pic>
        <p:nvPicPr>
          <p:cNvPr id="89" name="Google Shape;89;p15"/>
          <p:cNvPicPr preferRelativeResize="0"/>
          <p:nvPr/>
        </p:nvPicPr>
        <p:blipFill>
          <a:blip r:embed="rId4">
            <a:alphaModFix/>
          </a:blip>
          <a:stretch>
            <a:fillRect/>
          </a:stretch>
        </p:blipFill>
        <p:spPr>
          <a:xfrm>
            <a:off x="380897" y="1482550"/>
            <a:ext cx="2493704" cy="2493724"/>
          </a:xfrm>
          <a:prstGeom prst="rect">
            <a:avLst/>
          </a:prstGeom>
          <a:noFill/>
          <a:ln>
            <a:noFill/>
          </a:ln>
        </p:spPr>
      </p:pic>
    </p:spTree>
    <p:extLst>
      <p:ext uri="{BB962C8B-B14F-4D97-AF65-F5344CB8AC3E}">
        <p14:creationId xmlns:p14="http://schemas.microsoft.com/office/powerpoint/2010/main" val="406057764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grpSp>
        <p:nvGrpSpPr>
          <p:cNvPr id="94" name="Google Shape;94;p16"/>
          <p:cNvGrpSpPr/>
          <p:nvPr/>
        </p:nvGrpSpPr>
        <p:grpSpPr>
          <a:xfrm>
            <a:off x="3854590" y="4740702"/>
            <a:ext cx="1434817" cy="389011"/>
            <a:chOff x="3248325" y="4588800"/>
            <a:chExt cx="2045939" cy="554700"/>
          </a:xfrm>
        </p:grpSpPr>
        <p:sp>
          <p:nvSpPr>
            <p:cNvPr id="95" name="Google Shape;95;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8" name="Google Shape;98;p16"/>
          <p:cNvGrpSpPr/>
          <p:nvPr/>
        </p:nvGrpSpPr>
        <p:grpSpPr>
          <a:xfrm>
            <a:off x="8325085" y="65155"/>
            <a:ext cx="763768" cy="752531"/>
            <a:chOff x="695950" y="3458000"/>
            <a:chExt cx="966550" cy="952450"/>
          </a:xfrm>
        </p:grpSpPr>
        <p:sp>
          <p:nvSpPr>
            <p:cNvPr id="99" name="Google Shape;99;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8" name="Google Shape;108;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9" name="Google Shape;109;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10" name="Google Shape;110;p16"/>
          <p:cNvSpPr txBox="1"/>
          <p:nvPr/>
        </p:nvSpPr>
        <p:spPr>
          <a:xfrm>
            <a:off x="212775" y="916213"/>
            <a:ext cx="6682500" cy="354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d" sz="1200" dirty="0">
                <a:latin typeface="Roboto"/>
                <a:ea typeface="Roboto"/>
                <a:cs typeface="Roboto"/>
                <a:sym typeface="Roboto"/>
              </a:rPr>
              <a:t>Sertakan hasil perhitunganmu pada tabel berikut : </a:t>
            </a:r>
            <a:endParaRPr lang="en-US" sz="1200" dirty="0">
              <a:latin typeface="Roboto"/>
              <a:ea typeface="Roboto"/>
              <a:cs typeface="Roboto"/>
              <a:sym typeface="Roboto"/>
            </a:endParaRPr>
          </a:p>
          <a:p>
            <a:pPr marL="0" lvl="0" indent="0" algn="l" rtl="0">
              <a:lnSpc>
                <a:spcPct val="115000"/>
              </a:lnSpc>
              <a:spcBef>
                <a:spcPts val="0"/>
              </a:spcBef>
              <a:spcAft>
                <a:spcPts val="0"/>
              </a:spcAft>
              <a:buNone/>
            </a:pPr>
            <a:r>
              <a:rPr lang="en-US" sz="1200" dirty="0" err="1">
                <a:latin typeface="Roboto"/>
                <a:ea typeface="Roboto"/>
                <a:cs typeface="Roboto"/>
                <a:sym typeface="Roboto"/>
              </a:rPr>
              <a:t>Mencoba</a:t>
            </a:r>
            <a:r>
              <a:rPr lang="en-US" sz="1200" dirty="0">
                <a:latin typeface="Roboto"/>
                <a:ea typeface="Roboto"/>
                <a:cs typeface="Roboto"/>
                <a:sym typeface="Roboto"/>
              </a:rPr>
              <a:t> </a:t>
            </a:r>
            <a:r>
              <a:rPr lang="en-US" sz="1200" dirty="0" err="1">
                <a:latin typeface="Roboto"/>
                <a:ea typeface="Roboto"/>
                <a:cs typeface="Roboto"/>
                <a:sym typeface="Roboto"/>
              </a:rPr>
              <a:t>dengan</a:t>
            </a:r>
            <a:r>
              <a:rPr lang="en-US" sz="1200" dirty="0">
                <a:latin typeface="Roboto"/>
                <a:ea typeface="Roboto"/>
                <a:cs typeface="Roboto"/>
                <a:sym typeface="Roboto"/>
              </a:rPr>
              <a:t> </a:t>
            </a:r>
            <a:r>
              <a:rPr lang="en-US" sz="1200" dirty="0" err="1">
                <a:latin typeface="Roboto"/>
                <a:ea typeface="Roboto"/>
                <a:cs typeface="Roboto"/>
                <a:sym typeface="Roboto"/>
              </a:rPr>
              <a:t>tingkat</a:t>
            </a:r>
            <a:r>
              <a:rPr lang="en-US" sz="1200" dirty="0">
                <a:latin typeface="Roboto"/>
                <a:ea typeface="Roboto"/>
                <a:cs typeface="Roboto"/>
                <a:sym typeface="Roboto"/>
              </a:rPr>
              <a:t> </a:t>
            </a:r>
            <a:r>
              <a:rPr lang="en-US" sz="1200" dirty="0" err="1">
                <a:latin typeface="Roboto"/>
                <a:ea typeface="Roboto"/>
                <a:cs typeface="Roboto"/>
                <a:sym typeface="Roboto"/>
              </a:rPr>
              <a:t>suku</a:t>
            </a:r>
            <a:r>
              <a:rPr lang="en-US" sz="1200" dirty="0">
                <a:latin typeface="Roboto"/>
                <a:ea typeface="Roboto"/>
                <a:cs typeface="Roboto"/>
                <a:sym typeface="Roboto"/>
              </a:rPr>
              <a:t> bunga 9% dan 8%, </a:t>
            </a:r>
            <a:r>
              <a:rPr lang="en-US" sz="1200" dirty="0" err="1">
                <a:latin typeface="Roboto"/>
                <a:ea typeface="Roboto"/>
                <a:cs typeface="Roboto"/>
                <a:sym typeface="Roboto"/>
              </a:rPr>
              <a:t>bagaimana</a:t>
            </a:r>
            <a:r>
              <a:rPr lang="en-US" sz="1200" dirty="0">
                <a:latin typeface="Roboto"/>
                <a:ea typeface="Roboto"/>
                <a:cs typeface="Roboto"/>
                <a:sym typeface="Roboto"/>
              </a:rPr>
              <a:t> PV pada </a:t>
            </a:r>
            <a:r>
              <a:rPr lang="en-US" sz="1200" dirty="0" err="1">
                <a:latin typeface="Roboto"/>
                <a:ea typeface="Roboto"/>
                <a:cs typeface="Roboto"/>
                <a:sym typeface="Roboto"/>
              </a:rPr>
              <a:t>investasi</a:t>
            </a:r>
            <a:r>
              <a:rPr lang="en-US" sz="1200" dirty="0">
                <a:latin typeface="Roboto"/>
                <a:ea typeface="Roboto"/>
                <a:cs typeface="Roboto"/>
                <a:sym typeface="Roboto"/>
              </a:rPr>
              <a:t> </a:t>
            </a:r>
            <a:r>
              <a:rPr lang="en-US" sz="1200" dirty="0" err="1">
                <a:latin typeface="Roboto"/>
                <a:ea typeface="Roboto"/>
                <a:cs typeface="Roboto"/>
                <a:sym typeface="Roboto"/>
              </a:rPr>
              <a:t>awal</a:t>
            </a:r>
            <a:r>
              <a:rPr lang="en-US" sz="1200" dirty="0">
                <a:latin typeface="Roboto"/>
                <a:ea typeface="Roboto"/>
                <a:cs typeface="Roboto"/>
                <a:sym typeface="Roboto"/>
              </a:rPr>
              <a:t> ?</a:t>
            </a:r>
            <a:endParaRPr sz="1200" dirty="0">
              <a:latin typeface="Roboto"/>
              <a:ea typeface="Roboto"/>
              <a:cs typeface="Roboto"/>
              <a:sym typeface="Roboto"/>
            </a:endParaRPr>
          </a:p>
        </p:txBody>
      </p:sp>
      <p:sp>
        <p:nvSpPr>
          <p:cNvPr id="112" name="Google Shape;112;p16"/>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Penganggaran Modal</a:t>
            </a:r>
            <a:endParaRPr sz="3600" b="1">
              <a:solidFill>
                <a:srgbClr val="17919B"/>
              </a:solidFill>
              <a:latin typeface="Roboto"/>
              <a:ea typeface="Roboto"/>
              <a:cs typeface="Roboto"/>
              <a:sym typeface="Roboto"/>
            </a:endParaRPr>
          </a:p>
        </p:txBody>
      </p:sp>
      <p:sp>
        <p:nvSpPr>
          <p:cNvPr id="5" name="TextBox 4">
            <a:extLst>
              <a:ext uri="{FF2B5EF4-FFF2-40B4-BE49-F238E27FC236}">
                <a16:creationId xmlns:a16="http://schemas.microsoft.com/office/drawing/2014/main" id="{ED3F08ED-B4EF-CC3D-409F-27DA4756C74C}"/>
              </a:ext>
            </a:extLst>
          </p:cNvPr>
          <p:cNvSpPr txBox="1"/>
          <p:nvPr/>
        </p:nvSpPr>
        <p:spPr>
          <a:xfrm>
            <a:off x="930225" y="4100945"/>
            <a:ext cx="5985934" cy="307777"/>
          </a:xfrm>
          <a:prstGeom prst="rect">
            <a:avLst/>
          </a:prstGeom>
          <a:noFill/>
        </p:spPr>
        <p:txBody>
          <a:bodyPr wrap="none" rtlCol="0">
            <a:spAutoFit/>
          </a:bodyPr>
          <a:lstStyle/>
          <a:p>
            <a:r>
              <a:rPr lang="en-US" dirty="0"/>
              <a:t>Nilai IRR </a:t>
            </a:r>
            <a:r>
              <a:rPr lang="en-US" dirty="0" err="1"/>
              <a:t>lebih</a:t>
            </a:r>
            <a:r>
              <a:rPr lang="en-US" dirty="0"/>
              <a:t> </a:t>
            </a:r>
            <a:r>
              <a:rPr lang="en-US" dirty="0" err="1"/>
              <a:t>besar</a:t>
            </a:r>
            <a:r>
              <a:rPr lang="en-US" dirty="0"/>
              <a:t> </a:t>
            </a:r>
            <a:r>
              <a:rPr lang="en-US" dirty="0" err="1"/>
              <a:t>dari</a:t>
            </a:r>
            <a:r>
              <a:rPr lang="en-US" dirty="0"/>
              <a:t> </a:t>
            </a:r>
            <a:r>
              <a:rPr lang="en-US" dirty="0" err="1"/>
              <a:t>tingkat</a:t>
            </a:r>
            <a:r>
              <a:rPr lang="en-US" dirty="0"/>
              <a:t> bunga 8%, </a:t>
            </a:r>
            <a:r>
              <a:rPr lang="en-US" dirty="0" err="1"/>
              <a:t>maka</a:t>
            </a:r>
            <a:r>
              <a:rPr lang="en-US" dirty="0"/>
              <a:t> </a:t>
            </a:r>
            <a:r>
              <a:rPr lang="en-US" dirty="0" err="1"/>
              <a:t>usulan</a:t>
            </a:r>
            <a:r>
              <a:rPr lang="en-US" dirty="0"/>
              <a:t> </a:t>
            </a:r>
            <a:r>
              <a:rPr lang="en-US" dirty="0" err="1"/>
              <a:t>proyek</a:t>
            </a:r>
            <a:r>
              <a:rPr lang="en-US" dirty="0"/>
              <a:t> </a:t>
            </a:r>
            <a:r>
              <a:rPr lang="en-US" dirty="0" err="1">
                <a:highlight>
                  <a:srgbClr val="FFFF00"/>
                </a:highlight>
              </a:rPr>
              <a:t>diterima</a:t>
            </a:r>
            <a:endParaRPr lang="en-ID" dirty="0">
              <a:highlight>
                <a:srgbClr val="FFFF00"/>
              </a:highlight>
            </a:endParaRPr>
          </a:p>
        </p:txBody>
      </p:sp>
      <p:pic>
        <p:nvPicPr>
          <p:cNvPr id="3" name="Picture 2">
            <a:extLst>
              <a:ext uri="{FF2B5EF4-FFF2-40B4-BE49-F238E27FC236}">
                <a16:creationId xmlns:a16="http://schemas.microsoft.com/office/drawing/2014/main" id="{D58927FE-774B-8A1E-68A1-D2957EBB8B45}"/>
              </a:ext>
            </a:extLst>
          </p:cNvPr>
          <p:cNvPicPr>
            <a:picLocks noChangeAspect="1"/>
          </p:cNvPicPr>
          <p:nvPr/>
        </p:nvPicPr>
        <p:blipFill>
          <a:blip r:embed="rId4"/>
          <a:stretch>
            <a:fillRect/>
          </a:stretch>
        </p:blipFill>
        <p:spPr>
          <a:xfrm>
            <a:off x="1080071" y="1594529"/>
            <a:ext cx="4863530" cy="2174436"/>
          </a:xfrm>
          <a:prstGeom prst="rect">
            <a:avLst/>
          </a:prstGeom>
        </p:spPr>
      </p:pic>
    </p:spTree>
    <p:extLst>
      <p:ext uri="{BB962C8B-B14F-4D97-AF65-F5344CB8AC3E}">
        <p14:creationId xmlns:p14="http://schemas.microsoft.com/office/powerpoint/2010/main" val="11416971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62" name="Google Shape;62;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Owner: </a:t>
            </a:r>
            <a:r>
              <a:rPr lang="id" sz="2000" b="0" i="0" u="none" strike="noStrike" cap="none">
                <a:solidFill>
                  <a:srgbClr val="FFFFFF"/>
                </a:solidFill>
                <a:latin typeface="Open Sans"/>
                <a:ea typeface="Open Sans"/>
                <a:cs typeface="Open Sans"/>
                <a:sym typeface="Open Sans"/>
              </a:rPr>
              <a:t>(Nama Kamu)</a:t>
            </a:r>
            <a:endParaRPr sz="2300" b="0" i="0" u="none" strike="noStrike" cap="none">
              <a:solidFill>
                <a:srgbClr val="000000"/>
              </a:solidFill>
              <a:latin typeface="Open Sans"/>
              <a:ea typeface="Open Sans"/>
              <a:cs typeface="Open Sans"/>
              <a:sym typeface="Open Sans"/>
            </a:endParaRPr>
          </a:p>
        </p:txBody>
      </p:sp>
      <p:sp>
        <p:nvSpPr>
          <p:cNvPr id="63" name="Google Shape;63;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a:t>
            </a:r>
            <a:endParaRPr sz="1400" b="0" i="0" u="none" strike="noStrike" cap="none">
              <a:solidFill>
                <a:srgbClr val="000000"/>
              </a:solidFill>
              <a:highlight>
                <a:srgbClr val="FFF2CC"/>
              </a:highlight>
              <a:latin typeface="Arial"/>
              <a:ea typeface="Arial"/>
              <a:cs typeface="Arial"/>
              <a:sym typeface="Arial"/>
            </a:endParaRPr>
          </a:p>
        </p:txBody>
      </p:sp>
      <p:sp>
        <p:nvSpPr>
          <p:cNvPr id="64" name="Google Shape;64;p1"/>
          <p:cNvSpPr txBox="1"/>
          <p:nvPr/>
        </p:nvSpPr>
        <p:spPr>
          <a:xfrm>
            <a:off x="3792125" y="1454075"/>
            <a:ext cx="5115900" cy="227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d" sz="6000" b="1">
                <a:solidFill>
                  <a:schemeClr val="lt1"/>
                </a:solidFill>
                <a:latin typeface="Roboto"/>
                <a:ea typeface="Roboto"/>
                <a:cs typeface="Roboto"/>
                <a:sym typeface="Roboto"/>
              </a:rPr>
              <a:t>Capital Budgeting</a:t>
            </a:r>
            <a:endParaRPr sz="4700">
              <a:solidFill>
                <a:srgbClr val="FFFFFF"/>
              </a:solidFill>
              <a:latin typeface="Roboto Black"/>
              <a:ea typeface="Roboto Black"/>
              <a:cs typeface="Roboto Black"/>
              <a:sym typeface="Roboto Black"/>
            </a:endParaRPr>
          </a:p>
        </p:txBody>
      </p:sp>
    </p:spTree>
    <p:extLst>
      <p:ext uri="{BB962C8B-B14F-4D97-AF65-F5344CB8AC3E}">
        <p14:creationId xmlns:p14="http://schemas.microsoft.com/office/powerpoint/2010/main" val="251424492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735f17ea29_0_64"/>
          <p:cNvGrpSpPr/>
          <p:nvPr/>
        </p:nvGrpSpPr>
        <p:grpSpPr>
          <a:xfrm>
            <a:off x="3854590" y="4740702"/>
            <a:ext cx="1434817" cy="389011"/>
            <a:chOff x="3248325" y="4588800"/>
            <a:chExt cx="2045939" cy="554700"/>
          </a:xfrm>
        </p:grpSpPr>
        <p:sp>
          <p:nvSpPr>
            <p:cNvPr id="70" name="Google Shape;70;g2735f17ea29_0_64"/>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735f17ea29_0_64"/>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735f17ea29_0_64"/>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g2735f17ea29_0_64"/>
          <p:cNvGrpSpPr/>
          <p:nvPr/>
        </p:nvGrpSpPr>
        <p:grpSpPr>
          <a:xfrm>
            <a:off x="8325085" y="65155"/>
            <a:ext cx="763768" cy="752531"/>
            <a:chOff x="695950" y="3458000"/>
            <a:chExt cx="966550" cy="952450"/>
          </a:xfrm>
        </p:grpSpPr>
        <p:sp>
          <p:nvSpPr>
            <p:cNvPr id="74" name="Google Shape;74;g2735f17ea29_0_64"/>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g2735f17ea29_0_64"/>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g2735f17ea29_0_64"/>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735f17ea29_0_64"/>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735f17ea29_0_64"/>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735f17ea29_0_64"/>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735f17ea29_0_64"/>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735f17ea29_0_64"/>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735f17ea29_0_64"/>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g2735f17ea29_0_64"/>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g2735f17ea29_0_64"/>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g2735f17ea29_0_64"/>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Net Present Value (NPV)</a:t>
            </a:r>
            <a:endParaRPr sz="3600" b="1">
              <a:solidFill>
                <a:srgbClr val="18919B"/>
              </a:solidFill>
              <a:latin typeface="Roboto"/>
              <a:ea typeface="Roboto"/>
              <a:cs typeface="Roboto"/>
              <a:sym typeface="Roboto"/>
            </a:endParaRPr>
          </a:p>
        </p:txBody>
      </p:sp>
      <p:sp>
        <p:nvSpPr>
          <p:cNvPr id="86" name="Google Shape;86;g2735f17ea29_0_64"/>
          <p:cNvSpPr txBox="1"/>
          <p:nvPr/>
        </p:nvSpPr>
        <p:spPr>
          <a:xfrm>
            <a:off x="332150" y="945688"/>
            <a:ext cx="4323000" cy="3555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id" sz="1200">
                <a:latin typeface="Roboto"/>
                <a:ea typeface="Roboto"/>
                <a:cs typeface="Roboto"/>
                <a:sym typeface="Roboto"/>
              </a:rPr>
              <a:t>Flamingo Company menginvestasikan $150,000 dalam sebuah proyek baru. Proyek ini diharapkan menghasilkan arus kas bersih di masa depan sebagai berikut:</a:t>
            </a:r>
            <a:endParaRPr sz="1200">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Char char="●"/>
            </a:pPr>
            <a:r>
              <a:rPr lang="id" sz="1200">
                <a:latin typeface="Roboto"/>
                <a:ea typeface="Roboto"/>
                <a:cs typeface="Roboto"/>
                <a:sym typeface="Roboto"/>
              </a:rPr>
              <a:t>Tahun 1: $40,000</a:t>
            </a:r>
            <a:endParaRPr sz="1200">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Char char="●"/>
            </a:pPr>
            <a:r>
              <a:rPr lang="id" sz="1200">
                <a:latin typeface="Roboto"/>
                <a:ea typeface="Roboto"/>
                <a:cs typeface="Roboto"/>
                <a:sym typeface="Roboto"/>
              </a:rPr>
              <a:t>Tahun 2: $50,000</a:t>
            </a:r>
            <a:endParaRPr sz="1200">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Char char="●"/>
            </a:pPr>
            <a:r>
              <a:rPr lang="id" sz="1200">
                <a:latin typeface="Roboto"/>
                <a:ea typeface="Roboto"/>
                <a:cs typeface="Roboto"/>
                <a:sym typeface="Roboto"/>
              </a:rPr>
              <a:t>Tahun 3: $60,000</a:t>
            </a:r>
            <a:endParaRPr sz="1200">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Char char="●"/>
            </a:pPr>
            <a:r>
              <a:rPr lang="id" sz="1200">
                <a:latin typeface="Roboto"/>
                <a:ea typeface="Roboto"/>
                <a:cs typeface="Roboto"/>
                <a:sym typeface="Roboto"/>
              </a:rPr>
              <a:t>Tahun 4: $70,000</a:t>
            </a: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r>
              <a:rPr lang="id" sz="1200" b="0" i="0" u="none" strike="noStrike" cap="none">
                <a:solidFill>
                  <a:srgbClr val="000000"/>
                </a:solidFill>
                <a:latin typeface="Roboto"/>
                <a:ea typeface="Roboto"/>
                <a:cs typeface="Roboto"/>
                <a:sym typeface="Roboto"/>
              </a:rPr>
              <a:t>Jika opportunity cost/discount rate sebesar </a:t>
            </a:r>
            <a:r>
              <a:rPr lang="id" sz="1200">
                <a:latin typeface="Roboto"/>
                <a:ea typeface="Roboto"/>
                <a:cs typeface="Roboto"/>
                <a:sym typeface="Roboto"/>
              </a:rPr>
              <a:t>10</a:t>
            </a:r>
            <a:r>
              <a:rPr lang="id" sz="1200" b="0" i="0" u="none" strike="noStrike" cap="none">
                <a:solidFill>
                  <a:srgbClr val="000000"/>
                </a:solidFill>
                <a:latin typeface="Roboto"/>
                <a:ea typeface="Roboto"/>
                <a:cs typeface="Roboto"/>
                <a:sym typeface="Roboto"/>
              </a:rPr>
              <a:t>% per tahun. Apakah project tersebut diterima atau ditolak?</a:t>
            </a:r>
            <a:endParaRPr sz="1200" b="0" i="0" u="none" strike="noStrike" cap="none">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endParaRPr sz="1200" b="1" i="0" u="none" strike="noStrike" cap="none">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r>
              <a:rPr lang="id" sz="1200" b="1" i="0" u="none" strike="noStrike" cap="none">
                <a:solidFill>
                  <a:srgbClr val="000000"/>
                </a:solidFill>
                <a:latin typeface="Roboto"/>
                <a:ea typeface="Roboto"/>
                <a:cs typeface="Roboto"/>
                <a:sym typeface="Roboto"/>
              </a:rPr>
              <a:t>Penyelesaian :</a:t>
            </a:r>
            <a:endParaRPr sz="1200" b="1" i="0" u="none" strike="noStrike" cap="none">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r>
              <a:rPr lang="id" sz="1200" b="0" i="0" u="none" strike="noStrike" cap="none">
                <a:solidFill>
                  <a:srgbClr val="000000"/>
                </a:solidFill>
                <a:latin typeface="Roboto"/>
                <a:ea typeface="Roboto"/>
                <a:cs typeface="Roboto"/>
                <a:sym typeface="Roboto"/>
              </a:rPr>
              <a:t>Langkah 1 : Hitung PV Arus Kas Masa Depan</a:t>
            </a:r>
            <a:endParaRPr sz="1200" b="0" i="0" u="none" strike="noStrike" cap="none">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r>
              <a:rPr lang="id" sz="1200" b="0" i="0" u="none" strike="noStrike" cap="none">
                <a:solidFill>
                  <a:srgbClr val="000000"/>
                </a:solidFill>
                <a:latin typeface="Roboto"/>
                <a:ea typeface="Roboto"/>
                <a:cs typeface="Roboto"/>
                <a:sym typeface="Roboto"/>
              </a:rPr>
              <a:t>Langkah 2 : Jumlahkan seluruh PV Arus Kas Masa Depan</a:t>
            </a:r>
            <a:endParaRPr sz="1200" b="0" i="0" u="none" strike="noStrike" cap="none">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r>
              <a:rPr lang="id" sz="1200" b="0" i="0" u="none" strike="noStrike" cap="none">
                <a:solidFill>
                  <a:srgbClr val="000000"/>
                </a:solidFill>
                <a:latin typeface="Roboto"/>
                <a:ea typeface="Roboto"/>
                <a:cs typeface="Roboto"/>
                <a:sym typeface="Roboto"/>
              </a:rPr>
              <a:t>Langkah 3 : Menghitung NPV</a:t>
            </a:r>
            <a:endParaRPr sz="1200" b="0" i="0" u="none" strike="noStrike" cap="none">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r>
              <a:rPr lang="id" sz="1200" b="0" i="0" u="none" strike="noStrike" cap="none">
                <a:solidFill>
                  <a:srgbClr val="000000"/>
                </a:solidFill>
                <a:latin typeface="Roboto"/>
                <a:ea typeface="Roboto"/>
                <a:cs typeface="Roboto"/>
                <a:sym typeface="Roboto"/>
              </a:rPr>
              <a:t>Langkah 4 : Kesimpulan</a:t>
            </a:r>
            <a:endParaRPr sz="1200" b="0" i="0" u="none" strike="noStrike" cap="none">
              <a:solidFill>
                <a:srgbClr val="000000"/>
              </a:solidFill>
              <a:latin typeface="Roboto"/>
              <a:ea typeface="Roboto"/>
              <a:cs typeface="Roboto"/>
              <a:sym typeface="Roboto"/>
            </a:endParaRPr>
          </a:p>
        </p:txBody>
      </p:sp>
      <p:sp>
        <p:nvSpPr>
          <p:cNvPr id="87" name="Google Shape;87;g2735f17ea29_0_64"/>
          <p:cNvSpPr txBox="1"/>
          <p:nvPr/>
        </p:nvSpPr>
        <p:spPr>
          <a:xfrm>
            <a:off x="4572000" y="945700"/>
            <a:ext cx="1909800" cy="743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id" sz="1300" b="1" i="0" u="none" strike="noStrike" cap="none">
                <a:solidFill>
                  <a:srgbClr val="000000"/>
                </a:solidFill>
                <a:highlight>
                  <a:srgbClr val="FFFFFF"/>
                </a:highlight>
                <a:latin typeface="Roboto"/>
                <a:ea typeface="Roboto"/>
                <a:cs typeface="Roboto"/>
                <a:sym typeface="Roboto"/>
              </a:rPr>
              <a:t>Rumus PV : </a:t>
            </a:r>
            <a:endParaRPr sz="1300" b="1" i="0" u="none" strike="noStrike" cap="none">
              <a:solidFill>
                <a:srgbClr val="000000"/>
              </a:solidFill>
              <a:highlight>
                <a:srgbClr val="FFFFFF"/>
              </a:highlight>
              <a:latin typeface="Roboto"/>
              <a:ea typeface="Roboto"/>
              <a:cs typeface="Roboto"/>
              <a:sym typeface="Roboto"/>
            </a:endParaRPr>
          </a:p>
          <a:p>
            <a:pPr marL="0" marR="0" lvl="0" indent="0" algn="l" rtl="0">
              <a:lnSpc>
                <a:spcPct val="150000"/>
              </a:lnSpc>
              <a:spcBef>
                <a:spcPts val="1000"/>
              </a:spcBef>
              <a:spcAft>
                <a:spcPts val="0"/>
              </a:spcAft>
              <a:buClr>
                <a:srgbClr val="000000"/>
              </a:buClr>
              <a:buSzPts val="1800"/>
              <a:buFont typeface="Arial"/>
              <a:buNone/>
            </a:pPr>
            <a:r>
              <a:rPr lang="id" sz="1300" b="1" i="0" u="none" strike="noStrike" cap="none">
                <a:solidFill>
                  <a:srgbClr val="000000"/>
                </a:solidFill>
                <a:highlight>
                  <a:srgbClr val="FFFFFF"/>
                </a:highlight>
                <a:latin typeface="Roboto"/>
                <a:ea typeface="Roboto"/>
                <a:cs typeface="Roboto"/>
                <a:sym typeface="Roboto"/>
              </a:rPr>
              <a:t>PV = FV </a:t>
            </a:r>
            <a:endParaRPr sz="1300" b="1" i="0" u="none" strike="noStrike" cap="none">
              <a:solidFill>
                <a:srgbClr val="000000"/>
              </a:solidFill>
              <a:latin typeface="Roboto"/>
              <a:ea typeface="Roboto"/>
              <a:cs typeface="Roboto"/>
              <a:sym typeface="Roboto"/>
            </a:endParaRPr>
          </a:p>
        </p:txBody>
      </p:sp>
      <p:pic>
        <p:nvPicPr>
          <p:cNvPr id="88" name="Google Shape;88;g2735f17ea29_0_64"/>
          <p:cNvPicPr preferRelativeResize="0"/>
          <p:nvPr/>
        </p:nvPicPr>
        <p:blipFill rotWithShape="1">
          <a:blip r:embed="rId4">
            <a:alphaModFix/>
          </a:blip>
          <a:srcRect/>
          <a:stretch/>
        </p:blipFill>
        <p:spPr>
          <a:xfrm>
            <a:off x="5433675" y="1227095"/>
            <a:ext cx="701544" cy="461700"/>
          </a:xfrm>
          <a:prstGeom prst="rect">
            <a:avLst/>
          </a:prstGeom>
          <a:noFill/>
          <a:ln>
            <a:noFill/>
          </a:ln>
        </p:spPr>
      </p:pic>
      <p:graphicFrame>
        <p:nvGraphicFramePr>
          <p:cNvPr id="89" name="Google Shape;89;g2735f17ea29_0_64"/>
          <p:cNvGraphicFramePr/>
          <p:nvPr/>
        </p:nvGraphicFramePr>
        <p:xfrm>
          <a:off x="4655150" y="1782925"/>
          <a:ext cx="4055300" cy="2422315"/>
        </p:xfrm>
        <a:graphic>
          <a:graphicData uri="http://schemas.openxmlformats.org/drawingml/2006/table">
            <a:tbl>
              <a:tblPr>
                <a:noFill/>
              </a:tblPr>
              <a:tblGrid>
                <a:gridCol w="678675">
                  <a:extLst>
                    <a:ext uri="{9D8B030D-6E8A-4147-A177-3AD203B41FA5}">
                      <a16:colId xmlns:a16="http://schemas.microsoft.com/office/drawing/2014/main" val="20000"/>
                    </a:ext>
                  </a:extLst>
                </a:gridCol>
                <a:gridCol w="1004000">
                  <a:extLst>
                    <a:ext uri="{9D8B030D-6E8A-4147-A177-3AD203B41FA5}">
                      <a16:colId xmlns:a16="http://schemas.microsoft.com/office/drawing/2014/main" val="20001"/>
                    </a:ext>
                  </a:extLst>
                </a:gridCol>
                <a:gridCol w="1118525">
                  <a:extLst>
                    <a:ext uri="{9D8B030D-6E8A-4147-A177-3AD203B41FA5}">
                      <a16:colId xmlns:a16="http://schemas.microsoft.com/office/drawing/2014/main" val="20002"/>
                    </a:ext>
                  </a:extLst>
                </a:gridCol>
                <a:gridCol w="1254100">
                  <a:extLst>
                    <a:ext uri="{9D8B030D-6E8A-4147-A177-3AD203B41FA5}">
                      <a16:colId xmlns:a16="http://schemas.microsoft.com/office/drawing/2014/main" val="20003"/>
                    </a:ext>
                  </a:extLst>
                </a:gridCol>
              </a:tblGrid>
              <a:tr h="319575">
                <a:tc>
                  <a:txBody>
                    <a:bodyPr/>
                    <a:lstStyle/>
                    <a:p>
                      <a:pPr marL="0" marR="0" lvl="0" indent="0" algn="ctr" rtl="0">
                        <a:lnSpc>
                          <a:spcPct val="115000"/>
                        </a:lnSpc>
                        <a:spcBef>
                          <a:spcPts val="0"/>
                        </a:spcBef>
                        <a:spcAft>
                          <a:spcPts val="0"/>
                        </a:spcAft>
                        <a:buClr>
                          <a:srgbClr val="000000"/>
                        </a:buClr>
                        <a:buSzPts val="1400"/>
                        <a:buFont typeface="Arial"/>
                        <a:buNone/>
                      </a:pPr>
                      <a:r>
                        <a:rPr lang="id" sz="1000" b="1" u="none" strike="noStrike" cap="none">
                          <a:solidFill>
                            <a:srgbClr val="FFFFFF"/>
                          </a:solidFill>
                          <a:latin typeface="Roboto"/>
                          <a:ea typeface="Roboto"/>
                          <a:cs typeface="Roboto"/>
                          <a:sym typeface="Roboto"/>
                        </a:rPr>
                        <a:t>Tahun</a:t>
                      </a:r>
                      <a:endParaRPr sz="10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id" sz="1000" b="1" u="none" strike="noStrike" cap="none">
                          <a:solidFill>
                            <a:srgbClr val="FFFFFF"/>
                          </a:solidFill>
                          <a:latin typeface="Roboto"/>
                          <a:ea typeface="Roboto"/>
                          <a:cs typeface="Roboto"/>
                          <a:sym typeface="Roboto"/>
                        </a:rPr>
                        <a:t>Arus Kas</a:t>
                      </a:r>
                      <a:endParaRPr sz="10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id" sz="1000" b="1" u="none" strike="noStrike" cap="none">
                          <a:solidFill>
                            <a:srgbClr val="FFFFFF"/>
                          </a:solidFill>
                          <a:latin typeface="Roboto"/>
                          <a:ea typeface="Roboto"/>
                          <a:cs typeface="Roboto"/>
                          <a:sym typeface="Roboto"/>
                        </a:rPr>
                        <a:t>Perhitungan</a:t>
                      </a:r>
                      <a:endParaRPr sz="10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id" sz="1000" b="1" u="none" strike="noStrike" cap="none">
                          <a:solidFill>
                            <a:srgbClr val="FFFFFF"/>
                          </a:solidFill>
                          <a:latin typeface="Roboto"/>
                          <a:ea typeface="Roboto"/>
                          <a:cs typeface="Roboto"/>
                          <a:sym typeface="Roboto"/>
                        </a:rPr>
                        <a:t>Present Value</a:t>
                      </a:r>
                      <a:endParaRPr sz="10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319575">
                <a:tc>
                  <a:txBody>
                    <a:bodyPr/>
                    <a:lstStyle/>
                    <a:p>
                      <a:pPr marL="0" marR="0" lvl="0" indent="0" algn="ctr" rtl="0">
                        <a:lnSpc>
                          <a:spcPct val="115000"/>
                        </a:lnSpc>
                        <a:spcBef>
                          <a:spcPts val="0"/>
                        </a:spcBef>
                        <a:spcAft>
                          <a:spcPts val="0"/>
                        </a:spcAft>
                        <a:buClr>
                          <a:srgbClr val="000000"/>
                        </a:buClr>
                        <a:buSzPts val="1400"/>
                        <a:buFont typeface="Arial"/>
                        <a:buNone/>
                      </a:pPr>
                      <a:r>
                        <a:rPr lang="id" sz="1000" u="none" strike="noStrike" cap="none">
                          <a:latin typeface="Roboto"/>
                          <a:ea typeface="Roboto"/>
                          <a:cs typeface="Roboto"/>
                          <a:sym typeface="Roboto"/>
                        </a:rPr>
                        <a:t>1</a:t>
                      </a:r>
                      <a:endParaRPr sz="10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dirty="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319575">
                <a:tc>
                  <a:txBody>
                    <a:bodyPr/>
                    <a:lstStyle/>
                    <a:p>
                      <a:pPr marL="0" marR="0" lvl="0" indent="0" algn="ctr" rtl="0">
                        <a:lnSpc>
                          <a:spcPct val="115000"/>
                        </a:lnSpc>
                        <a:spcBef>
                          <a:spcPts val="0"/>
                        </a:spcBef>
                        <a:spcAft>
                          <a:spcPts val="0"/>
                        </a:spcAft>
                        <a:buClr>
                          <a:srgbClr val="000000"/>
                        </a:buClr>
                        <a:buSzPts val="1400"/>
                        <a:buFont typeface="Arial"/>
                        <a:buNone/>
                      </a:pPr>
                      <a:r>
                        <a:rPr lang="id" sz="1000" u="none" strike="noStrike" cap="none">
                          <a:latin typeface="Roboto"/>
                          <a:ea typeface="Roboto"/>
                          <a:cs typeface="Roboto"/>
                          <a:sym typeface="Roboto"/>
                        </a:rPr>
                        <a:t>2</a:t>
                      </a:r>
                      <a:endParaRPr sz="10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extLst>
                  <a:ext uri="{0D108BD9-81ED-4DB2-BD59-A6C34878D82A}">
                    <a16:rowId xmlns:a16="http://schemas.microsoft.com/office/drawing/2014/main" val="10002"/>
                  </a:ext>
                </a:extLst>
              </a:tr>
              <a:tr h="319575">
                <a:tc>
                  <a:txBody>
                    <a:bodyPr/>
                    <a:lstStyle/>
                    <a:p>
                      <a:pPr marL="0" marR="0" lvl="0" indent="0" algn="ctr" rtl="0">
                        <a:lnSpc>
                          <a:spcPct val="115000"/>
                        </a:lnSpc>
                        <a:spcBef>
                          <a:spcPts val="0"/>
                        </a:spcBef>
                        <a:spcAft>
                          <a:spcPts val="0"/>
                        </a:spcAft>
                        <a:buClr>
                          <a:srgbClr val="000000"/>
                        </a:buClr>
                        <a:buSzPts val="1400"/>
                        <a:buFont typeface="Arial"/>
                        <a:buNone/>
                      </a:pPr>
                      <a:r>
                        <a:rPr lang="id" sz="1000" u="none" strike="noStrike" cap="none">
                          <a:latin typeface="Roboto"/>
                          <a:ea typeface="Roboto"/>
                          <a:cs typeface="Roboto"/>
                          <a:sym typeface="Roboto"/>
                        </a:rPr>
                        <a:t>3</a:t>
                      </a:r>
                      <a:endParaRPr sz="10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319575">
                <a:tc>
                  <a:txBody>
                    <a:bodyPr/>
                    <a:lstStyle/>
                    <a:p>
                      <a:pPr marL="0" marR="0" lvl="0" indent="0" algn="ctr" rtl="0">
                        <a:lnSpc>
                          <a:spcPct val="115000"/>
                        </a:lnSpc>
                        <a:spcBef>
                          <a:spcPts val="0"/>
                        </a:spcBef>
                        <a:spcAft>
                          <a:spcPts val="0"/>
                        </a:spcAft>
                        <a:buClr>
                          <a:srgbClr val="000000"/>
                        </a:buClr>
                        <a:buSzPts val="1400"/>
                        <a:buFont typeface="Arial"/>
                        <a:buNone/>
                      </a:pPr>
                      <a:r>
                        <a:rPr lang="id" sz="1000" u="none" strike="noStrike" cap="none">
                          <a:latin typeface="Roboto"/>
                          <a:ea typeface="Roboto"/>
                          <a:cs typeface="Roboto"/>
                          <a:sym typeface="Roboto"/>
                        </a:rPr>
                        <a:t>4</a:t>
                      </a:r>
                      <a:endParaRPr sz="10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extLst>
                  <a:ext uri="{0D108BD9-81ED-4DB2-BD59-A6C34878D82A}">
                    <a16:rowId xmlns:a16="http://schemas.microsoft.com/office/drawing/2014/main" val="10004"/>
                  </a:ext>
                </a:extLst>
              </a:tr>
              <a:tr h="319575">
                <a:tc>
                  <a:txBody>
                    <a:bodyPr/>
                    <a:lstStyle/>
                    <a:p>
                      <a:pPr marL="0" marR="0" lvl="0" indent="0" algn="ctr" rtl="0">
                        <a:lnSpc>
                          <a:spcPct val="115000"/>
                        </a:lnSpc>
                        <a:spcBef>
                          <a:spcPts val="0"/>
                        </a:spcBef>
                        <a:spcAft>
                          <a:spcPts val="0"/>
                        </a:spcAft>
                        <a:buClr>
                          <a:srgbClr val="000000"/>
                        </a:buClr>
                        <a:buSzPts val="1400"/>
                        <a:buFont typeface="Arial"/>
                        <a:buNone/>
                      </a:pPr>
                      <a:r>
                        <a:rPr lang="id" sz="1000" u="none" strike="noStrike" cap="none">
                          <a:latin typeface="Roboto"/>
                          <a:ea typeface="Roboto"/>
                          <a:cs typeface="Roboto"/>
                          <a:sym typeface="Roboto"/>
                        </a:rPr>
                        <a:t>5</a:t>
                      </a:r>
                      <a:endParaRPr sz="10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319575">
                <a:tc gridSpan="3">
                  <a:txBody>
                    <a:bodyPr/>
                    <a:lstStyle/>
                    <a:p>
                      <a:pPr marL="0" marR="0" lvl="0" indent="0" algn="ctr" rtl="0">
                        <a:lnSpc>
                          <a:spcPct val="115000"/>
                        </a:lnSpc>
                        <a:spcBef>
                          <a:spcPts val="0"/>
                        </a:spcBef>
                        <a:spcAft>
                          <a:spcPts val="0"/>
                        </a:spcAft>
                        <a:buClr>
                          <a:srgbClr val="000000"/>
                        </a:buClr>
                        <a:buSzPts val="1400"/>
                        <a:buFont typeface="Arial"/>
                        <a:buNone/>
                      </a:pPr>
                      <a:r>
                        <a:rPr lang="id" sz="1000" b="1" u="none" strike="noStrike" cap="none">
                          <a:solidFill>
                            <a:srgbClr val="FF0000"/>
                          </a:solidFill>
                          <a:latin typeface="Roboto"/>
                          <a:ea typeface="Roboto"/>
                          <a:cs typeface="Roboto"/>
                          <a:sym typeface="Roboto"/>
                        </a:rPr>
                        <a:t>Langkah 2 : Total Present Value</a:t>
                      </a:r>
                      <a:endParaRPr sz="1000" b="1" u="none" strike="noStrike" cap="none">
                        <a:solidFill>
                          <a:srgbClr val="FF0000"/>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endParaRPr sz="1000" dirty="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13570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grpSp>
        <p:nvGrpSpPr>
          <p:cNvPr id="113" name="Google Shape;113;p17"/>
          <p:cNvGrpSpPr/>
          <p:nvPr/>
        </p:nvGrpSpPr>
        <p:grpSpPr>
          <a:xfrm>
            <a:off x="3854590" y="4740703"/>
            <a:ext cx="1434817" cy="389011"/>
            <a:chOff x="3248325" y="4588800"/>
            <a:chExt cx="2045939" cy="554700"/>
          </a:xfrm>
        </p:grpSpPr>
        <p:sp>
          <p:nvSpPr>
            <p:cNvPr id="114" name="Google Shape;114;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7" name="Google Shape;117;p17"/>
          <p:cNvGrpSpPr/>
          <p:nvPr/>
        </p:nvGrpSpPr>
        <p:grpSpPr>
          <a:xfrm>
            <a:off x="8325085" y="65154"/>
            <a:ext cx="763768" cy="752531"/>
            <a:chOff x="695950" y="3458000"/>
            <a:chExt cx="966550" cy="952450"/>
          </a:xfrm>
        </p:grpSpPr>
        <p:sp>
          <p:nvSpPr>
            <p:cNvPr id="118" name="Google Shape;118;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7" name="Google Shape;127;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8" name="Google Shape;128;p17"/>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29" name="Google Shape;129;p17"/>
          <p:cNvGraphicFramePr/>
          <p:nvPr/>
        </p:nvGraphicFramePr>
        <p:xfrm>
          <a:off x="1730920" y="571771"/>
          <a:ext cx="5682150" cy="3999950"/>
        </p:xfrm>
        <a:graphic>
          <a:graphicData uri="http://schemas.openxmlformats.org/drawingml/2006/table">
            <a:tbl>
              <a:tblPr>
                <a:noFill/>
              </a:tblPr>
              <a:tblGrid>
                <a:gridCol w="725675">
                  <a:extLst>
                    <a:ext uri="{9D8B030D-6E8A-4147-A177-3AD203B41FA5}">
                      <a16:colId xmlns:a16="http://schemas.microsoft.com/office/drawing/2014/main" val="20000"/>
                    </a:ext>
                  </a:extLst>
                </a:gridCol>
                <a:gridCol w="2315500">
                  <a:extLst>
                    <a:ext uri="{9D8B030D-6E8A-4147-A177-3AD203B41FA5}">
                      <a16:colId xmlns:a16="http://schemas.microsoft.com/office/drawing/2014/main" val="20001"/>
                    </a:ext>
                  </a:extLst>
                </a:gridCol>
                <a:gridCol w="507500">
                  <a:extLst>
                    <a:ext uri="{9D8B030D-6E8A-4147-A177-3AD203B41FA5}">
                      <a16:colId xmlns:a16="http://schemas.microsoft.com/office/drawing/2014/main" val="20002"/>
                    </a:ext>
                  </a:extLst>
                </a:gridCol>
                <a:gridCol w="1004925">
                  <a:extLst>
                    <a:ext uri="{9D8B030D-6E8A-4147-A177-3AD203B41FA5}">
                      <a16:colId xmlns:a16="http://schemas.microsoft.com/office/drawing/2014/main" val="20003"/>
                    </a:ext>
                  </a:extLst>
                </a:gridCol>
                <a:gridCol w="1128550">
                  <a:extLst>
                    <a:ext uri="{9D8B030D-6E8A-4147-A177-3AD203B41FA5}">
                      <a16:colId xmlns:a16="http://schemas.microsoft.com/office/drawing/2014/main" val="20004"/>
                    </a:ext>
                  </a:extLst>
                </a:gridCol>
              </a:tblGrid>
              <a:tr h="271250">
                <a:tc gridSpan="3">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Jurnal Penyesuaian</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2">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Halaman :</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271250">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Tanggal</a:t>
                      </a:r>
                      <a:endParaRPr sz="900" u="none" strike="noStrike" cap="none">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Keterangan</a:t>
                      </a:r>
                      <a:endParaRPr sz="900" u="none" strike="noStrike" cap="none">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Ref</a:t>
                      </a:r>
                      <a:endParaRPr sz="900" u="none" strike="noStrike" cap="none">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Debit</a:t>
                      </a:r>
                      <a:endParaRPr sz="900" u="none" strike="noStrike" cap="none">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Kredit</a:t>
                      </a:r>
                      <a:endParaRPr sz="900" u="none" strike="noStrike" cap="none">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extLst>
                  <a:ext uri="{0D108BD9-81ED-4DB2-BD59-A6C34878D82A}">
                    <a16:rowId xmlns:a16="http://schemas.microsoft.com/office/drawing/2014/main" val="10001"/>
                  </a:ext>
                </a:extLst>
              </a:tr>
              <a:tr h="4092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Des</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40.000.000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27125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      Pendapatan diterima dimuka</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40.000.000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092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Des</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Pendapatan diterima dimuka</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4.500.000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27125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       Pendapatan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4.500.000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092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Des</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Beban Gaji</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5.000.000</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27125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       Utang Gaji</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5.000.000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092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Des</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Beban Asuransi</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27125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       Asuransi dibayar dimuka</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464300">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Des</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Beban Penyusutan Peralatan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1.000.000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27125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Akum.Penyusutan Peralatan</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1.000.000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
        <p:nvSpPr>
          <p:cNvPr id="130" name="Google Shape;130;p17"/>
          <p:cNvSpPr/>
          <p:nvPr/>
        </p:nvSpPr>
        <p:spPr>
          <a:xfrm>
            <a:off x="3736975" y="1090613"/>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8939884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1ABBA10-0F63-DF25-CD1A-19C088372BE8}"/>
              </a:ext>
            </a:extLst>
          </p:cNvPr>
          <p:cNvSpPr txBox="1"/>
          <p:nvPr/>
        </p:nvSpPr>
        <p:spPr>
          <a:xfrm>
            <a:off x="325582" y="297873"/>
            <a:ext cx="1731564" cy="400110"/>
          </a:xfrm>
          <a:prstGeom prst="rect">
            <a:avLst/>
          </a:prstGeom>
          <a:noFill/>
        </p:spPr>
        <p:txBody>
          <a:bodyPr wrap="none" rtlCol="0">
            <a:spAutoFit/>
          </a:bodyPr>
          <a:lstStyle/>
          <a:p>
            <a:r>
              <a:rPr lang="en-US" sz="2000" b="1" dirty="0" err="1">
                <a:solidFill>
                  <a:schemeClr val="accent5"/>
                </a:solidFill>
              </a:rPr>
              <a:t>Perhitungan</a:t>
            </a:r>
            <a:r>
              <a:rPr lang="en-US" b="1" dirty="0">
                <a:solidFill>
                  <a:schemeClr val="accent5"/>
                </a:solidFill>
              </a:rPr>
              <a:t> </a:t>
            </a:r>
            <a:endParaRPr lang="en-ID" b="1" dirty="0">
              <a:solidFill>
                <a:schemeClr val="accent5"/>
              </a:solidFill>
            </a:endParaRPr>
          </a:p>
        </p:txBody>
      </p:sp>
      <p:sp>
        <p:nvSpPr>
          <p:cNvPr id="7" name="TextBox 6">
            <a:extLst>
              <a:ext uri="{FF2B5EF4-FFF2-40B4-BE49-F238E27FC236}">
                <a16:creationId xmlns:a16="http://schemas.microsoft.com/office/drawing/2014/main" id="{B44F36FF-2A31-807C-1E73-0A622C2B3C77}"/>
              </a:ext>
            </a:extLst>
          </p:cNvPr>
          <p:cNvSpPr txBox="1"/>
          <p:nvPr/>
        </p:nvSpPr>
        <p:spPr>
          <a:xfrm>
            <a:off x="1080655" y="3068782"/>
            <a:ext cx="6074099" cy="307777"/>
          </a:xfrm>
          <a:prstGeom prst="rect">
            <a:avLst/>
          </a:prstGeom>
          <a:noFill/>
        </p:spPr>
        <p:txBody>
          <a:bodyPr wrap="none" rtlCol="0">
            <a:spAutoFit/>
          </a:bodyPr>
          <a:lstStyle/>
          <a:p>
            <a:r>
              <a:rPr lang="en-US" dirty="0" err="1"/>
              <a:t>Dikarenakan</a:t>
            </a:r>
            <a:r>
              <a:rPr lang="en-US" dirty="0"/>
              <a:t> </a:t>
            </a:r>
            <a:r>
              <a:rPr lang="en-US" dirty="0" err="1"/>
              <a:t>npv</a:t>
            </a:r>
            <a:r>
              <a:rPr lang="en-US" dirty="0"/>
              <a:t> </a:t>
            </a:r>
            <a:r>
              <a:rPr lang="en-US" dirty="0" err="1"/>
              <a:t>menghasilkan</a:t>
            </a:r>
            <a:r>
              <a:rPr lang="en-US" dirty="0"/>
              <a:t> </a:t>
            </a:r>
            <a:r>
              <a:rPr lang="en-US" dirty="0" err="1"/>
              <a:t>nilai</a:t>
            </a:r>
            <a:r>
              <a:rPr lang="en-US" dirty="0"/>
              <a:t> </a:t>
            </a:r>
            <a:r>
              <a:rPr lang="en-US" dirty="0" err="1"/>
              <a:t>positif</a:t>
            </a:r>
            <a:r>
              <a:rPr lang="en-US" dirty="0"/>
              <a:t>, </a:t>
            </a:r>
            <a:r>
              <a:rPr lang="en-US" dirty="0" err="1"/>
              <a:t>maka</a:t>
            </a:r>
            <a:r>
              <a:rPr lang="en-US" dirty="0"/>
              <a:t> </a:t>
            </a:r>
            <a:r>
              <a:rPr lang="en-US" dirty="0" err="1"/>
              <a:t>projek</a:t>
            </a:r>
            <a:r>
              <a:rPr lang="en-US" dirty="0"/>
              <a:t> </a:t>
            </a:r>
            <a:r>
              <a:rPr lang="en-US" dirty="0" err="1"/>
              <a:t>tersebut</a:t>
            </a:r>
            <a:r>
              <a:rPr lang="en-US" dirty="0"/>
              <a:t> </a:t>
            </a:r>
            <a:r>
              <a:rPr lang="en-US" dirty="0" err="1">
                <a:highlight>
                  <a:srgbClr val="FFFF00"/>
                </a:highlight>
              </a:rPr>
              <a:t>diterima</a:t>
            </a:r>
            <a:r>
              <a:rPr lang="en-US" dirty="0"/>
              <a:t> </a:t>
            </a:r>
            <a:endParaRPr lang="en-ID" dirty="0"/>
          </a:p>
        </p:txBody>
      </p:sp>
      <p:pic>
        <p:nvPicPr>
          <p:cNvPr id="9" name="Picture 8">
            <a:extLst>
              <a:ext uri="{FF2B5EF4-FFF2-40B4-BE49-F238E27FC236}">
                <a16:creationId xmlns:a16="http://schemas.microsoft.com/office/drawing/2014/main" id="{8E29A1E8-A42F-68BA-2E74-6DCC3F4ED868}"/>
              </a:ext>
            </a:extLst>
          </p:cNvPr>
          <p:cNvPicPr>
            <a:picLocks noChangeAspect="1"/>
          </p:cNvPicPr>
          <p:nvPr/>
        </p:nvPicPr>
        <p:blipFill>
          <a:blip r:embed="rId2"/>
          <a:stretch>
            <a:fillRect/>
          </a:stretch>
        </p:blipFill>
        <p:spPr>
          <a:xfrm>
            <a:off x="1087581" y="1116513"/>
            <a:ext cx="3439005" cy="1533739"/>
          </a:xfrm>
          <a:prstGeom prst="rect">
            <a:avLst/>
          </a:prstGeom>
        </p:spPr>
      </p:pic>
    </p:spTree>
    <p:extLst>
      <p:ext uri="{BB962C8B-B14F-4D97-AF65-F5344CB8AC3E}">
        <p14:creationId xmlns:p14="http://schemas.microsoft.com/office/powerpoint/2010/main" val="254041411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grpSp>
        <p:nvGrpSpPr>
          <p:cNvPr id="94" name="Google Shape;94;g2e4f83b35c5_0_6"/>
          <p:cNvGrpSpPr/>
          <p:nvPr/>
        </p:nvGrpSpPr>
        <p:grpSpPr>
          <a:xfrm>
            <a:off x="3854590" y="4740703"/>
            <a:ext cx="1434817" cy="389011"/>
            <a:chOff x="3248325" y="4588800"/>
            <a:chExt cx="2045939" cy="554700"/>
          </a:xfrm>
        </p:grpSpPr>
        <p:sp>
          <p:nvSpPr>
            <p:cNvPr id="95" name="Google Shape;95;g2e4f83b35c5_0_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g2e4f83b35c5_0_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g2e4f83b35c5_0_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8" name="Google Shape;98;g2e4f83b35c5_0_6"/>
          <p:cNvGrpSpPr/>
          <p:nvPr/>
        </p:nvGrpSpPr>
        <p:grpSpPr>
          <a:xfrm>
            <a:off x="8325085" y="65154"/>
            <a:ext cx="763768" cy="752531"/>
            <a:chOff x="695950" y="3458000"/>
            <a:chExt cx="966550" cy="952450"/>
          </a:xfrm>
        </p:grpSpPr>
        <p:sp>
          <p:nvSpPr>
            <p:cNvPr id="99" name="Google Shape;99;g2e4f83b35c5_0_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g2e4f83b35c5_0_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e4f83b35c5_0_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2e4f83b35c5_0_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e4f83b35c5_0_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e4f83b35c5_0_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e4f83b35c5_0_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e4f83b35c5_0_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g2e4f83b35c5_0_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8" name="Google Shape;108;g2e4f83b35c5_0_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9" name="Google Shape;109;g2e4f83b35c5_0_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10" name="Google Shape;110;g2e4f83b35c5_0_6"/>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Internal Rate of Return (IRR)</a:t>
            </a:r>
            <a:endParaRPr sz="3600" b="1">
              <a:solidFill>
                <a:srgbClr val="18919B"/>
              </a:solidFill>
              <a:latin typeface="Roboto"/>
              <a:ea typeface="Roboto"/>
              <a:cs typeface="Roboto"/>
              <a:sym typeface="Roboto"/>
            </a:endParaRPr>
          </a:p>
        </p:txBody>
      </p:sp>
      <p:sp>
        <p:nvSpPr>
          <p:cNvPr id="111" name="Google Shape;111;g2e4f83b35c5_0_6"/>
          <p:cNvSpPr txBox="1"/>
          <p:nvPr/>
        </p:nvSpPr>
        <p:spPr>
          <a:xfrm>
            <a:off x="332150" y="945700"/>
            <a:ext cx="6710400" cy="3555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id" sz="1200">
                <a:latin typeface="Roboto"/>
                <a:ea typeface="Roboto"/>
                <a:cs typeface="Roboto"/>
                <a:sym typeface="Roboto"/>
              </a:rPr>
              <a:t>Flamingo Company menginvestasikan $150,000 dalam sebuah proyek baru. Proyek ini diharapkan menghasilkan arus kas bersih di masa depan sebagai berikut:</a:t>
            </a:r>
            <a:endParaRPr sz="1200">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Char char="●"/>
            </a:pPr>
            <a:r>
              <a:rPr lang="id" sz="1200">
                <a:latin typeface="Roboto"/>
                <a:ea typeface="Roboto"/>
                <a:cs typeface="Roboto"/>
                <a:sym typeface="Roboto"/>
              </a:rPr>
              <a:t>Tahun 1: $40,000</a:t>
            </a:r>
            <a:endParaRPr sz="1200">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Char char="●"/>
            </a:pPr>
            <a:r>
              <a:rPr lang="id" sz="1200">
                <a:latin typeface="Roboto"/>
                <a:ea typeface="Roboto"/>
                <a:cs typeface="Roboto"/>
                <a:sym typeface="Roboto"/>
              </a:rPr>
              <a:t>Tahun 2: $50,000</a:t>
            </a:r>
            <a:endParaRPr sz="1200">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Char char="●"/>
            </a:pPr>
            <a:r>
              <a:rPr lang="id" sz="1200">
                <a:latin typeface="Roboto"/>
                <a:ea typeface="Roboto"/>
                <a:cs typeface="Roboto"/>
                <a:sym typeface="Roboto"/>
              </a:rPr>
              <a:t>Tahun 3: $60,000</a:t>
            </a:r>
            <a:endParaRPr sz="1200">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Char char="●"/>
            </a:pPr>
            <a:r>
              <a:rPr lang="id" sz="1200">
                <a:latin typeface="Roboto"/>
                <a:ea typeface="Roboto"/>
                <a:cs typeface="Roboto"/>
                <a:sym typeface="Roboto"/>
              </a:rPr>
              <a:t>Tahun 4: $70,000</a:t>
            </a: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r>
              <a:rPr lang="id" sz="1200" b="0" i="0" u="none" strike="noStrike" cap="none">
                <a:solidFill>
                  <a:srgbClr val="000000"/>
                </a:solidFill>
                <a:latin typeface="Roboto"/>
                <a:ea typeface="Roboto"/>
                <a:cs typeface="Roboto"/>
                <a:sym typeface="Roboto"/>
              </a:rPr>
              <a:t>Jika opportunity cost/discount rate sebesar </a:t>
            </a:r>
            <a:r>
              <a:rPr lang="id" sz="1200">
                <a:latin typeface="Roboto"/>
                <a:ea typeface="Roboto"/>
                <a:cs typeface="Roboto"/>
                <a:sym typeface="Roboto"/>
              </a:rPr>
              <a:t>10</a:t>
            </a:r>
            <a:r>
              <a:rPr lang="id" sz="1200" b="0" i="0" u="none" strike="noStrike" cap="none">
                <a:solidFill>
                  <a:srgbClr val="000000"/>
                </a:solidFill>
                <a:latin typeface="Roboto"/>
                <a:ea typeface="Roboto"/>
                <a:cs typeface="Roboto"/>
                <a:sym typeface="Roboto"/>
              </a:rPr>
              <a:t>% per tahun. </a:t>
            </a:r>
            <a:r>
              <a:rPr lang="id" sz="1200">
                <a:latin typeface="Roboto"/>
                <a:ea typeface="Roboto"/>
                <a:cs typeface="Roboto"/>
                <a:sym typeface="Roboto"/>
              </a:rPr>
              <a:t>Hitunglah IRR dan Apakah project tersebut diterima atau ditolak?</a:t>
            </a:r>
            <a:endParaRPr sz="1200">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endParaRPr sz="1200" b="1" i="0" u="none" strike="noStrike" cap="none">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r>
              <a:rPr lang="id" sz="1200" b="1" i="0" u="none" strike="noStrike" cap="none">
                <a:solidFill>
                  <a:srgbClr val="000000"/>
                </a:solidFill>
                <a:latin typeface="Roboto"/>
                <a:ea typeface="Roboto"/>
                <a:cs typeface="Roboto"/>
                <a:sym typeface="Roboto"/>
              </a:rPr>
              <a:t>Penyelesaian :</a:t>
            </a:r>
            <a:endParaRPr sz="1200" b="1" i="0" u="none" strike="noStrike" cap="none">
              <a:solidFill>
                <a:srgbClr val="000000"/>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200">
                <a:latin typeface="Roboto"/>
                <a:ea typeface="Roboto"/>
                <a:cs typeface="Roboto"/>
                <a:sym typeface="Roboto"/>
              </a:rPr>
              <a:t>Langkah 1 : Hitung PV Arus Kas Masa Depan dengan discount rate 10%</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200">
                <a:latin typeface="Roboto"/>
                <a:ea typeface="Roboto"/>
                <a:cs typeface="Roboto"/>
                <a:sym typeface="Roboto"/>
              </a:rPr>
              <a:t>Langkah 2 : Jika NPV &lt; 0, maka project tidak bisa diterima dengan discount rate 10%</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200">
                <a:latin typeface="Roboto"/>
                <a:ea typeface="Roboto"/>
                <a:cs typeface="Roboto"/>
                <a:sym typeface="Roboto"/>
              </a:rPr>
              <a:t>Langkah 3 : Jika NPV &gt; 0, maka project bisa diterima dengan discount rate 10%. Hitung IRR dengan cara menaikkan/menurunkan discount rate sampai hasil NPV mendekati 0</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200">
                <a:latin typeface="Roboto"/>
                <a:ea typeface="Roboto"/>
                <a:cs typeface="Roboto"/>
                <a:sym typeface="Roboto"/>
              </a:rPr>
              <a:t>Langkah 4 : Discount Rate dengan hasil NPV mendekati 0 adalah nilai IRR yang sesungguhnya</a:t>
            </a:r>
            <a:endParaRPr sz="1200">
              <a:latin typeface="Roboto"/>
              <a:ea typeface="Roboto"/>
              <a:cs typeface="Roboto"/>
              <a:sym typeface="Roboto"/>
            </a:endParaRPr>
          </a:p>
        </p:txBody>
      </p:sp>
    </p:spTree>
    <p:extLst>
      <p:ext uri="{BB962C8B-B14F-4D97-AF65-F5344CB8AC3E}">
        <p14:creationId xmlns:p14="http://schemas.microsoft.com/office/powerpoint/2010/main" val="224453904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grpSp>
        <p:nvGrpSpPr>
          <p:cNvPr id="116" name="Google Shape;116;g2e4f83b35c5_0_33"/>
          <p:cNvGrpSpPr/>
          <p:nvPr/>
        </p:nvGrpSpPr>
        <p:grpSpPr>
          <a:xfrm>
            <a:off x="3854590" y="4740703"/>
            <a:ext cx="1434817" cy="389011"/>
            <a:chOff x="3248325" y="4588800"/>
            <a:chExt cx="2045939" cy="554700"/>
          </a:xfrm>
        </p:grpSpPr>
        <p:sp>
          <p:nvSpPr>
            <p:cNvPr id="117" name="Google Shape;117;g2e4f83b35c5_0_33"/>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g2e4f83b35c5_0_33"/>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g2e4f83b35c5_0_33"/>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0" name="Google Shape;120;g2e4f83b35c5_0_33"/>
          <p:cNvGrpSpPr/>
          <p:nvPr/>
        </p:nvGrpSpPr>
        <p:grpSpPr>
          <a:xfrm>
            <a:off x="8325085" y="65154"/>
            <a:ext cx="763768" cy="752531"/>
            <a:chOff x="695950" y="3458000"/>
            <a:chExt cx="966550" cy="952450"/>
          </a:xfrm>
        </p:grpSpPr>
        <p:sp>
          <p:nvSpPr>
            <p:cNvPr id="121" name="Google Shape;121;g2e4f83b35c5_0_33"/>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g2e4f83b35c5_0_33"/>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g2e4f83b35c5_0_33"/>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g2e4f83b35c5_0_33"/>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e4f83b35c5_0_33"/>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e4f83b35c5_0_33"/>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2e4f83b35c5_0_33"/>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g2e4f83b35c5_0_33"/>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g2e4f83b35c5_0_33"/>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0" name="Google Shape;130;g2e4f83b35c5_0_33"/>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1" name="Google Shape;131;g2e4f83b35c5_0_33"/>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2" name="Google Shape;132;g2e4f83b35c5_0_33"/>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Internal Rate of Return (IRR)</a:t>
            </a:r>
            <a:endParaRPr sz="3600" b="1">
              <a:solidFill>
                <a:srgbClr val="18919B"/>
              </a:solidFill>
              <a:latin typeface="Roboto"/>
              <a:ea typeface="Roboto"/>
              <a:cs typeface="Roboto"/>
              <a:sym typeface="Roboto"/>
            </a:endParaRPr>
          </a:p>
        </p:txBody>
      </p:sp>
      <p:sp>
        <p:nvSpPr>
          <p:cNvPr id="133" name="Google Shape;133;g2e4f83b35c5_0_33"/>
          <p:cNvSpPr txBox="1"/>
          <p:nvPr/>
        </p:nvSpPr>
        <p:spPr>
          <a:xfrm>
            <a:off x="5855495" y="1165075"/>
            <a:ext cx="3288600" cy="743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id" sz="1300" b="1" i="0" u="none" strike="noStrike" cap="none">
                <a:solidFill>
                  <a:srgbClr val="000000"/>
                </a:solidFill>
                <a:highlight>
                  <a:srgbClr val="FFFFFF"/>
                </a:highlight>
                <a:latin typeface="Roboto"/>
                <a:ea typeface="Roboto"/>
                <a:cs typeface="Roboto"/>
                <a:sym typeface="Roboto"/>
              </a:rPr>
              <a:t>Rumus PV : </a:t>
            </a:r>
            <a:endParaRPr sz="1300" b="1" i="0" u="none" strike="noStrike" cap="none">
              <a:solidFill>
                <a:srgbClr val="000000"/>
              </a:solidFill>
              <a:highlight>
                <a:srgbClr val="FFFFFF"/>
              </a:highlight>
              <a:latin typeface="Roboto"/>
              <a:ea typeface="Roboto"/>
              <a:cs typeface="Roboto"/>
              <a:sym typeface="Roboto"/>
            </a:endParaRPr>
          </a:p>
          <a:p>
            <a:pPr marL="0" marR="0" lvl="0" indent="0" algn="l" rtl="0">
              <a:lnSpc>
                <a:spcPct val="150000"/>
              </a:lnSpc>
              <a:spcBef>
                <a:spcPts val="1000"/>
              </a:spcBef>
              <a:spcAft>
                <a:spcPts val="0"/>
              </a:spcAft>
              <a:buClr>
                <a:srgbClr val="000000"/>
              </a:buClr>
              <a:buSzPts val="1800"/>
              <a:buFont typeface="Arial"/>
              <a:buNone/>
            </a:pPr>
            <a:r>
              <a:rPr lang="id" sz="1300" b="1" i="0" u="none" strike="noStrike" cap="none">
                <a:solidFill>
                  <a:srgbClr val="000000"/>
                </a:solidFill>
                <a:highlight>
                  <a:srgbClr val="FFFFFF"/>
                </a:highlight>
                <a:latin typeface="Roboto"/>
                <a:ea typeface="Roboto"/>
                <a:cs typeface="Roboto"/>
                <a:sym typeface="Roboto"/>
              </a:rPr>
              <a:t>PV = FV </a:t>
            </a:r>
            <a:endParaRPr sz="1300" b="1" i="0" u="none" strike="noStrike" cap="none">
              <a:solidFill>
                <a:srgbClr val="000000"/>
              </a:solidFill>
              <a:latin typeface="Roboto"/>
              <a:ea typeface="Roboto"/>
              <a:cs typeface="Roboto"/>
              <a:sym typeface="Roboto"/>
            </a:endParaRPr>
          </a:p>
        </p:txBody>
      </p:sp>
      <p:pic>
        <p:nvPicPr>
          <p:cNvPr id="134" name="Google Shape;134;g2e4f83b35c5_0_33"/>
          <p:cNvPicPr preferRelativeResize="0"/>
          <p:nvPr/>
        </p:nvPicPr>
        <p:blipFill rotWithShape="1">
          <a:blip r:embed="rId4">
            <a:alphaModFix/>
          </a:blip>
          <a:srcRect/>
          <a:stretch/>
        </p:blipFill>
        <p:spPr>
          <a:xfrm>
            <a:off x="6596988" y="1447220"/>
            <a:ext cx="701544" cy="461700"/>
          </a:xfrm>
          <a:prstGeom prst="rect">
            <a:avLst/>
          </a:prstGeom>
          <a:noFill/>
          <a:ln>
            <a:noFill/>
          </a:ln>
        </p:spPr>
      </p:pic>
      <p:sp>
        <p:nvSpPr>
          <p:cNvPr id="135" name="Google Shape;135;g2e4f83b35c5_0_33"/>
          <p:cNvSpPr txBox="1"/>
          <p:nvPr/>
        </p:nvSpPr>
        <p:spPr>
          <a:xfrm>
            <a:off x="377425" y="1165075"/>
            <a:ext cx="52398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id" sz="1200" b="1" i="0" u="none" strike="noStrike" cap="none">
                <a:solidFill>
                  <a:srgbClr val="000000"/>
                </a:solidFill>
                <a:latin typeface="Roboto"/>
                <a:ea typeface="Roboto"/>
                <a:cs typeface="Roboto"/>
                <a:sym typeface="Roboto"/>
              </a:rPr>
              <a:t>Langkah 1 : Hitung PV Arus Kas Masa Depan dengan discount rate 1</a:t>
            </a:r>
            <a:r>
              <a:rPr lang="id" sz="1200" b="1">
                <a:latin typeface="Roboto"/>
                <a:ea typeface="Roboto"/>
                <a:cs typeface="Roboto"/>
                <a:sym typeface="Roboto"/>
              </a:rPr>
              <a:t>0</a:t>
            </a:r>
            <a:r>
              <a:rPr lang="id" sz="1200" b="1" i="0" u="none" strike="noStrike" cap="none">
                <a:solidFill>
                  <a:srgbClr val="000000"/>
                </a:solidFill>
                <a:latin typeface="Roboto"/>
                <a:ea typeface="Roboto"/>
                <a:cs typeface="Roboto"/>
                <a:sym typeface="Roboto"/>
              </a:rPr>
              <a:t>%</a:t>
            </a:r>
            <a:endParaRPr sz="1400" b="1" i="0" u="none" strike="noStrike" cap="none">
              <a:solidFill>
                <a:srgbClr val="000000"/>
              </a:solidFill>
              <a:latin typeface="Arial"/>
              <a:ea typeface="Arial"/>
              <a:cs typeface="Arial"/>
              <a:sym typeface="Arial"/>
            </a:endParaRPr>
          </a:p>
        </p:txBody>
      </p:sp>
      <p:graphicFrame>
        <p:nvGraphicFramePr>
          <p:cNvPr id="136" name="Google Shape;136;g2e4f83b35c5_0_33"/>
          <p:cNvGraphicFramePr/>
          <p:nvPr/>
        </p:nvGraphicFramePr>
        <p:xfrm>
          <a:off x="507763" y="1741838"/>
          <a:ext cx="4979125" cy="2667000"/>
        </p:xfrm>
        <a:graphic>
          <a:graphicData uri="http://schemas.openxmlformats.org/drawingml/2006/table">
            <a:tbl>
              <a:tblPr>
                <a:noFill/>
              </a:tblPr>
              <a:tblGrid>
                <a:gridCol w="618150">
                  <a:extLst>
                    <a:ext uri="{9D8B030D-6E8A-4147-A177-3AD203B41FA5}">
                      <a16:colId xmlns:a16="http://schemas.microsoft.com/office/drawing/2014/main" val="20000"/>
                    </a:ext>
                  </a:extLst>
                </a:gridCol>
                <a:gridCol w="1217150">
                  <a:extLst>
                    <a:ext uri="{9D8B030D-6E8A-4147-A177-3AD203B41FA5}">
                      <a16:colId xmlns:a16="http://schemas.microsoft.com/office/drawing/2014/main" val="20001"/>
                    </a:ext>
                  </a:extLst>
                </a:gridCol>
                <a:gridCol w="1486675">
                  <a:extLst>
                    <a:ext uri="{9D8B030D-6E8A-4147-A177-3AD203B41FA5}">
                      <a16:colId xmlns:a16="http://schemas.microsoft.com/office/drawing/2014/main" val="20002"/>
                    </a:ext>
                  </a:extLst>
                </a:gridCol>
                <a:gridCol w="1657150">
                  <a:extLst>
                    <a:ext uri="{9D8B030D-6E8A-4147-A177-3AD203B41FA5}">
                      <a16:colId xmlns:a16="http://schemas.microsoft.com/office/drawing/2014/main" val="20003"/>
                    </a:ext>
                  </a:extLst>
                </a:gridCol>
              </a:tblGrid>
              <a:tr h="381000">
                <a:tc>
                  <a:txBody>
                    <a:bodyPr/>
                    <a:lstStyle/>
                    <a:p>
                      <a:pPr marL="0" marR="0" lvl="0" indent="0" algn="ctr" rtl="0">
                        <a:lnSpc>
                          <a:spcPct val="115000"/>
                        </a:lnSpc>
                        <a:spcBef>
                          <a:spcPts val="0"/>
                        </a:spcBef>
                        <a:spcAft>
                          <a:spcPts val="0"/>
                        </a:spcAft>
                        <a:buClr>
                          <a:srgbClr val="000000"/>
                        </a:buClr>
                        <a:buSzPts val="1400"/>
                        <a:buFont typeface="Arial"/>
                        <a:buNone/>
                      </a:pPr>
                      <a:r>
                        <a:rPr lang="id" sz="1200" b="1" u="none" strike="noStrike" cap="none">
                          <a:solidFill>
                            <a:srgbClr val="FFFFFF"/>
                          </a:solidFill>
                          <a:latin typeface="Roboto"/>
                          <a:ea typeface="Roboto"/>
                          <a:cs typeface="Roboto"/>
                          <a:sym typeface="Roboto"/>
                        </a:rPr>
                        <a:t>Tahun</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id" sz="1200" b="1" u="none" strike="noStrike" cap="none">
                          <a:solidFill>
                            <a:srgbClr val="FFFFFF"/>
                          </a:solidFill>
                          <a:latin typeface="Roboto"/>
                          <a:ea typeface="Roboto"/>
                          <a:cs typeface="Roboto"/>
                          <a:sym typeface="Roboto"/>
                        </a:rPr>
                        <a:t>Arus Kas</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id" sz="1200" b="1" u="none" strike="noStrike" cap="none">
                          <a:solidFill>
                            <a:srgbClr val="FFFFFF"/>
                          </a:solidFill>
                          <a:latin typeface="Roboto"/>
                          <a:ea typeface="Roboto"/>
                          <a:cs typeface="Roboto"/>
                          <a:sym typeface="Roboto"/>
                        </a:rPr>
                        <a:t>Perhitungan</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id" sz="1200" b="1" u="none" strike="noStrike" cap="none">
                          <a:solidFill>
                            <a:srgbClr val="FFFFFF"/>
                          </a:solidFill>
                          <a:latin typeface="Roboto"/>
                          <a:ea typeface="Roboto"/>
                          <a:cs typeface="Roboto"/>
                          <a:sym typeface="Roboto"/>
                        </a:rPr>
                        <a:t>Present Value</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381000">
                <a:tc>
                  <a:txBody>
                    <a:bodyPr/>
                    <a:lstStyle/>
                    <a:p>
                      <a:pPr marL="0" marR="0" lvl="0" indent="0" algn="ctr" rtl="0">
                        <a:lnSpc>
                          <a:spcPct val="115000"/>
                        </a:lnSpc>
                        <a:spcBef>
                          <a:spcPts val="0"/>
                        </a:spcBef>
                        <a:spcAft>
                          <a:spcPts val="0"/>
                        </a:spcAft>
                        <a:buClr>
                          <a:srgbClr val="000000"/>
                        </a:buClr>
                        <a:buSzPts val="1400"/>
                        <a:buFont typeface="Arial"/>
                        <a:buNone/>
                      </a:pPr>
                      <a:r>
                        <a:rPr lang="id" sz="1200" u="none" strike="noStrike" cap="none">
                          <a:latin typeface="Roboto"/>
                          <a:ea typeface="Roboto"/>
                          <a:cs typeface="Roboto"/>
                          <a:sym typeface="Roboto"/>
                        </a:rPr>
                        <a:t>1</a:t>
                      </a:r>
                      <a:endParaRPr sz="12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ctr" rtl="0">
                        <a:lnSpc>
                          <a:spcPct val="115000"/>
                        </a:lnSpc>
                        <a:spcBef>
                          <a:spcPts val="0"/>
                        </a:spcBef>
                        <a:spcAft>
                          <a:spcPts val="0"/>
                        </a:spcAft>
                        <a:buClr>
                          <a:srgbClr val="000000"/>
                        </a:buClr>
                        <a:buSzPts val="1400"/>
                        <a:buFont typeface="Arial"/>
                        <a:buNone/>
                      </a:pPr>
                      <a:r>
                        <a:rPr lang="id" sz="1200" u="none" strike="noStrike" cap="none">
                          <a:latin typeface="Roboto"/>
                          <a:ea typeface="Roboto"/>
                          <a:cs typeface="Roboto"/>
                          <a:sym typeface="Roboto"/>
                        </a:rPr>
                        <a:t>2</a:t>
                      </a:r>
                      <a:endParaRPr sz="12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extLst>
                  <a:ext uri="{0D108BD9-81ED-4DB2-BD59-A6C34878D82A}">
                    <a16:rowId xmlns:a16="http://schemas.microsoft.com/office/drawing/2014/main" val="10002"/>
                  </a:ext>
                </a:extLst>
              </a:tr>
              <a:tr h="381000">
                <a:tc>
                  <a:txBody>
                    <a:bodyPr/>
                    <a:lstStyle/>
                    <a:p>
                      <a:pPr marL="0" marR="0" lvl="0" indent="0" algn="ctr" rtl="0">
                        <a:lnSpc>
                          <a:spcPct val="115000"/>
                        </a:lnSpc>
                        <a:spcBef>
                          <a:spcPts val="0"/>
                        </a:spcBef>
                        <a:spcAft>
                          <a:spcPts val="0"/>
                        </a:spcAft>
                        <a:buClr>
                          <a:srgbClr val="000000"/>
                        </a:buClr>
                        <a:buSzPts val="1400"/>
                        <a:buFont typeface="Arial"/>
                        <a:buNone/>
                      </a:pPr>
                      <a:r>
                        <a:rPr lang="id" sz="1200" u="none" strike="noStrike" cap="none">
                          <a:latin typeface="Roboto"/>
                          <a:ea typeface="Roboto"/>
                          <a:cs typeface="Roboto"/>
                          <a:sym typeface="Roboto"/>
                        </a:rPr>
                        <a:t>3</a:t>
                      </a:r>
                      <a:endParaRPr sz="12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marR="0" lvl="0" indent="0" algn="ctr" rtl="0">
                        <a:lnSpc>
                          <a:spcPct val="115000"/>
                        </a:lnSpc>
                        <a:spcBef>
                          <a:spcPts val="0"/>
                        </a:spcBef>
                        <a:spcAft>
                          <a:spcPts val="0"/>
                        </a:spcAft>
                        <a:buClr>
                          <a:srgbClr val="000000"/>
                        </a:buClr>
                        <a:buSzPts val="1400"/>
                        <a:buFont typeface="Arial"/>
                        <a:buNone/>
                      </a:pPr>
                      <a:r>
                        <a:rPr lang="id" sz="1200" u="none" strike="noStrike" cap="none">
                          <a:latin typeface="Roboto"/>
                          <a:ea typeface="Roboto"/>
                          <a:cs typeface="Roboto"/>
                          <a:sym typeface="Roboto"/>
                        </a:rPr>
                        <a:t>4</a:t>
                      </a:r>
                      <a:endParaRPr sz="12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extLst>
                  <a:ext uri="{0D108BD9-81ED-4DB2-BD59-A6C34878D82A}">
                    <a16:rowId xmlns:a16="http://schemas.microsoft.com/office/drawing/2014/main" val="10004"/>
                  </a:ext>
                </a:extLst>
              </a:tr>
              <a:tr h="381000">
                <a:tc>
                  <a:txBody>
                    <a:bodyPr/>
                    <a:lstStyle/>
                    <a:p>
                      <a:pPr marL="0" marR="0" lvl="0" indent="0" algn="ctr" rtl="0">
                        <a:lnSpc>
                          <a:spcPct val="115000"/>
                        </a:lnSpc>
                        <a:spcBef>
                          <a:spcPts val="0"/>
                        </a:spcBef>
                        <a:spcAft>
                          <a:spcPts val="0"/>
                        </a:spcAft>
                        <a:buClr>
                          <a:srgbClr val="000000"/>
                        </a:buClr>
                        <a:buSzPts val="1400"/>
                        <a:buFont typeface="Arial"/>
                        <a:buNone/>
                      </a:pPr>
                      <a:r>
                        <a:rPr lang="id" sz="1200" u="none" strike="noStrike" cap="none">
                          <a:latin typeface="Roboto"/>
                          <a:ea typeface="Roboto"/>
                          <a:cs typeface="Roboto"/>
                          <a:sym typeface="Roboto"/>
                        </a:rPr>
                        <a:t>5</a:t>
                      </a:r>
                      <a:endParaRPr sz="12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r h="381000">
                <a:tc gridSpan="3">
                  <a:txBody>
                    <a:bodyPr/>
                    <a:lstStyle/>
                    <a:p>
                      <a:pPr marL="0" marR="0" lvl="0" indent="0" algn="ctr" rtl="0">
                        <a:lnSpc>
                          <a:spcPct val="115000"/>
                        </a:lnSpc>
                        <a:spcBef>
                          <a:spcPts val="0"/>
                        </a:spcBef>
                        <a:spcAft>
                          <a:spcPts val="0"/>
                        </a:spcAft>
                        <a:buClr>
                          <a:srgbClr val="000000"/>
                        </a:buClr>
                        <a:buSzPts val="1400"/>
                        <a:buFont typeface="Arial"/>
                        <a:buNone/>
                      </a:pPr>
                      <a:r>
                        <a:rPr lang="id" sz="1200" b="1" u="none" strike="noStrike" cap="none">
                          <a:solidFill>
                            <a:srgbClr val="000000"/>
                          </a:solidFill>
                          <a:latin typeface="Roboto"/>
                          <a:ea typeface="Roboto"/>
                          <a:cs typeface="Roboto"/>
                          <a:sym typeface="Roboto"/>
                        </a:rPr>
                        <a:t>Total Present Value</a:t>
                      </a:r>
                      <a:endParaRPr sz="1200" b="1" u="none" strike="noStrike" cap="none">
                        <a:solidFill>
                          <a:srgbClr val="000000"/>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tc hMerge="1">
                  <a:txBody>
                    <a:bodyPr/>
                    <a:lstStyle/>
                    <a:p>
                      <a:endParaRPr lang="en-US"/>
                    </a:p>
                  </a:txBody>
                  <a:tcPr/>
                </a:tc>
                <a:tc hMerge="1">
                  <a:txBody>
                    <a:bodyPr/>
                    <a:lstStyle/>
                    <a:p>
                      <a:endParaRPr lang="en-US"/>
                    </a:p>
                  </a:txBody>
                  <a:tcPr/>
                </a:tc>
                <a:tc>
                  <a:txBody>
                    <a:bodyPr/>
                    <a:lstStyle/>
                    <a:p>
                      <a:pPr marL="0" marR="0" lvl="0" indent="0" algn="ctr" rtl="0">
                        <a:lnSpc>
                          <a:spcPct val="115000"/>
                        </a:lnSpc>
                        <a:spcBef>
                          <a:spcPts val="0"/>
                        </a:spcBef>
                        <a:spcAft>
                          <a:spcPts val="0"/>
                        </a:spcAft>
                        <a:buClr>
                          <a:srgbClr val="000000"/>
                        </a:buClr>
                        <a:buSzPts val="1400"/>
                        <a:buFont typeface="Arial"/>
                        <a:buNone/>
                      </a:pPr>
                      <a:endParaRPr sz="1200" b="1"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extLst>
                  <a:ext uri="{0D108BD9-81ED-4DB2-BD59-A6C34878D82A}">
                    <a16:rowId xmlns:a16="http://schemas.microsoft.com/office/drawing/2014/main" val="10006"/>
                  </a:ext>
                </a:extLst>
              </a:tr>
            </a:tbl>
          </a:graphicData>
        </a:graphic>
      </p:graphicFrame>
      <p:sp>
        <p:nvSpPr>
          <p:cNvPr id="137" name="Google Shape;137;g2e4f83b35c5_0_33"/>
          <p:cNvSpPr txBox="1"/>
          <p:nvPr/>
        </p:nvSpPr>
        <p:spPr>
          <a:xfrm>
            <a:off x="5855500" y="2052975"/>
            <a:ext cx="20961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id" sz="1300" b="1" i="0" u="none" strike="noStrike" cap="none">
                <a:solidFill>
                  <a:srgbClr val="FF0000"/>
                </a:solidFill>
                <a:highlight>
                  <a:srgbClr val="FFFFFF"/>
                </a:highlight>
                <a:latin typeface="Roboto"/>
                <a:ea typeface="Roboto"/>
                <a:cs typeface="Roboto"/>
                <a:sym typeface="Roboto"/>
              </a:rPr>
              <a:t>Discount Rate 1</a:t>
            </a:r>
            <a:r>
              <a:rPr lang="id" sz="1300" b="1">
                <a:solidFill>
                  <a:srgbClr val="FF0000"/>
                </a:solidFill>
                <a:highlight>
                  <a:srgbClr val="FFFFFF"/>
                </a:highlight>
                <a:latin typeface="Roboto"/>
                <a:ea typeface="Roboto"/>
                <a:cs typeface="Roboto"/>
                <a:sym typeface="Roboto"/>
              </a:rPr>
              <a:t>0</a:t>
            </a:r>
            <a:r>
              <a:rPr lang="id" sz="1300" b="1" i="0" u="none" strike="noStrike" cap="none">
                <a:solidFill>
                  <a:srgbClr val="FF0000"/>
                </a:solidFill>
                <a:highlight>
                  <a:srgbClr val="FFFFFF"/>
                </a:highlight>
                <a:latin typeface="Roboto"/>
                <a:ea typeface="Roboto"/>
                <a:cs typeface="Roboto"/>
                <a:sym typeface="Roboto"/>
              </a:rPr>
              <a:t>%</a:t>
            </a:r>
            <a:endParaRPr sz="1300" b="1" i="0" u="none" strike="noStrike" cap="none">
              <a:solidFill>
                <a:srgbClr val="FF0000"/>
              </a:solidFill>
              <a:highlight>
                <a:srgbClr val="FFFFFF"/>
              </a:highlight>
              <a:latin typeface="Roboto"/>
              <a:ea typeface="Roboto"/>
              <a:cs typeface="Roboto"/>
              <a:sym typeface="Roboto"/>
            </a:endParaRPr>
          </a:p>
        </p:txBody>
      </p:sp>
      <p:graphicFrame>
        <p:nvGraphicFramePr>
          <p:cNvPr id="138" name="Google Shape;138;g2e4f83b35c5_0_33"/>
          <p:cNvGraphicFramePr/>
          <p:nvPr/>
        </p:nvGraphicFramePr>
        <p:xfrm>
          <a:off x="5855500" y="2508475"/>
          <a:ext cx="2876300" cy="1900350"/>
        </p:xfrm>
        <a:graphic>
          <a:graphicData uri="http://schemas.openxmlformats.org/drawingml/2006/table">
            <a:tbl>
              <a:tblPr>
                <a:noFill/>
              </a:tblPr>
              <a:tblGrid>
                <a:gridCol w="1438150">
                  <a:extLst>
                    <a:ext uri="{9D8B030D-6E8A-4147-A177-3AD203B41FA5}">
                      <a16:colId xmlns:a16="http://schemas.microsoft.com/office/drawing/2014/main" val="20000"/>
                    </a:ext>
                  </a:extLst>
                </a:gridCol>
                <a:gridCol w="1438150">
                  <a:extLst>
                    <a:ext uri="{9D8B030D-6E8A-4147-A177-3AD203B41FA5}">
                      <a16:colId xmlns:a16="http://schemas.microsoft.com/office/drawing/2014/main" val="20001"/>
                    </a:ext>
                  </a:extLst>
                </a:gridCol>
              </a:tblGrid>
              <a:tr h="669525">
                <a:tc gridSpan="2">
                  <a:txBody>
                    <a:bodyPr/>
                    <a:lstStyle/>
                    <a:p>
                      <a:pPr marL="0" marR="0" lvl="0" indent="0" algn="ctr" rtl="0">
                        <a:lnSpc>
                          <a:spcPct val="115000"/>
                        </a:lnSpc>
                        <a:spcBef>
                          <a:spcPts val="0"/>
                        </a:spcBef>
                        <a:spcAft>
                          <a:spcPts val="0"/>
                        </a:spcAft>
                        <a:buClr>
                          <a:srgbClr val="000000"/>
                        </a:buClr>
                        <a:buSzPts val="1200"/>
                        <a:buFont typeface="Arial"/>
                        <a:buNone/>
                      </a:pPr>
                      <a:r>
                        <a:rPr lang="id" sz="1200" b="1" u="none" strike="noStrike" cap="none">
                          <a:solidFill>
                            <a:srgbClr val="FFFFFF"/>
                          </a:solidFill>
                          <a:latin typeface="Roboto"/>
                          <a:ea typeface="Roboto"/>
                          <a:cs typeface="Roboto"/>
                          <a:sym typeface="Roboto"/>
                        </a:rPr>
                        <a:t>NPV = </a:t>
                      </a:r>
                      <a:endParaRPr sz="1200" b="1" u="none" strike="noStrike" cap="none">
                        <a:solidFill>
                          <a:srgbClr val="FFFFFF"/>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1200"/>
                        <a:buFont typeface="Arial"/>
                        <a:buNone/>
                      </a:pPr>
                      <a:r>
                        <a:rPr lang="id" sz="1200" b="1" u="none" strike="noStrike" cap="none">
                          <a:solidFill>
                            <a:srgbClr val="FFFFFF"/>
                          </a:solidFill>
                          <a:latin typeface="Roboto"/>
                          <a:ea typeface="Roboto"/>
                          <a:cs typeface="Roboto"/>
                          <a:sym typeface="Roboto"/>
                        </a:rPr>
                        <a:t>Total PV Arus Kas - Investasi Awal</a:t>
                      </a:r>
                      <a:endParaRPr sz="1200" b="1" u="none" strike="noStrike" cap="none">
                        <a:solidFill>
                          <a:srgbClr val="FFFFFF"/>
                        </a:solidFill>
                        <a:latin typeface="Roboto"/>
                        <a:ea typeface="Roboto"/>
                        <a:cs typeface="Roboto"/>
                        <a:sym typeface="Roboto"/>
                      </a:endParaRPr>
                    </a:p>
                  </a:txBody>
                  <a:tcPr marL="91425" marR="91425" marT="91425" marB="914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0"/>
                  </a:ext>
                </a:extLst>
              </a:tr>
              <a:tr h="410275">
                <a:tc>
                  <a:txBody>
                    <a:bodyPr/>
                    <a:lstStyle/>
                    <a:p>
                      <a:pPr marL="0" marR="0" lvl="0" indent="0" algn="ctr" rtl="0">
                        <a:lnSpc>
                          <a:spcPct val="100000"/>
                        </a:lnSpc>
                        <a:spcBef>
                          <a:spcPts val="0"/>
                        </a:spcBef>
                        <a:spcAft>
                          <a:spcPts val="0"/>
                        </a:spcAft>
                        <a:buClr>
                          <a:srgbClr val="000000"/>
                        </a:buClr>
                        <a:buSzPts val="1300"/>
                        <a:buFont typeface="Arial"/>
                        <a:buNone/>
                      </a:pPr>
                      <a:r>
                        <a:rPr lang="id" sz="1200" u="none" strike="noStrike" cap="none">
                          <a:latin typeface="Roboto"/>
                          <a:ea typeface="Roboto"/>
                          <a:cs typeface="Roboto"/>
                          <a:sym typeface="Roboto"/>
                        </a:rPr>
                        <a:t>Total PV</a:t>
                      </a:r>
                      <a:endParaRPr sz="12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410275">
                <a:tc>
                  <a:txBody>
                    <a:bodyPr/>
                    <a:lstStyle/>
                    <a:p>
                      <a:pPr marL="0" marR="0" lvl="0" indent="0" algn="ctr" rtl="0">
                        <a:lnSpc>
                          <a:spcPct val="100000"/>
                        </a:lnSpc>
                        <a:spcBef>
                          <a:spcPts val="0"/>
                        </a:spcBef>
                        <a:spcAft>
                          <a:spcPts val="0"/>
                        </a:spcAft>
                        <a:buClr>
                          <a:srgbClr val="000000"/>
                        </a:buClr>
                        <a:buSzPts val="1300"/>
                        <a:buFont typeface="Arial"/>
                        <a:buNone/>
                      </a:pPr>
                      <a:r>
                        <a:rPr lang="id" sz="1200" u="none" strike="noStrike" cap="none">
                          <a:latin typeface="Roboto"/>
                          <a:ea typeface="Roboto"/>
                          <a:cs typeface="Roboto"/>
                          <a:sym typeface="Roboto"/>
                        </a:rPr>
                        <a:t>Investasi Awal</a:t>
                      </a:r>
                      <a:endParaRPr sz="12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extLst>
                  <a:ext uri="{0D108BD9-81ED-4DB2-BD59-A6C34878D82A}">
                    <a16:rowId xmlns:a16="http://schemas.microsoft.com/office/drawing/2014/main" val="10002"/>
                  </a:ext>
                </a:extLst>
              </a:tr>
              <a:tr h="410275">
                <a:tc>
                  <a:txBody>
                    <a:bodyPr/>
                    <a:lstStyle/>
                    <a:p>
                      <a:pPr marL="0" marR="0" lvl="0" indent="0" algn="ctr" rtl="0">
                        <a:lnSpc>
                          <a:spcPct val="100000"/>
                        </a:lnSpc>
                        <a:spcBef>
                          <a:spcPts val="0"/>
                        </a:spcBef>
                        <a:spcAft>
                          <a:spcPts val="0"/>
                        </a:spcAft>
                        <a:buClr>
                          <a:srgbClr val="000000"/>
                        </a:buClr>
                        <a:buSzPts val="1400"/>
                        <a:buFont typeface="Arial"/>
                        <a:buNone/>
                      </a:pPr>
                      <a:r>
                        <a:rPr lang="id" sz="1200" b="1" u="none" strike="noStrike" cap="none">
                          <a:latin typeface="Roboto"/>
                          <a:ea typeface="Roboto"/>
                          <a:cs typeface="Roboto"/>
                          <a:sym typeface="Roboto"/>
                        </a:rPr>
                        <a:t>NPV</a:t>
                      </a:r>
                      <a:endParaRPr sz="1200" b="1"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04885971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7F0FA4B-6009-2EF9-2B2B-A782CB8A3501}"/>
              </a:ext>
            </a:extLst>
          </p:cNvPr>
          <p:cNvSpPr txBox="1"/>
          <p:nvPr/>
        </p:nvSpPr>
        <p:spPr>
          <a:xfrm>
            <a:off x="311727" y="195192"/>
            <a:ext cx="2063385" cy="461665"/>
          </a:xfrm>
          <a:prstGeom prst="rect">
            <a:avLst/>
          </a:prstGeom>
          <a:noFill/>
        </p:spPr>
        <p:txBody>
          <a:bodyPr wrap="none" rtlCol="0">
            <a:spAutoFit/>
          </a:bodyPr>
          <a:lstStyle/>
          <a:p>
            <a:r>
              <a:rPr lang="en-US" sz="2400" b="1" dirty="0" err="1">
                <a:solidFill>
                  <a:schemeClr val="accent5"/>
                </a:solidFill>
              </a:rPr>
              <a:t>Perhitungan</a:t>
            </a:r>
            <a:r>
              <a:rPr lang="en-US" sz="2400" b="1" dirty="0">
                <a:solidFill>
                  <a:schemeClr val="accent5"/>
                </a:solidFill>
              </a:rPr>
              <a:t> </a:t>
            </a:r>
            <a:endParaRPr lang="en-ID" sz="2400" b="1" dirty="0">
              <a:solidFill>
                <a:schemeClr val="accent5"/>
              </a:solidFill>
            </a:endParaRPr>
          </a:p>
        </p:txBody>
      </p:sp>
      <p:sp>
        <p:nvSpPr>
          <p:cNvPr id="8" name="TextBox 7">
            <a:extLst>
              <a:ext uri="{FF2B5EF4-FFF2-40B4-BE49-F238E27FC236}">
                <a16:creationId xmlns:a16="http://schemas.microsoft.com/office/drawing/2014/main" id="{03978266-92E9-07C5-6671-FA0FAF22AF81}"/>
              </a:ext>
            </a:extLst>
          </p:cNvPr>
          <p:cNvSpPr txBox="1"/>
          <p:nvPr/>
        </p:nvSpPr>
        <p:spPr>
          <a:xfrm>
            <a:off x="955964" y="4232564"/>
            <a:ext cx="7258718" cy="307777"/>
          </a:xfrm>
          <a:prstGeom prst="rect">
            <a:avLst/>
          </a:prstGeom>
          <a:noFill/>
        </p:spPr>
        <p:txBody>
          <a:bodyPr wrap="none" rtlCol="0">
            <a:spAutoFit/>
          </a:bodyPr>
          <a:lstStyle/>
          <a:p>
            <a:r>
              <a:rPr lang="en-US" dirty="0" err="1"/>
              <a:t>Dikarenakan</a:t>
            </a:r>
            <a:r>
              <a:rPr lang="en-US" dirty="0"/>
              <a:t> IRR </a:t>
            </a:r>
            <a:r>
              <a:rPr lang="en-US" dirty="0" err="1"/>
              <a:t>melebihi</a:t>
            </a:r>
            <a:r>
              <a:rPr lang="en-US" dirty="0"/>
              <a:t> </a:t>
            </a:r>
            <a:r>
              <a:rPr lang="en-US" dirty="0" err="1"/>
              <a:t>nilai</a:t>
            </a:r>
            <a:r>
              <a:rPr lang="en-US" dirty="0"/>
              <a:t> discount rate </a:t>
            </a:r>
            <a:r>
              <a:rPr lang="en-US" dirty="0" err="1"/>
              <a:t>sebesar</a:t>
            </a:r>
            <a:r>
              <a:rPr lang="en-US" dirty="0"/>
              <a:t> 10%, </a:t>
            </a:r>
            <a:r>
              <a:rPr lang="en-US" dirty="0" err="1"/>
              <a:t>maka</a:t>
            </a:r>
            <a:r>
              <a:rPr lang="en-US" dirty="0"/>
              <a:t> project </a:t>
            </a:r>
            <a:r>
              <a:rPr lang="en-US" dirty="0" err="1"/>
              <a:t>tersebut</a:t>
            </a:r>
            <a:r>
              <a:rPr lang="en-US" dirty="0"/>
              <a:t> </a:t>
            </a:r>
            <a:r>
              <a:rPr lang="en-US" dirty="0" err="1">
                <a:highlight>
                  <a:srgbClr val="FFFF00"/>
                </a:highlight>
              </a:rPr>
              <a:t>diterima</a:t>
            </a:r>
            <a:endParaRPr lang="en-ID" dirty="0">
              <a:highlight>
                <a:srgbClr val="FFFF00"/>
              </a:highlight>
            </a:endParaRPr>
          </a:p>
        </p:txBody>
      </p:sp>
      <p:pic>
        <p:nvPicPr>
          <p:cNvPr id="3" name="Picture 2">
            <a:extLst>
              <a:ext uri="{FF2B5EF4-FFF2-40B4-BE49-F238E27FC236}">
                <a16:creationId xmlns:a16="http://schemas.microsoft.com/office/drawing/2014/main" id="{2B9ECA74-8874-1955-E319-B63D17C6690D}"/>
              </a:ext>
            </a:extLst>
          </p:cNvPr>
          <p:cNvPicPr>
            <a:picLocks noChangeAspect="1"/>
          </p:cNvPicPr>
          <p:nvPr/>
        </p:nvPicPr>
        <p:blipFill>
          <a:blip r:embed="rId2"/>
          <a:stretch>
            <a:fillRect/>
          </a:stretch>
        </p:blipFill>
        <p:spPr>
          <a:xfrm>
            <a:off x="1097764" y="977823"/>
            <a:ext cx="6265928" cy="2658040"/>
          </a:xfrm>
          <a:prstGeom prst="rect">
            <a:avLst/>
          </a:prstGeom>
        </p:spPr>
      </p:pic>
    </p:spTree>
    <p:extLst>
      <p:ext uri="{BB962C8B-B14F-4D97-AF65-F5344CB8AC3E}">
        <p14:creationId xmlns:p14="http://schemas.microsoft.com/office/powerpoint/2010/main" val="340941551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grpSp>
        <p:nvGrpSpPr>
          <p:cNvPr id="143" name="Google Shape;143;g2e4f83b35c5_0_61"/>
          <p:cNvGrpSpPr/>
          <p:nvPr/>
        </p:nvGrpSpPr>
        <p:grpSpPr>
          <a:xfrm>
            <a:off x="3854590" y="4740703"/>
            <a:ext cx="1434817" cy="389011"/>
            <a:chOff x="3248325" y="4588800"/>
            <a:chExt cx="2045939" cy="554700"/>
          </a:xfrm>
        </p:grpSpPr>
        <p:sp>
          <p:nvSpPr>
            <p:cNvPr id="144" name="Google Shape;144;g2e4f83b35c5_0_61"/>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g2e4f83b35c5_0_61"/>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g2e4f83b35c5_0_61"/>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7" name="Google Shape;147;g2e4f83b35c5_0_61"/>
          <p:cNvGrpSpPr/>
          <p:nvPr/>
        </p:nvGrpSpPr>
        <p:grpSpPr>
          <a:xfrm>
            <a:off x="8325085" y="65154"/>
            <a:ext cx="763768" cy="752531"/>
            <a:chOff x="695950" y="3458000"/>
            <a:chExt cx="966550" cy="952450"/>
          </a:xfrm>
        </p:grpSpPr>
        <p:sp>
          <p:nvSpPr>
            <p:cNvPr id="148" name="Google Shape;148;g2e4f83b35c5_0_61"/>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e4f83b35c5_0_61"/>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g2e4f83b35c5_0_61"/>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g2e4f83b35c5_0_61"/>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e4f83b35c5_0_61"/>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g2e4f83b35c5_0_61"/>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2e4f83b35c5_0_61"/>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g2e4f83b35c5_0_61"/>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g2e4f83b35c5_0_61"/>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7" name="Google Shape;157;g2e4f83b35c5_0_61"/>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8" name="Google Shape;158;g2e4f83b35c5_0_61"/>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9" name="Google Shape;159;g2e4f83b35c5_0_61"/>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Payback Period</a:t>
            </a:r>
            <a:endParaRPr sz="3600" b="1">
              <a:solidFill>
                <a:srgbClr val="18919B"/>
              </a:solidFill>
              <a:latin typeface="Roboto"/>
              <a:ea typeface="Roboto"/>
              <a:cs typeface="Roboto"/>
              <a:sym typeface="Roboto"/>
            </a:endParaRPr>
          </a:p>
        </p:txBody>
      </p:sp>
      <p:sp>
        <p:nvSpPr>
          <p:cNvPr id="160" name="Google Shape;160;g2e4f83b35c5_0_61"/>
          <p:cNvSpPr txBox="1"/>
          <p:nvPr/>
        </p:nvSpPr>
        <p:spPr>
          <a:xfrm>
            <a:off x="332150" y="945700"/>
            <a:ext cx="5874900" cy="2630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id">
                <a:latin typeface="Roboto"/>
                <a:ea typeface="Roboto"/>
                <a:cs typeface="Roboto"/>
                <a:sym typeface="Roboto"/>
              </a:rPr>
              <a:t>Flamingo Company menginvestasikan $150,000 dalam sebuah proyek baru. Proyek ini diharapkan menghasilkan arus kas bersih di masa depan sebagai berikut:</a:t>
            </a:r>
            <a:endParaRPr>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endParaRPr>
              <a:latin typeface="Roboto"/>
              <a:ea typeface="Roboto"/>
              <a:cs typeface="Roboto"/>
              <a:sym typeface="Roboto"/>
            </a:endParaRPr>
          </a:p>
          <a:p>
            <a:pPr marL="457200" lvl="0" indent="-317500" algn="l" rtl="0">
              <a:lnSpc>
                <a:spcPct val="115000"/>
              </a:lnSpc>
              <a:spcBef>
                <a:spcPts val="0"/>
              </a:spcBef>
              <a:spcAft>
                <a:spcPts val="0"/>
              </a:spcAft>
              <a:buClr>
                <a:schemeClr val="dk1"/>
              </a:buClr>
              <a:buSzPts val="1400"/>
              <a:buChar char="●"/>
            </a:pPr>
            <a:r>
              <a:rPr lang="id">
                <a:latin typeface="Roboto"/>
                <a:ea typeface="Roboto"/>
                <a:cs typeface="Roboto"/>
                <a:sym typeface="Roboto"/>
              </a:rPr>
              <a:t>Tahun 1: $40,000</a:t>
            </a:r>
            <a:endParaRPr>
              <a:latin typeface="Roboto"/>
              <a:ea typeface="Roboto"/>
              <a:cs typeface="Roboto"/>
              <a:sym typeface="Roboto"/>
            </a:endParaRPr>
          </a:p>
          <a:p>
            <a:pPr marL="457200" lvl="0" indent="-317500" algn="l" rtl="0">
              <a:lnSpc>
                <a:spcPct val="115000"/>
              </a:lnSpc>
              <a:spcBef>
                <a:spcPts val="0"/>
              </a:spcBef>
              <a:spcAft>
                <a:spcPts val="0"/>
              </a:spcAft>
              <a:buClr>
                <a:schemeClr val="dk1"/>
              </a:buClr>
              <a:buSzPts val="1400"/>
              <a:buChar char="●"/>
            </a:pPr>
            <a:r>
              <a:rPr lang="id">
                <a:latin typeface="Roboto"/>
                <a:ea typeface="Roboto"/>
                <a:cs typeface="Roboto"/>
                <a:sym typeface="Roboto"/>
              </a:rPr>
              <a:t>Tahun 2: $50,000</a:t>
            </a:r>
            <a:endParaRPr>
              <a:latin typeface="Roboto"/>
              <a:ea typeface="Roboto"/>
              <a:cs typeface="Roboto"/>
              <a:sym typeface="Roboto"/>
            </a:endParaRPr>
          </a:p>
          <a:p>
            <a:pPr marL="457200" lvl="0" indent="-317500" algn="l" rtl="0">
              <a:lnSpc>
                <a:spcPct val="115000"/>
              </a:lnSpc>
              <a:spcBef>
                <a:spcPts val="0"/>
              </a:spcBef>
              <a:spcAft>
                <a:spcPts val="0"/>
              </a:spcAft>
              <a:buClr>
                <a:schemeClr val="dk1"/>
              </a:buClr>
              <a:buSzPts val="1400"/>
              <a:buChar char="●"/>
            </a:pPr>
            <a:r>
              <a:rPr lang="id">
                <a:latin typeface="Roboto"/>
                <a:ea typeface="Roboto"/>
                <a:cs typeface="Roboto"/>
                <a:sym typeface="Roboto"/>
              </a:rPr>
              <a:t>Tahun 3: $60,000</a:t>
            </a:r>
            <a:endParaRPr>
              <a:latin typeface="Roboto"/>
              <a:ea typeface="Roboto"/>
              <a:cs typeface="Roboto"/>
              <a:sym typeface="Roboto"/>
            </a:endParaRPr>
          </a:p>
          <a:p>
            <a:pPr marL="457200" lvl="0" indent="-317500" algn="l" rtl="0">
              <a:lnSpc>
                <a:spcPct val="115000"/>
              </a:lnSpc>
              <a:spcBef>
                <a:spcPts val="0"/>
              </a:spcBef>
              <a:spcAft>
                <a:spcPts val="0"/>
              </a:spcAft>
              <a:buClr>
                <a:schemeClr val="dk1"/>
              </a:buClr>
              <a:buSzPts val="1400"/>
              <a:buChar char="●"/>
            </a:pPr>
            <a:r>
              <a:rPr lang="id">
                <a:latin typeface="Roboto"/>
                <a:ea typeface="Roboto"/>
                <a:cs typeface="Roboto"/>
                <a:sym typeface="Roboto"/>
              </a:rPr>
              <a:t>Tahun 4: $70,000</a:t>
            </a:r>
            <a:endParaRPr>
              <a:latin typeface="Roboto"/>
              <a:ea typeface="Roboto"/>
              <a:cs typeface="Roboto"/>
              <a:sym typeface="Roboto"/>
            </a:endParaRPr>
          </a:p>
          <a:p>
            <a:pPr marL="0" lvl="0" indent="0" algn="l" rtl="0">
              <a:lnSpc>
                <a:spcPct val="115000"/>
              </a:lnSpc>
              <a:spcBef>
                <a:spcPts val="0"/>
              </a:spcBef>
              <a:spcAft>
                <a:spcPts val="0"/>
              </a:spcAft>
              <a:buNone/>
            </a:pPr>
            <a:endParaRPr>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a:latin typeface="Roboto"/>
                <a:ea typeface="Roboto"/>
                <a:cs typeface="Roboto"/>
                <a:sym typeface="Roboto"/>
              </a:rPr>
              <a:t>Hitunglah Payback Period (Non Discounted Cash Flow)</a:t>
            </a:r>
            <a:endParaRPr>
              <a:latin typeface="Roboto"/>
              <a:ea typeface="Roboto"/>
              <a:cs typeface="Roboto"/>
              <a:sym typeface="Roboto"/>
            </a:endParaRPr>
          </a:p>
        </p:txBody>
      </p:sp>
      <p:pic>
        <p:nvPicPr>
          <p:cNvPr id="161" name="Google Shape;161;g2e4f83b35c5_0_61"/>
          <p:cNvPicPr preferRelativeResize="0"/>
          <p:nvPr/>
        </p:nvPicPr>
        <p:blipFill rotWithShape="1">
          <a:blip r:embed="rId4">
            <a:alphaModFix/>
          </a:blip>
          <a:srcRect b="19133"/>
          <a:stretch/>
        </p:blipFill>
        <p:spPr>
          <a:xfrm>
            <a:off x="418954" y="3576112"/>
            <a:ext cx="3845050" cy="593300"/>
          </a:xfrm>
          <a:prstGeom prst="rect">
            <a:avLst/>
          </a:prstGeom>
          <a:noFill/>
          <a:ln>
            <a:noFill/>
          </a:ln>
        </p:spPr>
      </p:pic>
    </p:spTree>
    <p:extLst>
      <p:ext uri="{BB962C8B-B14F-4D97-AF65-F5344CB8AC3E}">
        <p14:creationId xmlns:p14="http://schemas.microsoft.com/office/powerpoint/2010/main" val="19030818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grpSp>
        <p:nvGrpSpPr>
          <p:cNvPr id="166" name="Google Shape;166;g2e4f83b35c5_0_87"/>
          <p:cNvGrpSpPr/>
          <p:nvPr/>
        </p:nvGrpSpPr>
        <p:grpSpPr>
          <a:xfrm>
            <a:off x="3854590" y="4740703"/>
            <a:ext cx="1434817" cy="389011"/>
            <a:chOff x="3248325" y="4588800"/>
            <a:chExt cx="2045939" cy="554700"/>
          </a:xfrm>
        </p:grpSpPr>
        <p:sp>
          <p:nvSpPr>
            <p:cNvPr id="167" name="Google Shape;167;g2e4f83b35c5_0_8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g2e4f83b35c5_0_8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g2e4f83b35c5_0_8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0" name="Google Shape;170;g2e4f83b35c5_0_87"/>
          <p:cNvGrpSpPr/>
          <p:nvPr/>
        </p:nvGrpSpPr>
        <p:grpSpPr>
          <a:xfrm>
            <a:off x="8325085" y="65154"/>
            <a:ext cx="763768" cy="752531"/>
            <a:chOff x="695950" y="3458000"/>
            <a:chExt cx="966550" cy="952450"/>
          </a:xfrm>
        </p:grpSpPr>
        <p:sp>
          <p:nvSpPr>
            <p:cNvPr id="171" name="Google Shape;171;g2e4f83b35c5_0_8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g2e4f83b35c5_0_8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g2e4f83b35c5_0_8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g2e4f83b35c5_0_8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g2e4f83b35c5_0_8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g2e4f83b35c5_0_8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g2e4f83b35c5_0_8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g2e4f83b35c5_0_8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g2e4f83b35c5_0_8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0" name="Google Shape;180;g2e4f83b35c5_0_8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81" name="Google Shape;181;g2e4f83b35c5_0_8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82" name="Google Shape;182;g2e4f83b35c5_0_87"/>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Payback Period</a:t>
            </a:r>
            <a:endParaRPr sz="3600" b="1">
              <a:solidFill>
                <a:srgbClr val="18919B"/>
              </a:solidFill>
              <a:latin typeface="Roboto"/>
              <a:ea typeface="Roboto"/>
              <a:cs typeface="Roboto"/>
              <a:sym typeface="Roboto"/>
            </a:endParaRPr>
          </a:p>
        </p:txBody>
      </p:sp>
      <p:sp>
        <p:nvSpPr>
          <p:cNvPr id="183" name="Google Shape;183;g2e4f83b35c5_0_87"/>
          <p:cNvSpPr txBox="1"/>
          <p:nvPr/>
        </p:nvSpPr>
        <p:spPr>
          <a:xfrm>
            <a:off x="417475" y="1156863"/>
            <a:ext cx="54258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id" sz="1500" b="1" i="0" u="none" strike="noStrike" cap="none">
                <a:solidFill>
                  <a:srgbClr val="000000"/>
                </a:solidFill>
                <a:highlight>
                  <a:srgbClr val="FFFFFF"/>
                </a:highlight>
                <a:latin typeface="Roboto"/>
                <a:ea typeface="Roboto"/>
                <a:cs typeface="Roboto"/>
                <a:sym typeface="Roboto"/>
              </a:rPr>
              <a:t>Penyelesaian :</a:t>
            </a:r>
            <a:endParaRPr sz="1500" b="1" i="0" u="none" strike="noStrike" cap="none">
              <a:solidFill>
                <a:srgbClr val="000000"/>
              </a:solidFill>
              <a:latin typeface="Roboto"/>
              <a:ea typeface="Roboto"/>
              <a:cs typeface="Roboto"/>
              <a:sym typeface="Roboto"/>
            </a:endParaRPr>
          </a:p>
        </p:txBody>
      </p:sp>
      <p:graphicFrame>
        <p:nvGraphicFramePr>
          <p:cNvPr id="184" name="Google Shape;184;g2e4f83b35c5_0_87"/>
          <p:cNvGraphicFramePr/>
          <p:nvPr/>
        </p:nvGraphicFramePr>
        <p:xfrm>
          <a:off x="527125" y="1628113"/>
          <a:ext cx="4254900" cy="2814750"/>
        </p:xfrm>
        <a:graphic>
          <a:graphicData uri="http://schemas.openxmlformats.org/drawingml/2006/table">
            <a:tbl>
              <a:tblPr>
                <a:noFill/>
              </a:tblPr>
              <a:tblGrid>
                <a:gridCol w="995975">
                  <a:extLst>
                    <a:ext uri="{9D8B030D-6E8A-4147-A177-3AD203B41FA5}">
                      <a16:colId xmlns:a16="http://schemas.microsoft.com/office/drawing/2014/main" val="20000"/>
                    </a:ext>
                  </a:extLst>
                </a:gridCol>
                <a:gridCol w="1377125">
                  <a:extLst>
                    <a:ext uri="{9D8B030D-6E8A-4147-A177-3AD203B41FA5}">
                      <a16:colId xmlns:a16="http://schemas.microsoft.com/office/drawing/2014/main" val="20001"/>
                    </a:ext>
                  </a:extLst>
                </a:gridCol>
                <a:gridCol w="1881800">
                  <a:extLst>
                    <a:ext uri="{9D8B030D-6E8A-4147-A177-3AD203B41FA5}">
                      <a16:colId xmlns:a16="http://schemas.microsoft.com/office/drawing/2014/main" val="20002"/>
                    </a:ext>
                  </a:extLst>
                </a:gridCol>
              </a:tblGrid>
              <a:tr h="469125">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Tahun</a:t>
                      </a:r>
                      <a:endParaRPr sz="14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Arus Kas</a:t>
                      </a:r>
                      <a:endParaRPr sz="14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Arus Kas Kumulatif</a:t>
                      </a:r>
                      <a:endParaRPr sz="14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469125">
                <a:tc>
                  <a:txBody>
                    <a:bodyPr/>
                    <a:lstStyle/>
                    <a:p>
                      <a:pPr marL="0" marR="0" lvl="0" indent="0" algn="ctr" rtl="0">
                        <a:lnSpc>
                          <a:spcPct val="100000"/>
                        </a:lnSpc>
                        <a:spcBef>
                          <a:spcPts val="0"/>
                        </a:spcBef>
                        <a:spcAft>
                          <a:spcPts val="0"/>
                        </a:spcAft>
                        <a:buClr>
                          <a:srgbClr val="000000"/>
                        </a:buClr>
                        <a:buSzPts val="1400"/>
                        <a:buFont typeface="Arial"/>
                        <a:buNone/>
                      </a:pPr>
                      <a:r>
                        <a:rPr lang="id" sz="1400" u="none" strike="noStrike" cap="none">
                          <a:latin typeface="Roboto"/>
                          <a:ea typeface="Roboto"/>
                          <a:cs typeface="Roboto"/>
                          <a:sym typeface="Roboto"/>
                        </a:rPr>
                        <a:t>0</a:t>
                      </a:r>
                      <a:endParaRPr sz="14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469125">
                <a:tc>
                  <a:txBody>
                    <a:bodyPr/>
                    <a:lstStyle/>
                    <a:p>
                      <a:pPr marL="0" marR="0" lvl="0" indent="0" algn="ctr" rtl="0">
                        <a:lnSpc>
                          <a:spcPct val="100000"/>
                        </a:lnSpc>
                        <a:spcBef>
                          <a:spcPts val="0"/>
                        </a:spcBef>
                        <a:spcAft>
                          <a:spcPts val="0"/>
                        </a:spcAft>
                        <a:buClr>
                          <a:srgbClr val="000000"/>
                        </a:buClr>
                        <a:buSzPts val="1400"/>
                        <a:buFont typeface="Arial"/>
                        <a:buNone/>
                      </a:pPr>
                      <a:r>
                        <a:rPr lang="id" sz="1400" u="none" strike="noStrike" cap="none">
                          <a:latin typeface="Roboto"/>
                          <a:ea typeface="Roboto"/>
                          <a:cs typeface="Roboto"/>
                          <a:sym typeface="Roboto"/>
                        </a:rPr>
                        <a:t>1</a:t>
                      </a:r>
                      <a:endParaRPr sz="14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469125">
                <a:tc>
                  <a:txBody>
                    <a:bodyPr/>
                    <a:lstStyle/>
                    <a:p>
                      <a:pPr marL="0" marR="0" lvl="0" indent="0" algn="ctr" rtl="0">
                        <a:lnSpc>
                          <a:spcPct val="100000"/>
                        </a:lnSpc>
                        <a:spcBef>
                          <a:spcPts val="0"/>
                        </a:spcBef>
                        <a:spcAft>
                          <a:spcPts val="0"/>
                        </a:spcAft>
                        <a:buClr>
                          <a:srgbClr val="000000"/>
                        </a:buClr>
                        <a:buSzPts val="1400"/>
                        <a:buFont typeface="Arial"/>
                        <a:buNone/>
                      </a:pPr>
                      <a:r>
                        <a:rPr lang="id" sz="1400" u="none" strike="noStrike" cap="none">
                          <a:latin typeface="Roboto"/>
                          <a:ea typeface="Roboto"/>
                          <a:cs typeface="Roboto"/>
                          <a:sym typeface="Roboto"/>
                        </a:rPr>
                        <a:t>2</a:t>
                      </a:r>
                      <a:endParaRPr sz="14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469125">
                <a:tc>
                  <a:txBody>
                    <a:bodyPr/>
                    <a:lstStyle/>
                    <a:p>
                      <a:pPr marL="0" marR="0" lvl="0" indent="0" algn="ctr" rtl="0">
                        <a:lnSpc>
                          <a:spcPct val="100000"/>
                        </a:lnSpc>
                        <a:spcBef>
                          <a:spcPts val="0"/>
                        </a:spcBef>
                        <a:spcAft>
                          <a:spcPts val="0"/>
                        </a:spcAft>
                        <a:buClr>
                          <a:srgbClr val="000000"/>
                        </a:buClr>
                        <a:buSzPts val="1400"/>
                        <a:buFont typeface="Arial"/>
                        <a:buNone/>
                      </a:pPr>
                      <a:r>
                        <a:rPr lang="id" sz="1400" u="none" strike="noStrike" cap="none">
                          <a:latin typeface="Roboto"/>
                          <a:ea typeface="Roboto"/>
                          <a:cs typeface="Roboto"/>
                          <a:sym typeface="Roboto"/>
                        </a:rPr>
                        <a:t>3</a:t>
                      </a:r>
                      <a:endParaRPr sz="14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469125">
                <a:tc>
                  <a:txBody>
                    <a:bodyPr/>
                    <a:lstStyle/>
                    <a:p>
                      <a:pPr marL="0" marR="0" lvl="0" indent="0" algn="ctr" rtl="0">
                        <a:lnSpc>
                          <a:spcPct val="100000"/>
                        </a:lnSpc>
                        <a:spcBef>
                          <a:spcPts val="0"/>
                        </a:spcBef>
                        <a:spcAft>
                          <a:spcPts val="0"/>
                        </a:spcAft>
                        <a:buClr>
                          <a:srgbClr val="000000"/>
                        </a:buClr>
                        <a:buSzPts val="1400"/>
                        <a:buFont typeface="Arial"/>
                        <a:buNone/>
                      </a:pPr>
                      <a:r>
                        <a:rPr lang="id" sz="1400" u="none" strike="noStrike" cap="none">
                          <a:latin typeface="Roboto"/>
                          <a:ea typeface="Roboto"/>
                          <a:cs typeface="Roboto"/>
                          <a:sym typeface="Roboto"/>
                        </a:rPr>
                        <a:t>4</a:t>
                      </a:r>
                      <a:endParaRPr sz="14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85" name="Google Shape;185;g2e4f83b35c5_0_87"/>
          <p:cNvSpPr/>
          <p:nvPr/>
        </p:nvSpPr>
        <p:spPr>
          <a:xfrm>
            <a:off x="4881425" y="1628125"/>
            <a:ext cx="3845100" cy="12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id"/>
              <a:t>Perhitungan : </a:t>
            </a:r>
            <a:endParaRPr/>
          </a:p>
        </p:txBody>
      </p:sp>
      <p:sp>
        <p:nvSpPr>
          <p:cNvPr id="186" name="Google Shape;186;g2e4f83b35c5_0_87"/>
          <p:cNvSpPr/>
          <p:nvPr/>
        </p:nvSpPr>
        <p:spPr>
          <a:xfrm>
            <a:off x="4881425" y="3035500"/>
            <a:ext cx="3845100" cy="1407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id"/>
              <a:t>Kesimpulan : </a:t>
            </a:r>
            <a:endParaRPr/>
          </a:p>
        </p:txBody>
      </p:sp>
    </p:spTree>
    <p:extLst>
      <p:ext uri="{BB962C8B-B14F-4D97-AF65-F5344CB8AC3E}">
        <p14:creationId xmlns:p14="http://schemas.microsoft.com/office/powerpoint/2010/main" val="120051264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B6D8D-AAD6-70D7-1C71-81419797F3E6}"/>
              </a:ext>
            </a:extLst>
          </p:cNvPr>
          <p:cNvSpPr txBox="1"/>
          <p:nvPr/>
        </p:nvSpPr>
        <p:spPr>
          <a:xfrm>
            <a:off x="311727" y="195192"/>
            <a:ext cx="2063385" cy="461665"/>
          </a:xfrm>
          <a:prstGeom prst="rect">
            <a:avLst/>
          </a:prstGeom>
          <a:noFill/>
        </p:spPr>
        <p:txBody>
          <a:bodyPr wrap="none" rtlCol="0">
            <a:spAutoFit/>
          </a:bodyPr>
          <a:lstStyle/>
          <a:p>
            <a:r>
              <a:rPr lang="en-US" sz="2400" b="1" dirty="0" err="1">
                <a:solidFill>
                  <a:schemeClr val="accent5"/>
                </a:solidFill>
              </a:rPr>
              <a:t>Perhitungan</a:t>
            </a:r>
            <a:r>
              <a:rPr lang="en-US" sz="2400" b="1" dirty="0">
                <a:solidFill>
                  <a:schemeClr val="accent5"/>
                </a:solidFill>
              </a:rPr>
              <a:t> </a:t>
            </a:r>
            <a:endParaRPr lang="en-ID" sz="2400" b="1" dirty="0">
              <a:solidFill>
                <a:schemeClr val="accent5"/>
              </a:solidFill>
            </a:endParaRPr>
          </a:p>
        </p:txBody>
      </p:sp>
      <p:sp>
        <p:nvSpPr>
          <p:cNvPr id="8" name="Google Shape;186;g2e4f83b35c5_0_87">
            <a:extLst>
              <a:ext uri="{FF2B5EF4-FFF2-40B4-BE49-F238E27FC236}">
                <a16:creationId xmlns:a16="http://schemas.microsoft.com/office/drawing/2014/main" id="{417DB146-64BF-F542-5867-8BDE206D2198}"/>
              </a:ext>
            </a:extLst>
          </p:cNvPr>
          <p:cNvSpPr/>
          <p:nvPr/>
        </p:nvSpPr>
        <p:spPr>
          <a:xfrm>
            <a:off x="2103589" y="3125555"/>
            <a:ext cx="3845100" cy="1407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id" dirty="0"/>
              <a:t>Kesimpulan : </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Payback </a:t>
            </a:r>
            <a:r>
              <a:rPr lang="en-US" dirty="0" err="1"/>
              <a:t>periode</a:t>
            </a:r>
            <a:r>
              <a:rPr lang="en-US" dirty="0"/>
              <a:t> </a:t>
            </a:r>
            <a:r>
              <a:rPr lang="en-US" dirty="0" err="1"/>
              <a:t>adalah</a:t>
            </a:r>
            <a:r>
              <a:rPr lang="en-US" dirty="0"/>
              <a:t> </a:t>
            </a:r>
            <a:r>
              <a:rPr lang="en-US" dirty="0">
                <a:highlight>
                  <a:srgbClr val="FFFF00"/>
                </a:highlight>
              </a:rPr>
              <a:t>3 </a:t>
            </a:r>
            <a:r>
              <a:rPr lang="en-US" dirty="0" err="1">
                <a:highlight>
                  <a:srgbClr val="FFFF00"/>
                </a:highlight>
              </a:rPr>
              <a:t>tahun</a:t>
            </a:r>
            <a:r>
              <a:rPr lang="en-US" dirty="0">
                <a:highlight>
                  <a:srgbClr val="FFFF00"/>
                </a:highlight>
              </a:rPr>
              <a:t>.</a:t>
            </a:r>
            <a:endParaRPr dirty="0">
              <a:highlight>
                <a:srgbClr val="FFFF00"/>
              </a:highlight>
            </a:endParaRPr>
          </a:p>
        </p:txBody>
      </p:sp>
      <p:pic>
        <p:nvPicPr>
          <p:cNvPr id="3" name="Picture 2">
            <a:extLst>
              <a:ext uri="{FF2B5EF4-FFF2-40B4-BE49-F238E27FC236}">
                <a16:creationId xmlns:a16="http://schemas.microsoft.com/office/drawing/2014/main" id="{D9E0241C-0E7D-B6A1-DDD6-40CC93C2E916}"/>
              </a:ext>
            </a:extLst>
          </p:cNvPr>
          <p:cNvPicPr>
            <a:picLocks noChangeAspect="1"/>
          </p:cNvPicPr>
          <p:nvPr/>
        </p:nvPicPr>
        <p:blipFill>
          <a:blip r:embed="rId2"/>
          <a:stretch>
            <a:fillRect/>
          </a:stretch>
        </p:blipFill>
        <p:spPr>
          <a:xfrm>
            <a:off x="2103589" y="1167205"/>
            <a:ext cx="3734321" cy="1448002"/>
          </a:xfrm>
          <a:prstGeom prst="rect">
            <a:avLst/>
          </a:prstGeom>
        </p:spPr>
      </p:pic>
    </p:spTree>
    <p:extLst>
      <p:ext uri="{BB962C8B-B14F-4D97-AF65-F5344CB8AC3E}">
        <p14:creationId xmlns:p14="http://schemas.microsoft.com/office/powerpoint/2010/main" val="14786143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62" name="Google Shape;62;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3" name="Google Shape;63;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a:t>
            </a:r>
            <a:endParaRPr sz="1400" b="0" i="0" u="none" strike="noStrike" cap="none">
              <a:solidFill>
                <a:srgbClr val="000000"/>
              </a:solidFill>
              <a:highlight>
                <a:srgbClr val="FFF2CC"/>
              </a:highlight>
              <a:latin typeface="Arial"/>
              <a:ea typeface="Arial"/>
              <a:cs typeface="Arial"/>
              <a:sym typeface="Arial"/>
            </a:endParaRPr>
          </a:p>
        </p:txBody>
      </p:sp>
      <p:sp>
        <p:nvSpPr>
          <p:cNvPr id="64" name="Google Shape;64;p1"/>
          <p:cNvSpPr txBox="1"/>
          <p:nvPr/>
        </p:nvSpPr>
        <p:spPr>
          <a:xfrm>
            <a:off x="3792125" y="1454075"/>
            <a:ext cx="5115900" cy="227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id" sz="6000" b="1">
                <a:solidFill>
                  <a:schemeClr val="lt1"/>
                </a:solidFill>
                <a:latin typeface="Roboto"/>
                <a:ea typeface="Roboto"/>
                <a:cs typeface="Roboto"/>
                <a:sym typeface="Roboto"/>
              </a:rPr>
              <a:t>Operational </a:t>
            </a:r>
            <a:r>
              <a:rPr lang="id" sz="6000" b="1" i="0" u="none" strike="noStrike" cap="none">
                <a:solidFill>
                  <a:schemeClr val="lt1"/>
                </a:solidFill>
                <a:latin typeface="Roboto"/>
                <a:ea typeface="Roboto"/>
                <a:cs typeface="Roboto"/>
                <a:sym typeface="Roboto"/>
              </a:rPr>
              <a:t>Budgeting</a:t>
            </a:r>
            <a:endParaRPr sz="4700" b="0" i="0" u="none" strike="noStrike" cap="none">
              <a:solidFill>
                <a:srgbClr val="FFFFFF"/>
              </a:solidFill>
              <a:latin typeface="Roboto Black"/>
              <a:ea typeface="Roboto Black"/>
              <a:cs typeface="Roboto Black"/>
              <a:sym typeface="Roboto Black"/>
            </a:endParaRPr>
          </a:p>
        </p:txBody>
      </p:sp>
    </p:spTree>
    <p:extLst>
      <p:ext uri="{BB962C8B-B14F-4D97-AF65-F5344CB8AC3E}">
        <p14:creationId xmlns:p14="http://schemas.microsoft.com/office/powerpoint/2010/main" val="208183550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e4f83b35c5_0_6"/>
          <p:cNvGrpSpPr/>
          <p:nvPr/>
        </p:nvGrpSpPr>
        <p:grpSpPr>
          <a:xfrm>
            <a:off x="3854590" y="4740703"/>
            <a:ext cx="1434817" cy="389011"/>
            <a:chOff x="3248325" y="4588800"/>
            <a:chExt cx="2045939" cy="554700"/>
          </a:xfrm>
        </p:grpSpPr>
        <p:sp>
          <p:nvSpPr>
            <p:cNvPr id="70" name="Google Shape;70;g2e4f83b35c5_0_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e4f83b35c5_0_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e4f83b35c5_0_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g2e4f83b35c5_0_6"/>
          <p:cNvGrpSpPr/>
          <p:nvPr/>
        </p:nvGrpSpPr>
        <p:grpSpPr>
          <a:xfrm>
            <a:off x="8325085" y="65154"/>
            <a:ext cx="763768" cy="752531"/>
            <a:chOff x="695950" y="3458000"/>
            <a:chExt cx="966550" cy="952450"/>
          </a:xfrm>
        </p:grpSpPr>
        <p:sp>
          <p:nvSpPr>
            <p:cNvPr id="74" name="Google Shape;74;g2e4f83b35c5_0_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g2e4f83b35c5_0_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g2e4f83b35c5_0_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e4f83b35c5_0_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e4f83b35c5_0_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e4f83b35c5_0_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e4f83b35c5_0_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e4f83b35c5_0_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e4f83b35c5_0_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g2e4f83b35c5_0_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g2e4f83b35c5_0_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g2e4f83b35c5_0_6"/>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Anggaran Operasional</a:t>
            </a:r>
            <a:endParaRPr sz="3600" b="1" i="0" u="none" strike="noStrike" cap="none">
              <a:solidFill>
                <a:srgbClr val="18919B"/>
              </a:solidFill>
              <a:latin typeface="Roboto"/>
              <a:ea typeface="Roboto"/>
              <a:cs typeface="Roboto"/>
              <a:sym typeface="Roboto"/>
            </a:endParaRPr>
          </a:p>
        </p:txBody>
      </p:sp>
      <p:sp>
        <p:nvSpPr>
          <p:cNvPr id="86" name="Google Shape;86;g2e4f83b35c5_0_6"/>
          <p:cNvSpPr txBox="1"/>
          <p:nvPr/>
        </p:nvSpPr>
        <p:spPr>
          <a:xfrm>
            <a:off x="332150" y="945700"/>
            <a:ext cx="7665300" cy="2878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id">
                <a:latin typeface="Roboto"/>
                <a:ea typeface="Roboto"/>
                <a:cs typeface="Roboto"/>
                <a:sym typeface="Roboto"/>
              </a:rPr>
              <a:t>Dreamy Land adalah sebuah perusahaan baru yang menjual sabun jenis sabun cair. </a:t>
            </a:r>
            <a:endParaRPr>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r>
              <a:rPr lang="id">
                <a:latin typeface="Roboto"/>
                <a:ea typeface="Roboto"/>
                <a:cs typeface="Roboto"/>
                <a:sym typeface="Roboto"/>
              </a:rPr>
              <a:t>Mari asumsikan bahwa perusahaan ini baru memiliki 1 jenis barang untuk dijual. </a:t>
            </a:r>
            <a:endParaRPr>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r>
              <a:rPr lang="id">
                <a:latin typeface="Roboto"/>
                <a:ea typeface="Roboto"/>
                <a:cs typeface="Roboto"/>
                <a:sym typeface="Roboto"/>
              </a:rPr>
              <a:t>Harga Barang yang Dijual: $20 </a:t>
            </a:r>
            <a:endParaRPr>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r>
              <a:rPr lang="id">
                <a:latin typeface="Roboto"/>
                <a:ea typeface="Roboto"/>
                <a:cs typeface="Roboto"/>
                <a:sym typeface="Roboto"/>
              </a:rPr>
              <a:t>Data Proyeksi Penjualan (Unit) pada tahun 2023</a:t>
            </a:r>
            <a:endParaRPr>
              <a:latin typeface="Roboto"/>
              <a:ea typeface="Roboto"/>
              <a:cs typeface="Roboto"/>
              <a:sym typeface="Roboto"/>
            </a:endParaRPr>
          </a:p>
          <a:p>
            <a:pPr marL="457200" lvl="0" indent="-317500" algn="l" rtl="0">
              <a:lnSpc>
                <a:spcPct val="115000"/>
              </a:lnSpc>
              <a:spcBef>
                <a:spcPts val="0"/>
              </a:spcBef>
              <a:spcAft>
                <a:spcPts val="0"/>
              </a:spcAft>
              <a:buSzPts val="1400"/>
              <a:buFont typeface="Roboto"/>
              <a:buChar char="●"/>
            </a:pPr>
            <a:r>
              <a:rPr lang="id">
                <a:latin typeface="Roboto"/>
                <a:ea typeface="Roboto"/>
                <a:cs typeface="Roboto"/>
                <a:sym typeface="Roboto"/>
              </a:rPr>
              <a:t>Triwulan 1	5,000</a:t>
            </a:r>
            <a:endParaRPr>
              <a:latin typeface="Roboto"/>
              <a:ea typeface="Roboto"/>
              <a:cs typeface="Roboto"/>
              <a:sym typeface="Roboto"/>
            </a:endParaRPr>
          </a:p>
          <a:p>
            <a:pPr marL="457200" lvl="0" indent="-317500" algn="l" rtl="0">
              <a:lnSpc>
                <a:spcPct val="115000"/>
              </a:lnSpc>
              <a:spcBef>
                <a:spcPts val="0"/>
              </a:spcBef>
              <a:spcAft>
                <a:spcPts val="0"/>
              </a:spcAft>
              <a:buSzPts val="1400"/>
              <a:buFont typeface="Roboto"/>
              <a:buChar char="●"/>
            </a:pPr>
            <a:r>
              <a:rPr lang="id">
                <a:latin typeface="Roboto"/>
                <a:ea typeface="Roboto"/>
                <a:cs typeface="Roboto"/>
                <a:sym typeface="Roboto"/>
              </a:rPr>
              <a:t>Triwulan 2	7,000</a:t>
            </a:r>
            <a:endParaRPr>
              <a:latin typeface="Roboto"/>
              <a:ea typeface="Roboto"/>
              <a:cs typeface="Roboto"/>
              <a:sym typeface="Roboto"/>
            </a:endParaRPr>
          </a:p>
          <a:p>
            <a:pPr marL="457200" lvl="0" indent="-317500" algn="l" rtl="0">
              <a:lnSpc>
                <a:spcPct val="115000"/>
              </a:lnSpc>
              <a:spcBef>
                <a:spcPts val="0"/>
              </a:spcBef>
              <a:spcAft>
                <a:spcPts val="0"/>
              </a:spcAft>
              <a:buSzPts val="1400"/>
              <a:buFont typeface="Roboto"/>
              <a:buChar char="●"/>
            </a:pPr>
            <a:r>
              <a:rPr lang="id">
                <a:latin typeface="Roboto"/>
                <a:ea typeface="Roboto"/>
                <a:cs typeface="Roboto"/>
                <a:sym typeface="Roboto"/>
              </a:rPr>
              <a:t>Triwulan 3	6,500</a:t>
            </a:r>
            <a:endParaRPr>
              <a:latin typeface="Roboto"/>
              <a:ea typeface="Roboto"/>
              <a:cs typeface="Roboto"/>
              <a:sym typeface="Roboto"/>
            </a:endParaRPr>
          </a:p>
          <a:p>
            <a:pPr marL="457200" lvl="0" indent="-317500" algn="l" rtl="0">
              <a:lnSpc>
                <a:spcPct val="115000"/>
              </a:lnSpc>
              <a:spcBef>
                <a:spcPts val="0"/>
              </a:spcBef>
              <a:spcAft>
                <a:spcPts val="0"/>
              </a:spcAft>
              <a:buSzPts val="1400"/>
              <a:buFont typeface="Roboto"/>
              <a:buChar char="●"/>
            </a:pPr>
            <a:r>
              <a:rPr lang="id">
                <a:latin typeface="Roboto"/>
                <a:ea typeface="Roboto"/>
                <a:cs typeface="Roboto"/>
                <a:sym typeface="Roboto"/>
              </a:rPr>
              <a:t>Triwulan 4	8,000</a:t>
            </a:r>
            <a:endParaRPr>
              <a:latin typeface="Roboto"/>
              <a:ea typeface="Roboto"/>
              <a:cs typeface="Roboto"/>
              <a:sym typeface="Roboto"/>
            </a:endParaRPr>
          </a:p>
          <a:p>
            <a:pPr marL="0" lvl="0" indent="0" algn="l" rtl="0">
              <a:lnSpc>
                <a:spcPct val="115000"/>
              </a:lnSpc>
              <a:spcBef>
                <a:spcPts val="0"/>
              </a:spcBef>
              <a:spcAft>
                <a:spcPts val="0"/>
              </a:spcAft>
              <a:buNone/>
            </a:pPr>
            <a:endParaRPr>
              <a:latin typeface="Roboto"/>
              <a:ea typeface="Roboto"/>
              <a:cs typeface="Roboto"/>
              <a:sym typeface="Roboto"/>
            </a:endParaRPr>
          </a:p>
          <a:p>
            <a:pPr marL="0" lvl="0" indent="0" algn="l" rtl="0">
              <a:lnSpc>
                <a:spcPct val="115000"/>
              </a:lnSpc>
              <a:spcBef>
                <a:spcPts val="0"/>
              </a:spcBef>
              <a:spcAft>
                <a:spcPts val="0"/>
              </a:spcAft>
              <a:buNone/>
            </a:pPr>
            <a:r>
              <a:rPr lang="id">
                <a:latin typeface="Roboto"/>
                <a:ea typeface="Roboto"/>
                <a:cs typeface="Roboto"/>
                <a:sym typeface="Roboto"/>
              </a:rPr>
              <a:t>Buatlah tabel Anggaran Penjualan untuk perusahaan Dreamy Land berdasarkan data di atas.</a:t>
            </a:r>
            <a:endParaRPr>
              <a:latin typeface="Roboto"/>
              <a:ea typeface="Roboto"/>
              <a:cs typeface="Roboto"/>
              <a:sym typeface="Roboto"/>
            </a:endParaRPr>
          </a:p>
        </p:txBody>
      </p:sp>
    </p:spTree>
    <p:extLst>
      <p:ext uri="{BB962C8B-B14F-4D97-AF65-F5344CB8AC3E}">
        <p14:creationId xmlns:p14="http://schemas.microsoft.com/office/powerpoint/2010/main" val="101990425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grpSp>
        <p:nvGrpSpPr>
          <p:cNvPr id="91" name="Google Shape;91;g2e50d107984_0_4"/>
          <p:cNvGrpSpPr/>
          <p:nvPr/>
        </p:nvGrpSpPr>
        <p:grpSpPr>
          <a:xfrm>
            <a:off x="3854590" y="4740704"/>
            <a:ext cx="1434817" cy="389011"/>
            <a:chOff x="3248325" y="4588800"/>
            <a:chExt cx="2045939" cy="554700"/>
          </a:xfrm>
        </p:grpSpPr>
        <p:sp>
          <p:nvSpPr>
            <p:cNvPr id="92" name="Google Shape;92;g2e50d107984_0_4"/>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g2e50d107984_0_4"/>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g2e50d107984_0_4"/>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5" name="Google Shape;95;g2e50d107984_0_4"/>
          <p:cNvGrpSpPr/>
          <p:nvPr/>
        </p:nvGrpSpPr>
        <p:grpSpPr>
          <a:xfrm>
            <a:off x="8325085" y="65153"/>
            <a:ext cx="763768" cy="752531"/>
            <a:chOff x="695950" y="3458000"/>
            <a:chExt cx="966550" cy="952450"/>
          </a:xfrm>
        </p:grpSpPr>
        <p:sp>
          <p:nvSpPr>
            <p:cNvPr id="96" name="Google Shape;96;g2e50d107984_0_4"/>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g2e50d107984_0_4"/>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g2e50d107984_0_4"/>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g2e50d107984_0_4"/>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g2e50d107984_0_4"/>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e50d107984_0_4"/>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2e50d107984_0_4"/>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e50d107984_0_4"/>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e50d107984_0_4"/>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5" name="Google Shape;105;g2e50d107984_0_4"/>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6" name="Google Shape;106;g2e50d107984_0_4"/>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7" name="Google Shape;107;g2e50d107984_0_4"/>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Anggaran Operasional</a:t>
            </a:r>
            <a:endParaRPr sz="3600" b="1" i="0" u="none" strike="noStrike" cap="none">
              <a:solidFill>
                <a:srgbClr val="18919B"/>
              </a:solidFill>
              <a:latin typeface="Roboto"/>
              <a:ea typeface="Roboto"/>
              <a:cs typeface="Roboto"/>
              <a:sym typeface="Roboto"/>
            </a:endParaRPr>
          </a:p>
        </p:txBody>
      </p:sp>
      <p:graphicFrame>
        <p:nvGraphicFramePr>
          <p:cNvPr id="108" name="Google Shape;108;g2e50d107984_0_4"/>
          <p:cNvGraphicFramePr/>
          <p:nvPr/>
        </p:nvGraphicFramePr>
        <p:xfrm>
          <a:off x="782038" y="1441575"/>
          <a:ext cx="7579925" cy="2563825"/>
        </p:xfrm>
        <a:graphic>
          <a:graphicData uri="http://schemas.openxmlformats.org/drawingml/2006/table">
            <a:tbl>
              <a:tblPr>
                <a:noFill/>
              </a:tblPr>
              <a:tblGrid>
                <a:gridCol w="2181625">
                  <a:extLst>
                    <a:ext uri="{9D8B030D-6E8A-4147-A177-3AD203B41FA5}">
                      <a16:colId xmlns:a16="http://schemas.microsoft.com/office/drawing/2014/main" val="20000"/>
                    </a:ext>
                  </a:extLst>
                </a:gridCol>
                <a:gridCol w="1144725">
                  <a:extLst>
                    <a:ext uri="{9D8B030D-6E8A-4147-A177-3AD203B41FA5}">
                      <a16:colId xmlns:a16="http://schemas.microsoft.com/office/drawing/2014/main" val="20001"/>
                    </a:ext>
                  </a:extLst>
                </a:gridCol>
                <a:gridCol w="1112350">
                  <a:extLst>
                    <a:ext uri="{9D8B030D-6E8A-4147-A177-3AD203B41FA5}">
                      <a16:colId xmlns:a16="http://schemas.microsoft.com/office/drawing/2014/main" val="20002"/>
                    </a:ext>
                  </a:extLst>
                </a:gridCol>
                <a:gridCol w="1047075">
                  <a:extLst>
                    <a:ext uri="{9D8B030D-6E8A-4147-A177-3AD203B41FA5}">
                      <a16:colId xmlns:a16="http://schemas.microsoft.com/office/drawing/2014/main" val="20003"/>
                    </a:ext>
                  </a:extLst>
                </a:gridCol>
                <a:gridCol w="1047075">
                  <a:extLst>
                    <a:ext uri="{9D8B030D-6E8A-4147-A177-3AD203B41FA5}">
                      <a16:colId xmlns:a16="http://schemas.microsoft.com/office/drawing/2014/main" val="20004"/>
                    </a:ext>
                  </a:extLst>
                </a:gridCol>
                <a:gridCol w="1047075">
                  <a:extLst>
                    <a:ext uri="{9D8B030D-6E8A-4147-A177-3AD203B41FA5}">
                      <a16:colId xmlns:a16="http://schemas.microsoft.com/office/drawing/2014/main" val="20005"/>
                    </a:ext>
                  </a:extLst>
                </a:gridCol>
              </a:tblGrid>
              <a:tr h="780075">
                <a:tc gridSpan="6">
                  <a:txBody>
                    <a:bodyPr/>
                    <a:lstStyle/>
                    <a:p>
                      <a:pPr marL="0" marR="0" lvl="0" indent="0" algn="ctr" rtl="0">
                        <a:lnSpc>
                          <a:spcPct val="100000"/>
                        </a:lnSpc>
                        <a:spcBef>
                          <a:spcPts val="0"/>
                        </a:spcBef>
                        <a:spcAft>
                          <a:spcPts val="0"/>
                        </a:spcAft>
                        <a:buClr>
                          <a:srgbClr val="000000"/>
                        </a:buClr>
                        <a:buSzPts val="1400"/>
                        <a:buFont typeface="Arial"/>
                        <a:buNone/>
                      </a:pPr>
                      <a:r>
                        <a:rPr lang="id" b="1">
                          <a:solidFill>
                            <a:srgbClr val="FFFFFF"/>
                          </a:solidFill>
                          <a:latin typeface="Roboto"/>
                          <a:ea typeface="Roboto"/>
                          <a:cs typeface="Roboto"/>
                          <a:sym typeface="Roboto"/>
                        </a:rPr>
                        <a:t>Dreamy Lnas</a:t>
                      </a:r>
                      <a:endParaRPr sz="14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Anggaran Penjualan</a:t>
                      </a:r>
                      <a:endParaRPr sz="14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Untuk periode yang berakhir pada 31 Desember 2023</a:t>
                      </a:r>
                      <a:endParaRPr sz="1400" b="1" u="none" strike="noStrike" cap="none">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56750">
                <a:tc rowSpan="2">
                  <a:txBody>
                    <a:bodyPr/>
                    <a:lstStyle/>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rgbClr val="FFFFFF"/>
                        </a:solidFill>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gridSpan="4">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Triwulan</a:t>
                      </a:r>
                      <a:endParaRPr sz="14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dirty="0">
                          <a:solidFill>
                            <a:srgbClr val="FFFFFF"/>
                          </a:solidFill>
                          <a:latin typeface="Roboto"/>
                          <a:ea typeface="Roboto"/>
                          <a:cs typeface="Roboto"/>
                          <a:sym typeface="Roboto"/>
                        </a:rPr>
                        <a:t>Tahunan</a:t>
                      </a:r>
                      <a:endParaRPr sz="1400" b="1" u="none" strike="noStrike" cap="none" dirty="0">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extLst>
                  <a:ext uri="{0D108BD9-81ED-4DB2-BD59-A6C34878D82A}">
                    <a16:rowId xmlns:a16="http://schemas.microsoft.com/office/drawing/2014/main" val="10001"/>
                  </a:ext>
                </a:extLst>
              </a:tr>
              <a:tr h="356750">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1</a:t>
                      </a:r>
                      <a:endParaRPr sz="14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2</a:t>
                      </a:r>
                      <a:endParaRPr sz="14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3</a:t>
                      </a:r>
                      <a:endParaRPr sz="14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4</a:t>
                      </a:r>
                      <a:endParaRPr sz="14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vMerge="1">
                  <a:txBody>
                    <a:bodyPr/>
                    <a:lstStyle/>
                    <a:p>
                      <a:endParaRPr lang="en-US"/>
                    </a:p>
                  </a:txBody>
                  <a:tcPr/>
                </a:tc>
                <a:extLst>
                  <a:ext uri="{0D108BD9-81ED-4DB2-BD59-A6C34878D82A}">
                    <a16:rowId xmlns:a16="http://schemas.microsoft.com/office/drawing/2014/main" val="10002"/>
                  </a:ext>
                </a:extLst>
              </a:tr>
              <a:tr h="356750">
                <a:tc>
                  <a:txBody>
                    <a:bodyPr/>
                    <a:lstStyle/>
                    <a:p>
                      <a:pPr marL="0" marR="0" lvl="0" indent="0" algn="l" rtl="0">
                        <a:lnSpc>
                          <a:spcPct val="115000"/>
                        </a:lnSpc>
                        <a:spcBef>
                          <a:spcPts val="0"/>
                        </a:spcBef>
                        <a:spcAft>
                          <a:spcPts val="0"/>
                        </a:spcAft>
                        <a:buClr>
                          <a:srgbClr val="000000"/>
                        </a:buClr>
                        <a:buSzPts val="1400"/>
                        <a:buFont typeface="Arial"/>
                        <a:buNone/>
                      </a:pPr>
                      <a:r>
                        <a:rPr lang="id" sz="1400" u="none" strike="noStrike" cap="none">
                          <a:latin typeface="Roboto"/>
                          <a:ea typeface="Roboto"/>
                          <a:cs typeface="Roboto"/>
                          <a:sym typeface="Roboto"/>
                        </a:rPr>
                        <a:t>Unit</a:t>
                      </a:r>
                      <a:endParaRPr sz="1400" u="none" strike="noStrike" cap="none">
                        <a:latin typeface="Roboto"/>
                        <a:ea typeface="Roboto"/>
                        <a:cs typeface="Roboto"/>
                        <a:sym typeface="Roboto"/>
                      </a:endParaRPr>
                    </a:p>
                  </a:txBody>
                  <a:tcPr marL="36000" marR="0" marT="36000" marB="3600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5.000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7.000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6.500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8.000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26.500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356750">
                <a:tc>
                  <a:txBody>
                    <a:bodyPr/>
                    <a:lstStyle/>
                    <a:p>
                      <a:pPr marL="0" marR="0" lvl="0" indent="0" algn="l" rtl="0">
                        <a:lnSpc>
                          <a:spcPct val="115000"/>
                        </a:lnSpc>
                        <a:spcBef>
                          <a:spcPts val="0"/>
                        </a:spcBef>
                        <a:spcAft>
                          <a:spcPts val="0"/>
                        </a:spcAft>
                        <a:buClr>
                          <a:srgbClr val="000000"/>
                        </a:buClr>
                        <a:buSzPts val="1400"/>
                        <a:buFont typeface="Arial"/>
                        <a:buNone/>
                      </a:pPr>
                      <a:r>
                        <a:rPr lang="id" sz="1400" u="none" strike="noStrike" cap="none">
                          <a:latin typeface="Roboto"/>
                          <a:ea typeface="Roboto"/>
                          <a:cs typeface="Roboto"/>
                          <a:sym typeface="Roboto"/>
                        </a:rPr>
                        <a:t>Harga Jual/Unit ($)</a:t>
                      </a:r>
                      <a:endParaRPr sz="1400" u="none" strike="noStrike" cap="none">
                        <a:latin typeface="Roboto"/>
                        <a:ea typeface="Roboto"/>
                        <a:cs typeface="Roboto"/>
                        <a:sym typeface="Roboto"/>
                      </a:endParaRPr>
                    </a:p>
                  </a:txBody>
                  <a:tcPr marL="36000" marR="0" marT="36000" marB="3600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20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20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20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20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20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356750">
                <a:tc>
                  <a:txBody>
                    <a:bodyPr/>
                    <a:lstStyle/>
                    <a:p>
                      <a:pPr marL="0" marR="0" lvl="0" indent="0" algn="l" rtl="0">
                        <a:lnSpc>
                          <a:spcPct val="115000"/>
                        </a:lnSpc>
                        <a:spcBef>
                          <a:spcPts val="0"/>
                        </a:spcBef>
                        <a:spcAft>
                          <a:spcPts val="0"/>
                        </a:spcAft>
                        <a:buClr>
                          <a:srgbClr val="000000"/>
                        </a:buClr>
                        <a:buSzPts val="1400"/>
                        <a:buFont typeface="Arial"/>
                        <a:buNone/>
                      </a:pPr>
                      <a:r>
                        <a:rPr lang="id" sz="1400" b="1" u="none" strike="noStrike" cap="none">
                          <a:latin typeface="Roboto"/>
                          <a:ea typeface="Roboto"/>
                          <a:cs typeface="Roboto"/>
                          <a:sym typeface="Roboto"/>
                        </a:rPr>
                        <a:t>    Anggaran Penjualan ($)</a:t>
                      </a:r>
                      <a:endParaRPr sz="1400" b="1" u="none" strike="noStrike" cap="none">
                        <a:latin typeface="Roboto"/>
                        <a:ea typeface="Roboto"/>
                        <a:cs typeface="Roboto"/>
                        <a:sym typeface="Roboto"/>
                      </a:endParaRPr>
                    </a:p>
                  </a:txBody>
                  <a:tcPr marL="36000" marR="0" marT="36000" marB="3600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dirty="0">
                          <a:latin typeface="Roboto"/>
                          <a:ea typeface="Roboto"/>
                          <a:cs typeface="Roboto"/>
                          <a:sym typeface="Roboto"/>
                        </a:rPr>
                        <a:t>100.000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dirty="0">
                          <a:latin typeface="Roboto"/>
                          <a:ea typeface="Roboto"/>
                          <a:cs typeface="Roboto"/>
                          <a:sym typeface="Roboto"/>
                        </a:rPr>
                        <a:t>140.000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dirty="0">
                          <a:latin typeface="Roboto"/>
                          <a:ea typeface="Roboto"/>
                          <a:cs typeface="Roboto"/>
                          <a:sym typeface="Roboto"/>
                        </a:rPr>
                        <a:t>130.000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dirty="0">
                          <a:latin typeface="Roboto"/>
                          <a:ea typeface="Roboto"/>
                          <a:cs typeface="Roboto"/>
                          <a:sym typeface="Roboto"/>
                        </a:rPr>
                        <a:t>160.000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dirty="0">
                          <a:latin typeface="Roboto"/>
                          <a:ea typeface="Roboto"/>
                          <a:cs typeface="Roboto"/>
                          <a:sym typeface="Roboto"/>
                        </a:rPr>
                        <a:t>530.000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75742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68"/>
        <p:cNvGrpSpPr/>
        <p:nvPr/>
      </p:nvGrpSpPr>
      <p:grpSpPr>
        <a:xfrm>
          <a:off x="0" y="0"/>
          <a:ext cx="0" cy="0"/>
          <a:chOff x="0" y="0"/>
          <a:chExt cx="0" cy="0"/>
        </a:xfrm>
      </p:grpSpPr>
      <p:grpSp>
        <p:nvGrpSpPr>
          <p:cNvPr id="69" name="Google Shape;69;p15"/>
          <p:cNvGrpSpPr/>
          <p:nvPr/>
        </p:nvGrpSpPr>
        <p:grpSpPr>
          <a:xfrm>
            <a:off x="3854590" y="4740703"/>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73" name="Google Shape;73;p15"/>
          <p:cNvGrpSpPr/>
          <p:nvPr/>
        </p:nvGrpSpPr>
        <p:grpSpPr>
          <a:xfrm>
            <a:off x="8325085" y="65154"/>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dirty="0">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Jurnal</a:t>
            </a:r>
            <a:endParaRPr sz="3600" b="1" dirty="0">
              <a:solidFill>
                <a:srgbClr val="17919B"/>
              </a:solidFill>
              <a:latin typeface="Roboto"/>
              <a:ea typeface="Roboto"/>
              <a:cs typeface="Roboto"/>
              <a:sym typeface="Roboto"/>
            </a:endParaRPr>
          </a:p>
        </p:txBody>
      </p:sp>
      <p:sp>
        <p:nvSpPr>
          <p:cNvPr id="86" name="Google Shape;86;p15"/>
          <p:cNvSpPr txBox="1"/>
          <p:nvPr/>
        </p:nvSpPr>
        <p:spPr>
          <a:xfrm>
            <a:off x="3210263" y="1275800"/>
            <a:ext cx="5379300" cy="29808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500"/>
              <a:buFont typeface="Arial"/>
              <a:buNone/>
            </a:pPr>
            <a:r>
              <a:rPr lang="id" sz="1700">
                <a:latin typeface="Roboto"/>
                <a:ea typeface="Roboto"/>
                <a:cs typeface="Roboto"/>
                <a:sym typeface="Roboto"/>
              </a:rPr>
              <a:t>Kamu adalah seorang finance &amp; accounting staff di Apotek Brawijaya yang merupakan apotek terbesar di Kota Malang. Pak Adi adalah atasan kamu, beliau adalah Pemilik Sarana Apotek (PSA).</a:t>
            </a:r>
            <a:endParaRPr sz="1700" dirty="0">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endParaRPr sz="1700" dirty="0">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r>
              <a:rPr lang="id" sz="1700">
                <a:latin typeface="Roboto"/>
                <a:ea typeface="Roboto"/>
                <a:cs typeface="Roboto"/>
                <a:sym typeface="Roboto"/>
              </a:rPr>
              <a:t>Pak Adi menugaskan kamu untuk membuat jurnal akuntansi dari data transaksi yang dilakukan Pak Adi selama bulan Januari 2024. </a:t>
            </a:r>
            <a:endParaRPr sz="1700" dirty="0">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554443" y="1556188"/>
            <a:ext cx="2420026" cy="24200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pSp>
        <p:nvGrpSpPr>
          <p:cNvPr id="135" name="Google Shape;135;p18"/>
          <p:cNvGrpSpPr/>
          <p:nvPr/>
        </p:nvGrpSpPr>
        <p:grpSpPr>
          <a:xfrm>
            <a:off x="3854590" y="4740703"/>
            <a:ext cx="1434817" cy="389011"/>
            <a:chOff x="3248325" y="4588800"/>
            <a:chExt cx="2045939" cy="554700"/>
          </a:xfrm>
        </p:grpSpPr>
        <p:sp>
          <p:nvSpPr>
            <p:cNvPr id="136" name="Google Shape;136;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9" name="Google Shape;139;p18"/>
          <p:cNvGrpSpPr/>
          <p:nvPr/>
        </p:nvGrpSpPr>
        <p:grpSpPr>
          <a:xfrm>
            <a:off x="8325085" y="65154"/>
            <a:ext cx="763768" cy="752531"/>
            <a:chOff x="695950" y="3458000"/>
            <a:chExt cx="966550" cy="952450"/>
          </a:xfrm>
        </p:grpSpPr>
        <p:sp>
          <p:nvSpPr>
            <p:cNvPr id="140" name="Google Shape;140;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9" name="Google Shape;149;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0" name="Google Shape;150;p18"/>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51" name="Google Shape;151;p18"/>
          <p:cNvGraphicFramePr/>
          <p:nvPr/>
        </p:nvGraphicFramePr>
        <p:xfrm>
          <a:off x="574946" y="152874"/>
          <a:ext cx="7283950" cy="4550960"/>
        </p:xfrm>
        <a:graphic>
          <a:graphicData uri="http://schemas.openxmlformats.org/drawingml/2006/table">
            <a:tbl>
              <a:tblPr>
                <a:noFill/>
              </a:tblPr>
              <a:tblGrid>
                <a:gridCol w="2293800">
                  <a:extLst>
                    <a:ext uri="{9D8B030D-6E8A-4147-A177-3AD203B41FA5}">
                      <a16:colId xmlns:a16="http://schemas.microsoft.com/office/drawing/2014/main" val="20000"/>
                    </a:ext>
                  </a:extLst>
                </a:gridCol>
                <a:gridCol w="872650">
                  <a:extLst>
                    <a:ext uri="{9D8B030D-6E8A-4147-A177-3AD203B41FA5}">
                      <a16:colId xmlns:a16="http://schemas.microsoft.com/office/drawing/2014/main" val="20001"/>
                    </a:ext>
                  </a:extLst>
                </a:gridCol>
                <a:gridCol w="872650">
                  <a:extLst>
                    <a:ext uri="{9D8B030D-6E8A-4147-A177-3AD203B41FA5}">
                      <a16:colId xmlns:a16="http://schemas.microsoft.com/office/drawing/2014/main" val="20002"/>
                    </a:ext>
                  </a:extLst>
                </a:gridCol>
                <a:gridCol w="749775">
                  <a:extLst>
                    <a:ext uri="{9D8B030D-6E8A-4147-A177-3AD203B41FA5}">
                      <a16:colId xmlns:a16="http://schemas.microsoft.com/office/drawing/2014/main" val="20003"/>
                    </a:ext>
                  </a:extLst>
                </a:gridCol>
                <a:gridCol w="749775">
                  <a:extLst>
                    <a:ext uri="{9D8B030D-6E8A-4147-A177-3AD203B41FA5}">
                      <a16:colId xmlns:a16="http://schemas.microsoft.com/office/drawing/2014/main" val="20004"/>
                    </a:ext>
                  </a:extLst>
                </a:gridCol>
                <a:gridCol w="872650">
                  <a:extLst>
                    <a:ext uri="{9D8B030D-6E8A-4147-A177-3AD203B41FA5}">
                      <a16:colId xmlns:a16="http://schemas.microsoft.com/office/drawing/2014/main" val="20005"/>
                    </a:ext>
                  </a:extLst>
                </a:gridCol>
                <a:gridCol w="872650">
                  <a:extLst>
                    <a:ext uri="{9D8B030D-6E8A-4147-A177-3AD203B41FA5}">
                      <a16:colId xmlns:a16="http://schemas.microsoft.com/office/drawing/2014/main" val="20006"/>
                    </a:ext>
                  </a:extLst>
                </a:gridCol>
              </a:tblGrid>
              <a:tr h="260125">
                <a:tc gridSpan="7">
                  <a:txBody>
                    <a:bodyPr/>
                    <a:lstStyle/>
                    <a:p>
                      <a:pPr marL="0" marR="0" lvl="0" indent="0" algn="ctr" rtl="0">
                        <a:lnSpc>
                          <a:spcPct val="100000"/>
                        </a:lnSpc>
                        <a:spcBef>
                          <a:spcPts val="0"/>
                        </a:spcBef>
                        <a:spcAft>
                          <a:spcPts val="0"/>
                        </a:spcAft>
                        <a:buNone/>
                      </a:pPr>
                      <a:r>
                        <a:rPr lang="id" sz="800" b="1" dirty="0">
                          <a:latin typeface="Roboto"/>
                          <a:ea typeface="Roboto"/>
                          <a:cs typeface="Roboto"/>
                          <a:sym typeface="Roboto"/>
                        </a:rPr>
                        <a:t>Apotek Brawijaya Malang</a:t>
                      </a:r>
                      <a:endParaRPr sz="800" u="none" strike="noStrike" cap="none" dirty="0">
                        <a:latin typeface="Roboto"/>
                        <a:ea typeface="Roboto"/>
                        <a:cs typeface="Roboto"/>
                        <a:sym typeface="Roboto"/>
                      </a:endParaRPr>
                    </a:p>
                    <a:p>
                      <a:pPr marL="0" marR="0" lvl="0" indent="0" algn="ctr" rtl="0">
                        <a:lnSpc>
                          <a:spcPct val="100000"/>
                        </a:lnSpc>
                        <a:spcBef>
                          <a:spcPts val="0"/>
                        </a:spcBef>
                        <a:spcAft>
                          <a:spcPts val="0"/>
                        </a:spcAft>
                        <a:buNone/>
                      </a:pPr>
                      <a:r>
                        <a:rPr lang="id" sz="800" b="1" i="0" u="none" strike="noStrike" cap="none" dirty="0">
                          <a:solidFill>
                            <a:srgbClr val="000000"/>
                          </a:solidFill>
                          <a:latin typeface="Roboto"/>
                          <a:ea typeface="Roboto"/>
                          <a:cs typeface="Roboto"/>
                          <a:sym typeface="Roboto"/>
                        </a:rPr>
                        <a:t>NERACA LAJUR</a:t>
                      </a:r>
                      <a:endParaRPr sz="800" u="none" strike="noStrike" cap="none" dirty="0">
                        <a:latin typeface="Roboto"/>
                        <a:ea typeface="Roboto"/>
                        <a:cs typeface="Roboto"/>
                        <a:sym typeface="Roboto"/>
                      </a:endParaRPr>
                    </a:p>
                    <a:p>
                      <a:pPr marL="0" marR="0" lvl="0" indent="0" algn="ctr" rtl="0">
                        <a:lnSpc>
                          <a:spcPct val="100000"/>
                        </a:lnSpc>
                        <a:spcBef>
                          <a:spcPts val="0"/>
                        </a:spcBef>
                        <a:spcAft>
                          <a:spcPts val="0"/>
                        </a:spcAft>
                        <a:buNone/>
                      </a:pPr>
                      <a:r>
                        <a:rPr lang="id" sz="800" b="1" i="0" u="none" strike="noStrike" cap="none" dirty="0">
                          <a:solidFill>
                            <a:srgbClr val="000000"/>
                          </a:solidFill>
                          <a:latin typeface="Roboto"/>
                          <a:ea typeface="Roboto"/>
                          <a:cs typeface="Roboto"/>
                          <a:sym typeface="Roboto"/>
                        </a:rPr>
                        <a:t>Per 31 Desember 2024 (dalam jutaan rupiah)</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0125">
                <a:tc rowSpan="2">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Nama Perkiraan</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Neraca Saldo</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tc gridSpan="2">
                  <a:txBody>
                    <a:bodyPr/>
                    <a:lstStyle/>
                    <a:p>
                      <a:pPr marL="0" marR="0" lvl="0" indent="0" algn="ctr" rtl="0">
                        <a:lnSpc>
                          <a:spcPct val="100000"/>
                        </a:lnSpc>
                        <a:spcBef>
                          <a:spcPts val="0"/>
                        </a:spcBef>
                        <a:spcAft>
                          <a:spcPts val="0"/>
                        </a:spcAft>
                        <a:buNone/>
                      </a:pPr>
                      <a:r>
                        <a:rPr lang="id" sz="800" b="1" i="0" u="none" strike="noStrike" cap="none" dirty="0">
                          <a:solidFill>
                            <a:srgbClr val="FFFFFF"/>
                          </a:solidFill>
                          <a:highlight>
                            <a:srgbClr val="0097A7"/>
                          </a:highlight>
                          <a:latin typeface="Roboto"/>
                          <a:ea typeface="Roboto"/>
                          <a:cs typeface="Roboto"/>
                          <a:sym typeface="Roboto"/>
                        </a:rPr>
                        <a:t>Penyesuaian</a:t>
                      </a:r>
                      <a:endParaRPr sz="800" u="none" strike="noStrike" cap="none" dirty="0">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tc gridSpan="2">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N.S.S disesuaikan</a:t>
                      </a:r>
                      <a:endParaRPr sz="800" u="none" strike="noStrike" cap="none">
                        <a:highlight>
                          <a:srgbClr val="0097A7"/>
                        </a:highlight>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60125">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Debit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Kredit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Debit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Kredit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Debit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Kredit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Kas</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95.000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40.000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135.000</a:t>
                      </a: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Beban Asuransi dibayar dimuka</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15.000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2.000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13.000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4"/>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Peralatan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2.000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2.000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Persediaan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3.000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3.000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6"/>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Utang Usaha</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u="none" strike="noStrike" cap="none" dirty="0">
                          <a:latin typeface="Roboto"/>
                          <a:ea typeface="Roboto"/>
                          <a:cs typeface="Roboto"/>
                          <a:sym typeface="Roboto"/>
                        </a:rPr>
                        <a:t>5.000</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5.000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7"/>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Pendapatan diterima dimuka</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u="none" strike="noStrike" cap="none" dirty="0">
                          <a:latin typeface="Roboto"/>
                          <a:ea typeface="Roboto"/>
                          <a:cs typeface="Roboto"/>
                          <a:sym typeface="Roboto"/>
                        </a:rPr>
                        <a:t>10.000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35.500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45.500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8"/>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Modal Adi</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id" sz="900" u="none" strike="noStrike" cap="none" dirty="0">
                          <a:latin typeface="Roboto"/>
                          <a:ea typeface="Roboto"/>
                          <a:cs typeface="Roboto"/>
                          <a:sym typeface="Roboto"/>
                        </a:rPr>
                        <a:t>55.000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55.000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9"/>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Pendapatan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id" sz="900" u="none" strike="noStrike" cap="none" dirty="0">
                          <a:latin typeface="Roboto"/>
                          <a:ea typeface="Roboto"/>
                          <a:cs typeface="Roboto"/>
                          <a:sym typeface="Roboto"/>
                        </a:rPr>
                        <a:t>50.000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4.500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54.500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0"/>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Beban Gaji</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u="none" strike="noStrike" cap="none" dirty="0">
                          <a:latin typeface="Roboto"/>
                          <a:ea typeface="Roboto"/>
                          <a:cs typeface="Roboto"/>
                          <a:sym typeface="Roboto"/>
                        </a:rPr>
                        <a:t>5.000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5.000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10.000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1"/>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Utang Gaji</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5.000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5.000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2"/>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Beban asuransi</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2.000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2.000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3"/>
                  </a:ext>
                </a:extLst>
              </a:tr>
              <a:tr h="260125">
                <a:tc>
                  <a:txBody>
                    <a:bodyPr/>
                    <a:lstStyle/>
                    <a:p>
                      <a:pPr marL="71996" marR="0" lvl="0" indent="0" algn="l" rtl="0">
                        <a:lnSpc>
                          <a:spcPct val="100000"/>
                        </a:lnSpc>
                        <a:spcBef>
                          <a:spcPts val="0"/>
                        </a:spcBef>
                        <a:spcAft>
                          <a:spcPts val="0"/>
                        </a:spcAft>
                        <a:buNone/>
                      </a:pPr>
                      <a:r>
                        <a:rPr lang="id" sz="800" u="none" strike="noStrike" cap="none">
                          <a:latin typeface="Roboto"/>
                          <a:ea typeface="Roboto"/>
                          <a:cs typeface="Roboto"/>
                          <a:sym typeface="Roboto"/>
                        </a:rPr>
                        <a:t>Beban Penyusutan Peralatan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4"/>
                  </a:ext>
                </a:extLst>
              </a:tr>
              <a:tr h="260125">
                <a:tc>
                  <a:txBody>
                    <a:bodyPr/>
                    <a:lstStyle/>
                    <a:p>
                      <a:pPr marL="71996" marR="0" lvl="0" indent="0" algn="l" rtl="0">
                        <a:lnSpc>
                          <a:spcPct val="100000"/>
                        </a:lnSpc>
                        <a:spcBef>
                          <a:spcPts val="0"/>
                        </a:spcBef>
                        <a:spcAft>
                          <a:spcPts val="0"/>
                        </a:spcAft>
                        <a:buNone/>
                      </a:pPr>
                      <a:r>
                        <a:rPr lang="id" sz="800" u="none" strike="noStrike" cap="none" dirty="0">
                          <a:latin typeface="Roboto"/>
                          <a:ea typeface="Roboto"/>
                          <a:cs typeface="Roboto"/>
                          <a:sym typeface="Roboto"/>
                        </a:rPr>
                        <a:t>Akum Penyusutan Peralatan</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5"/>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Jumlah</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120.000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120.000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48.000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48.000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166.000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166.000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185453737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grpSp>
        <p:nvGrpSpPr>
          <p:cNvPr id="113" name="Google Shape;113;g2e50d107984_0_26"/>
          <p:cNvGrpSpPr/>
          <p:nvPr/>
        </p:nvGrpSpPr>
        <p:grpSpPr>
          <a:xfrm>
            <a:off x="3854590" y="4740704"/>
            <a:ext cx="1434817" cy="389011"/>
            <a:chOff x="3248325" y="4588800"/>
            <a:chExt cx="2045939" cy="554700"/>
          </a:xfrm>
        </p:grpSpPr>
        <p:sp>
          <p:nvSpPr>
            <p:cNvPr id="114" name="Google Shape;114;g2e50d107984_0_2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g2e50d107984_0_2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g2e50d107984_0_2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7" name="Google Shape;117;g2e50d107984_0_26"/>
          <p:cNvGrpSpPr/>
          <p:nvPr/>
        </p:nvGrpSpPr>
        <p:grpSpPr>
          <a:xfrm>
            <a:off x="8325085" y="65153"/>
            <a:ext cx="763768" cy="752531"/>
            <a:chOff x="695950" y="3458000"/>
            <a:chExt cx="966550" cy="952450"/>
          </a:xfrm>
        </p:grpSpPr>
        <p:sp>
          <p:nvSpPr>
            <p:cNvPr id="118" name="Google Shape;118;g2e50d107984_0_2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g2e50d107984_0_2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g2e50d107984_0_2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g2e50d107984_0_2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g2e50d107984_0_2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g2e50d107984_0_2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g2e50d107984_0_2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e50d107984_0_2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e50d107984_0_2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7" name="Google Shape;127;g2e50d107984_0_2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8" name="Google Shape;128;g2e50d107984_0_2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29" name="Google Shape;129;g2e50d107984_0_26"/>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Anggaran Produksi</a:t>
            </a:r>
            <a:endParaRPr sz="3600" b="1" i="0" u="none" strike="noStrike" cap="none">
              <a:solidFill>
                <a:srgbClr val="18919B"/>
              </a:solidFill>
              <a:latin typeface="Roboto"/>
              <a:ea typeface="Roboto"/>
              <a:cs typeface="Roboto"/>
              <a:sym typeface="Roboto"/>
            </a:endParaRPr>
          </a:p>
        </p:txBody>
      </p:sp>
      <p:sp>
        <p:nvSpPr>
          <p:cNvPr id="130" name="Google Shape;130;g2e50d107984_0_26"/>
          <p:cNvSpPr txBox="1"/>
          <p:nvPr/>
        </p:nvSpPr>
        <p:spPr>
          <a:xfrm>
            <a:off x="332150" y="945700"/>
            <a:ext cx="8272800" cy="1006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id" sz="1200">
                <a:latin typeface="Roboto"/>
                <a:ea typeface="Roboto"/>
                <a:cs typeface="Roboto"/>
                <a:sym typeface="Roboto"/>
              </a:rPr>
              <a:t>Berdasarkan tabel sebelumnya, kita telah mengetahui berapa jumlah penjualan sabun cair yang dibutuhkan untuk memenuhi permintaan penjualan tahun 2023. Asumsikan bahwa kebijakan perusahaan mengharuskan 20% dari penjualan kuartal berikutnya sebagai persediaan akhir, dan persediaan awal kaos untuk triwulan pertama tahun 2024 adalah 1000 unit. Susunlah Anggaran Produksi Dreamy Land tahun 2023!</a:t>
            </a:r>
            <a:endParaRPr sz="1200">
              <a:latin typeface="Roboto"/>
              <a:ea typeface="Roboto"/>
              <a:cs typeface="Roboto"/>
              <a:sym typeface="Roboto"/>
            </a:endParaRPr>
          </a:p>
        </p:txBody>
      </p:sp>
      <p:graphicFrame>
        <p:nvGraphicFramePr>
          <p:cNvPr id="131" name="Google Shape;131;g2e50d107984_0_26"/>
          <p:cNvGraphicFramePr/>
          <p:nvPr/>
        </p:nvGraphicFramePr>
        <p:xfrm>
          <a:off x="418950" y="2100525"/>
          <a:ext cx="7906125" cy="1978180"/>
        </p:xfrm>
        <a:graphic>
          <a:graphicData uri="http://schemas.openxmlformats.org/drawingml/2006/table">
            <a:tbl>
              <a:tblPr>
                <a:noFill/>
              </a:tblPr>
              <a:tblGrid>
                <a:gridCol w="2596425">
                  <a:extLst>
                    <a:ext uri="{9D8B030D-6E8A-4147-A177-3AD203B41FA5}">
                      <a16:colId xmlns:a16="http://schemas.microsoft.com/office/drawing/2014/main" val="20000"/>
                    </a:ext>
                  </a:extLst>
                </a:gridCol>
                <a:gridCol w="1040600">
                  <a:extLst>
                    <a:ext uri="{9D8B030D-6E8A-4147-A177-3AD203B41FA5}">
                      <a16:colId xmlns:a16="http://schemas.microsoft.com/office/drawing/2014/main" val="20001"/>
                    </a:ext>
                  </a:extLst>
                </a:gridCol>
                <a:gridCol w="1046425">
                  <a:extLst>
                    <a:ext uri="{9D8B030D-6E8A-4147-A177-3AD203B41FA5}">
                      <a16:colId xmlns:a16="http://schemas.microsoft.com/office/drawing/2014/main" val="20002"/>
                    </a:ext>
                  </a:extLst>
                </a:gridCol>
                <a:gridCol w="1052750">
                  <a:extLst>
                    <a:ext uri="{9D8B030D-6E8A-4147-A177-3AD203B41FA5}">
                      <a16:colId xmlns:a16="http://schemas.microsoft.com/office/drawing/2014/main" val="20003"/>
                    </a:ext>
                  </a:extLst>
                </a:gridCol>
                <a:gridCol w="993350">
                  <a:extLst>
                    <a:ext uri="{9D8B030D-6E8A-4147-A177-3AD203B41FA5}">
                      <a16:colId xmlns:a16="http://schemas.microsoft.com/office/drawing/2014/main" val="20004"/>
                    </a:ext>
                  </a:extLst>
                </a:gridCol>
                <a:gridCol w="1176575">
                  <a:extLst>
                    <a:ext uri="{9D8B030D-6E8A-4147-A177-3AD203B41FA5}">
                      <a16:colId xmlns:a16="http://schemas.microsoft.com/office/drawing/2014/main" val="20005"/>
                    </a:ext>
                  </a:extLst>
                </a:gridCol>
              </a:tblGrid>
              <a:tr h="142675">
                <a:tc gridSpan="6">
                  <a:txBody>
                    <a:bodyPr/>
                    <a:lstStyle/>
                    <a:p>
                      <a:pPr marL="0" marR="0" lvl="0" indent="0" algn="ctr" rtl="0">
                        <a:lnSpc>
                          <a:spcPct val="100000"/>
                        </a:lnSpc>
                        <a:spcBef>
                          <a:spcPts val="0"/>
                        </a:spcBef>
                        <a:spcAft>
                          <a:spcPts val="0"/>
                        </a:spcAft>
                        <a:buClr>
                          <a:srgbClr val="000000"/>
                        </a:buClr>
                        <a:buSzPts val="900"/>
                        <a:buFont typeface="Arial"/>
                        <a:buNone/>
                      </a:pPr>
                      <a:r>
                        <a:rPr lang="id" sz="900" b="1">
                          <a:solidFill>
                            <a:srgbClr val="FFFFFF"/>
                          </a:solidFill>
                          <a:latin typeface="Roboto"/>
                          <a:ea typeface="Roboto"/>
                          <a:cs typeface="Roboto"/>
                          <a:sym typeface="Roboto"/>
                        </a:rPr>
                        <a:t>Dreamy Land</a:t>
                      </a:r>
                      <a:endParaRPr sz="9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Anggaran Produksi</a:t>
                      </a:r>
                      <a:endParaRPr sz="9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Untuk periode yang berakhir pada 31 Desember 2023</a:t>
                      </a:r>
                      <a:endParaRPr sz="900" b="1" u="none" strike="noStrike" cap="none">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74325">
                <a:tc rowSpan="2">
                  <a:txBody>
                    <a:bodyPr/>
                    <a:lstStyle/>
                    <a:p>
                      <a:pPr marL="0" marR="0" lvl="0" indent="0" algn="l" rtl="0">
                        <a:lnSpc>
                          <a:spcPct val="100000"/>
                        </a:lnSpc>
                        <a:spcBef>
                          <a:spcPts val="0"/>
                        </a:spcBef>
                        <a:spcAft>
                          <a:spcPts val="0"/>
                        </a:spcAft>
                        <a:buClr>
                          <a:srgbClr val="000000"/>
                        </a:buClr>
                        <a:buSzPts val="900"/>
                        <a:buFont typeface="Arial"/>
                        <a:buNone/>
                      </a:pPr>
                      <a:endParaRPr sz="900" b="1" u="none" strike="noStrike" cap="none">
                        <a:solidFill>
                          <a:srgbClr val="FFFFFF"/>
                        </a:solidFill>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gridSpan="4">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Triwulan</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Tahunan</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extLst>
                  <a:ext uri="{0D108BD9-81ED-4DB2-BD59-A6C34878D82A}">
                    <a16:rowId xmlns:a16="http://schemas.microsoft.com/office/drawing/2014/main" val="10001"/>
                  </a:ext>
                </a:extLst>
              </a:tr>
              <a:tr h="174325">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1</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2</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3</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4</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vMerge="1">
                  <a:txBody>
                    <a:bodyPr/>
                    <a:lstStyle/>
                    <a:p>
                      <a:endParaRPr lang="en-US"/>
                    </a:p>
                  </a:txBody>
                  <a:tcPr/>
                </a:tc>
                <a:extLst>
                  <a:ext uri="{0D108BD9-81ED-4DB2-BD59-A6C34878D82A}">
                    <a16:rowId xmlns:a16="http://schemas.microsoft.com/office/drawing/2014/main" val="10002"/>
                  </a:ext>
                </a:extLst>
              </a:tr>
              <a:tr h="174325">
                <a:tc>
                  <a:txBody>
                    <a:bodyPr/>
                    <a:lstStyle/>
                    <a:p>
                      <a:pPr marL="0" marR="0" lvl="0" indent="0" algn="l" rtl="0">
                        <a:lnSpc>
                          <a:spcPct val="115000"/>
                        </a:lnSpc>
                        <a:spcBef>
                          <a:spcPts val="0"/>
                        </a:spcBef>
                        <a:spcAft>
                          <a:spcPts val="0"/>
                        </a:spcAft>
                        <a:buClr>
                          <a:srgbClr val="000000"/>
                        </a:buClr>
                        <a:buSzPts val="900"/>
                        <a:buFont typeface="Arial"/>
                        <a:buNone/>
                      </a:pPr>
                      <a:r>
                        <a:rPr lang="id" sz="900" u="none" strike="noStrike" cap="none">
                          <a:latin typeface="Roboto"/>
                          <a:ea typeface="Roboto"/>
                          <a:cs typeface="Roboto"/>
                          <a:sym typeface="Roboto"/>
                        </a:rPr>
                        <a:t>Penjualan</a:t>
                      </a:r>
                      <a:endParaRPr sz="900" u="none" strike="noStrike" cap="none">
                        <a:latin typeface="Roboto"/>
                        <a:ea typeface="Roboto"/>
                        <a:cs typeface="Roboto"/>
                        <a:sym typeface="Roboto"/>
                      </a:endParaRPr>
                    </a:p>
                  </a:txBody>
                  <a:tcPr marL="36000" marR="0" marT="36000" marB="36000">
                    <a:lnT w="9525" cap="flat" cmpd="sng">
                      <a:solidFill>
                        <a:srgbClr val="CCCCCC"/>
                      </a:solidFill>
                      <a:prstDash val="solid"/>
                      <a:round/>
                      <a:headEnd type="none" w="sm" len="sm"/>
                      <a:tailEnd type="none" w="sm" len="sm"/>
                    </a:lnT>
                  </a:tcPr>
                </a:tc>
                <a:tc>
                  <a:txBody>
                    <a:bodyPr/>
                    <a:lstStyle/>
                    <a:p>
                      <a:pPr marL="0" lvl="0" indent="0" algn="r" rtl="0">
                        <a:spcBef>
                          <a:spcPts val="0"/>
                        </a:spcBef>
                        <a:spcAft>
                          <a:spcPts val="0"/>
                        </a:spcAft>
                        <a:buNone/>
                      </a:pPr>
                      <a:r>
                        <a:rPr lang="en-US" sz="900" dirty="0">
                          <a:latin typeface="Roboto"/>
                          <a:ea typeface="Roboto"/>
                          <a:cs typeface="Roboto"/>
                          <a:sym typeface="Roboto"/>
                        </a:rPr>
                        <a:t>5.000</a:t>
                      </a:r>
                      <a:endParaRPr sz="900" dirty="0">
                        <a:latin typeface="Roboto"/>
                        <a:ea typeface="Roboto"/>
                        <a:cs typeface="Roboto"/>
                        <a:sym typeface="Roboto"/>
                      </a:endParaRPr>
                    </a:p>
                  </a:txBody>
                  <a:tcPr marL="36000" marR="0" marT="36000" marB="36000" anchor="ctr">
                    <a:lnT w="9525" cap="flat" cmpd="sng">
                      <a:solidFill>
                        <a:srgbClr val="CCCCCC"/>
                      </a:solidFill>
                      <a:prstDash val="solid"/>
                      <a:round/>
                      <a:headEnd type="none" w="sm" len="sm"/>
                      <a:tailEnd type="none" w="sm" len="sm"/>
                    </a:lnT>
                  </a:tcPr>
                </a:tc>
                <a:tc>
                  <a:txBody>
                    <a:bodyPr/>
                    <a:lstStyle/>
                    <a:p>
                      <a:pPr marL="0" lvl="0" indent="0" algn="r" rtl="0">
                        <a:spcBef>
                          <a:spcPts val="0"/>
                        </a:spcBef>
                        <a:spcAft>
                          <a:spcPts val="0"/>
                        </a:spcAft>
                        <a:buNone/>
                      </a:pPr>
                      <a:r>
                        <a:rPr lang="en-US" sz="900" dirty="0">
                          <a:latin typeface="Roboto"/>
                          <a:ea typeface="Roboto"/>
                          <a:cs typeface="Roboto"/>
                          <a:sym typeface="Roboto"/>
                        </a:rPr>
                        <a:t>7.000</a:t>
                      </a:r>
                      <a:endParaRPr sz="900" dirty="0">
                        <a:latin typeface="Roboto"/>
                        <a:ea typeface="Roboto"/>
                        <a:cs typeface="Roboto"/>
                        <a:sym typeface="Roboto"/>
                      </a:endParaRPr>
                    </a:p>
                  </a:txBody>
                  <a:tcPr marL="36000" marR="0" marT="36000" marB="36000" anchor="ctr">
                    <a:lnT w="9525" cap="flat" cmpd="sng">
                      <a:solidFill>
                        <a:srgbClr val="CCCCCC"/>
                      </a:solidFill>
                      <a:prstDash val="solid"/>
                      <a:round/>
                      <a:headEnd type="none" w="sm" len="sm"/>
                      <a:tailEnd type="none" w="sm" len="sm"/>
                    </a:lnT>
                  </a:tcPr>
                </a:tc>
                <a:tc>
                  <a:txBody>
                    <a:bodyPr/>
                    <a:lstStyle/>
                    <a:p>
                      <a:pPr marL="0" lvl="0" indent="0" algn="r" rtl="0">
                        <a:spcBef>
                          <a:spcPts val="0"/>
                        </a:spcBef>
                        <a:spcAft>
                          <a:spcPts val="0"/>
                        </a:spcAft>
                        <a:buNone/>
                      </a:pPr>
                      <a:r>
                        <a:rPr lang="en-US" sz="900" dirty="0">
                          <a:latin typeface="Roboto"/>
                          <a:ea typeface="Roboto"/>
                          <a:cs typeface="Roboto"/>
                          <a:sym typeface="Roboto"/>
                        </a:rPr>
                        <a:t>6.500</a:t>
                      </a:r>
                      <a:endParaRPr sz="900" dirty="0">
                        <a:latin typeface="Roboto"/>
                        <a:ea typeface="Roboto"/>
                        <a:cs typeface="Roboto"/>
                        <a:sym typeface="Roboto"/>
                      </a:endParaRPr>
                    </a:p>
                  </a:txBody>
                  <a:tcPr marL="36000" marR="0" marT="36000" marB="36000" anchor="ctr">
                    <a:lnT w="9525" cap="flat" cmpd="sng">
                      <a:solidFill>
                        <a:srgbClr val="CCCCCC"/>
                      </a:solidFill>
                      <a:prstDash val="solid"/>
                      <a:round/>
                      <a:headEnd type="none" w="sm" len="sm"/>
                      <a:tailEnd type="none" w="sm" len="sm"/>
                    </a:lnT>
                  </a:tcPr>
                </a:tc>
                <a:tc>
                  <a:txBody>
                    <a:bodyPr/>
                    <a:lstStyle/>
                    <a:p>
                      <a:pPr marL="0" lvl="0" indent="0" algn="r" rtl="0">
                        <a:spcBef>
                          <a:spcPts val="0"/>
                        </a:spcBef>
                        <a:spcAft>
                          <a:spcPts val="0"/>
                        </a:spcAft>
                        <a:buNone/>
                      </a:pPr>
                      <a:r>
                        <a:rPr lang="en-US" sz="900" dirty="0">
                          <a:latin typeface="Roboto"/>
                          <a:ea typeface="Roboto"/>
                          <a:cs typeface="Roboto"/>
                          <a:sym typeface="Roboto"/>
                        </a:rPr>
                        <a:t>8.000</a:t>
                      </a:r>
                      <a:endParaRPr sz="900" dirty="0">
                        <a:latin typeface="Roboto"/>
                        <a:ea typeface="Roboto"/>
                        <a:cs typeface="Roboto"/>
                        <a:sym typeface="Roboto"/>
                      </a:endParaRPr>
                    </a:p>
                  </a:txBody>
                  <a:tcPr marL="36000" marR="0" marT="36000" marB="36000" anchor="ctr">
                    <a:lnT w="9525" cap="flat" cmpd="sng">
                      <a:solidFill>
                        <a:srgbClr val="CCCCCC"/>
                      </a:solidFill>
                      <a:prstDash val="solid"/>
                      <a:round/>
                      <a:headEnd type="none" w="sm" len="sm"/>
                      <a:tailEnd type="none" w="sm" len="sm"/>
                    </a:lnT>
                  </a:tcPr>
                </a:tc>
                <a:tc>
                  <a:txBody>
                    <a:bodyPr/>
                    <a:lstStyle/>
                    <a:p>
                      <a:pPr marL="0" lvl="0" indent="0" algn="r" rtl="0">
                        <a:spcBef>
                          <a:spcPts val="0"/>
                        </a:spcBef>
                        <a:spcAft>
                          <a:spcPts val="0"/>
                        </a:spcAft>
                        <a:buNone/>
                      </a:pPr>
                      <a:r>
                        <a:rPr lang="en-US" sz="900" dirty="0">
                          <a:latin typeface="Roboto"/>
                          <a:ea typeface="Roboto"/>
                          <a:cs typeface="Roboto"/>
                          <a:sym typeface="Roboto"/>
                        </a:rPr>
                        <a:t>26.500</a:t>
                      </a:r>
                      <a:endParaRPr sz="900" dirty="0">
                        <a:latin typeface="Roboto"/>
                        <a:ea typeface="Roboto"/>
                        <a:cs typeface="Roboto"/>
                        <a:sym typeface="Roboto"/>
                      </a:endParaRPr>
                    </a:p>
                  </a:txBody>
                  <a:tcPr marL="36000" marR="0" marT="36000" marB="36000" anchor="ctr">
                    <a:lnT w="9525" cap="flat" cmpd="sng">
                      <a:solidFill>
                        <a:srgbClr val="CCCCCC"/>
                      </a:solidFill>
                      <a:prstDash val="solid"/>
                      <a:round/>
                      <a:headEnd type="none" w="sm" len="sm"/>
                      <a:tailEnd type="none" w="sm" len="sm"/>
                    </a:lnT>
                  </a:tcPr>
                </a:tc>
                <a:extLst>
                  <a:ext uri="{0D108BD9-81ED-4DB2-BD59-A6C34878D82A}">
                    <a16:rowId xmlns:a16="http://schemas.microsoft.com/office/drawing/2014/main" val="10003"/>
                  </a:ext>
                </a:extLst>
              </a:tr>
              <a:tr h="174325">
                <a:tc>
                  <a:txBody>
                    <a:bodyPr/>
                    <a:lstStyle/>
                    <a:p>
                      <a:pPr marL="0" marR="0" lvl="0" indent="0" algn="l" rtl="0">
                        <a:lnSpc>
                          <a:spcPct val="115000"/>
                        </a:lnSpc>
                        <a:spcBef>
                          <a:spcPts val="0"/>
                        </a:spcBef>
                        <a:spcAft>
                          <a:spcPts val="0"/>
                        </a:spcAft>
                        <a:buClr>
                          <a:srgbClr val="000000"/>
                        </a:buClr>
                        <a:buSzPts val="900"/>
                        <a:buFont typeface="Arial"/>
                        <a:buNone/>
                      </a:pPr>
                      <a:r>
                        <a:rPr lang="id" sz="900" u="none" strike="noStrike" cap="none">
                          <a:latin typeface="Roboto"/>
                          <a:ea typeface="Roboto"/>
                          <a:cs typeface="Roboto"/>
                          <a:sym typeface="Roboto"/>
                        </a:rPr>
                        <a:t>Persediaan Akhir yang diinginkan</a:t>
                      </a:r>
                      <a:endParaRPr sz="900" u="none" strike="noStrike" cap="none">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900" dirty="0">
                          <a:latin typeface="Roboto"/>
                          <a:ea typeface="Roboto"/>
                          <a:cs typeface="Roboto"/>
                          <a:sym typeface="Roboto"/>
                        </a:rPr>
                        <a:t>1.400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1.300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1.600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1.000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1.000</a:t>
                      </a:r>
                      <a:endParaRPr sz="9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4"/>
                  </a:ext>
                </a:extLst>
              </a:tr>
              <a:tr h="174325">
                <a:tc>
                  <a:txBody>
                    <a:bodyPr/>
                    <a:lstStyle/>
                    <a:p>
                      <a:pPr marL="0" marR="0" lvl="0" indent="0" algn="l" rtl="0">
                        <a:lnSpc>
                          <a:spcPct val="115000"/>
                        </a:lnSpc>
                        <a:spcBef>
                          <a:spcPts val="0"/>
                        </a:spcBef>
                        <a:spcAft>
                          <a:spcPts val="0"/>
                        </a:spcAft>
                        <a:buClr>
                          <a:srgbClr val="000000"/>
                        </a:buClr>
                        <a:buSzPts val="900"/>
                        <a:buFont typeface="Arial"/>
                        <a:buNone/>
                      </a:pPr>
                      <a:r>
                        <a:rPr lang="id" sz="900" b="1" u="none" strike="noStrike" cap="none">
                          <a:latin typeface="Roboto"/>
                          <a:ea typeface="Roboto"/>
                          <a:cs typeface="Roboto"/>
                          <a:sym typeface="Roboto"/>
                        </a:rPr>
                        <a:t>    Total Kebutuhan</a:t>
                      </a:r>
                      <a:endParaRPr sz="900" b="1" u="none" strike="noStrike" cap="none">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900" dirty="0">
                          <a:latin typeface="Roboto"/>
                          <a:ea typeface="Roboto"/>
                          <a:cs typeface="Roboto"/>
                          <a:sym typeface="Roboto"/>
                        </a:rPr>
                        <a:t>6.400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8.300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8.100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9.000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27.500</a:t>
                      </a:r>
                      <a:endParaRPr sz="9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5"/>
                  </a:ext>
                </a:extLst>
              </a:tr>
              <a:tr h="207623">
                <a:tc>
                  <a:txBody>
                    <a:bodyPr/>
                    <a:lstStyle/>
                    <a:p>
                      <a:pPr marL="0" marR="0" lvl="0" indent="0" algn="l" rtl="0">
                        <a:lnSpc>
                          <a:spcPct val="115000"/>
                        </a:lnSpc>
                        <a:spcBef>
                          <a:spcPts val="0"/>
                        </a:spcBef>
                        <a:spcAft>
                          <a:spcPts val="0"/>
                        </a:spcAft>
                        <a:buClr>
                          <a:srgbClr val="000000"/>
                        </a:buClr>
                        <a:buSzPts val="900"/>
                        <a:buFont typeface="Arial"/>
                        <a:buNone/>
                      </a:pPr>
                      <a:r>
                        <a:rPr lang="id" sz="900" u="none" strike="noStrike" cap="none">
                          <a:latin typeface="Roboto"/>
                          <a:ea typeface="Roboto"/>
                          <a:cs typeface="Roboto"/>
                          <a:sym typeface="Roboto"/>
                        </a:rPr>
                        <a:t>Dikurangi : Persediaan Awal</a:t>
                      </a:r>
                      <a:endParaRPr sz="900" u="none" strike="noStrike" cap="none">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900" dirty="0">
                          <a:latin typeface="Roboto"/>
                          <a:ea typeface="Roboto"/>
                          <a:cs typeface="Roboto"/>
                          <a:sym typeface="Roboto"/>
                        </a:rPr>
                        <a:t>1000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1.400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1.300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1.600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1.000</a:t>
                      </a:r>
                      <a:endParaRPr sz="9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6"/>
                  </a:ext>
                </a:extLst>
              </a:tr>
              <a:tr h="174325">
                <a:tc>
                  <a:txBody>
                    <a:bodyPr/>
                    <a:lstStyle/>
                    <a:p>
                      <a:pPr marL="0" marR="0" lvl="0" indent="0" algn="l" rtl="0">
                        <a:lnSpc>
                          <a:spcPct val="115000"/>
                        </a:lnSpc>
                        <a:spcBef>
                          <a:spcPts val="0"/>
                        </a:spcBef>
                        <a:spcAft>
                          <a:spcPts val="0"/>
                        </a:spcAft>
                        <a:buClr>
                          <a:srgbClr val="000000"/>
                        </a:buClr>
                        <a:buSzPts val="900"/>
                        <a:buFont typeface="Arial"/>
                        <a:buNone/>
                      </a:pPr>
                      <a:r>
                        <a:rPr lang="id" sz="900" b="1" u="none" strike="noStrike" cap="none" dirty="0">
                          <a:latin typeface="Roboto"/>
                          <a:ea typeface="Roboto"/>
                          <a:cs typeface="Roboto"/>
                          <a:sym typeface="Roboto"/>
                        </a:rPr>
                        <a:t>    Unit yang harus diproduksi</a:t>
                      </a:r>
                      <a:endParaRPr sz="900" b="1" u="none" strike="noStrike" cap="none" dirty="0">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900" dirty="0">
                          <a:latin typeface="Roboto"/>
                          <a:ea typeface="Roboto"/>
                          <a:cs typeface="Roboto"/>
                          <a:sym typeface="Roboto"/>
                        </a:rPr>
                        <a:t>5.400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6.900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6.800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7.400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26.500</a:t>
                      </a:r>
                      <a:endParaRPr sz="9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80472472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grpSp>
        <p:nvGrpSpPr>
          <p:cNvPr id="136" name="Google Shape;136;g2e50d107984_0_47"/>
          <p:cNvGrpSpPr/>
          <p:nvPr/>
        </p:nvGrpSpPr>
        <p:grpSpPr>
          <a:xfrm>
            <a:off x="3854590" y="4740704"/>
            <a:ext cx="1434817" cy="389011"/>
            <a:chOff x="3248325" y="4588800"/>
            <a:chExt cx="2045939" cy="554700"/>
          </a:xfrm>
        </p:grpSpPr>
        <p:sp>
          <p:nvSpPr>
            <p:cNvPr id="137" name="Google Shape;137;g2e50d107984_0_4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g2e50d107984_0_4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g2e50d107984_0_4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0" name="Google Shape;140;g2e50d107984_0_47"/>
          <p:cNvGrpSpPr/>
          <p:nvPr/>
        </p:nvGrpSpPr>
        <p:grpSpPr>
          <a:xfrm>
            <a:off x="8325085" y="65153"/>
            <a:ext cx="763768" cy="752531"/>
            <a:chOff x="695950" y="3458000"/>
            <a:chExt cx="966550" cy="952450"/>
          </a:xfrm>
        </p:grpSpPr>
        <p:sp>
          <p:nvSpPr>
            <p:cNvPr id="141" name="Google Shape;141;g2e50d107984_0_4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g2e50d107984_0_4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g2e50d107984_0_4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g2e50d107984_0_4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g2e50d107984_0_4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g2e50d107984_0_4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g2e50d107984_0_4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g2e50d107984_0_4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e50d107984_0_4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0" name="Google Shape;150;g2e50d107984_0_4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1" name="Google Shape;151;g2e50d107984_0_4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2" name="Google Shape;152;g2e50d107984_0_47"/>
          <p:cNvSpPr txBox="1"/>
          <p:nvPr/>
        </p:nvSpPr>
        <p:spPr>
          <a:xfrm>
            <a:off x="418950" y="251156"/>
            <a:ext cx="7708800" cy="56700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Anggaran Pembelian Bahan Baku</a:t>
            </a:r>
            <a:endParaRPr sz="3600" b="1" i="0" u="none" strike="noStrike" cap="none">
              <a:solidFill>
                <a:srgbClr val="18919B"/>
              </a:solidFill>
              <a:latin typeface="Roboto"/>
              <a:ea typeface="Roboto"/>
              <a:cs typeface="Roboto"/>
              <a:sym typeface="Roboto"/>
            </a:endParaRPr>
          </a:p>
        </p:txBody>
      </p:sp>
      <p:sp>
        <p:nvSpPr>
          <p:cNvPr id="153" name="Google Shape;153;g2e50d107984_0_47"/>
          <p:cNvSpPr txBox="1"/>
          <p:nvPr/>
        </p:nvSpPr>
        <p:spPr>
          <a:xfrm>
            <a:off x="277875" y="1378138"/>
            <a:ext cx="3726300" cy="2690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d" sz="1100">
                <a:solidFill>
                  <a:schemeClr val="dk1"/>
                </a:solidFill>
                <a:highlight>
                  <a:schemeClr val="lt1"/>
                </a:highlight>
                <a:latin typeface="Roboto"/>
                <a:ea typeface="Roboto"/>
                <a:cs typeface="Roboto"/>
                <a:sym typeface="Roboto"/>
              </a:rPr>
              <a:t>Asumsikan untuk memproduksi satu botol sabun mandi membutuhkan dua jenis bahan baku : </a:t>
            </a:r>
            <a:endParaRPr sz="1100">
              <a:solidFill>
                <a:schemeClr val="dk1"/>
              </a:solidFill>
              <a:highlight>
                <a:schemeClr val="lt1"/>
              </a:highlight>
              <a:latin typeface="Roboto"/>
              <a:ea typeface="Roboto"/>
              <a:cs typeface="Roboto"/>
              <a:sym typeface="Roboto"/>
            </a:endParaRPr>
          </a:p>
          <a:p>
            <a:pPr marL="179999" lvl="0" indent="-165100" algn="l" rtl="0">
              <a:lnSpc>
                <a:spcPct val="115000"/>
              </a:lnSpc>
              <a:spcBef>
                <a:spcPts val="0"/>
              </a:spcBef>
              <a:spcAft>
                <a:spcPts val="0"/>
              </a:spcAft>
              <a:buClr>
                <a:schemeClr val="dk1"/>
              </a:buClr>
              <a:buSzPts val="1100"/>
              <a:buFont typeface="Roboto"/>
              <a:buChar char="●"/>
            </a:pPr>
            <a:r>
              <a:rPr lang="id" sz="1100">
                <a:solidFill>
                  <a:schemeClr val="dk1"/>
                </a:solidFill>
                <a:highlight>
                  <a:schemeClr val="lt1"/>
                </a:highlight>
                <a:latin typeface="Roboto"/>
                <a:ea typeface="Roboto"/>
                <a:cs typeface="Roboto"/>
                <a:sym typeface="Roboto"/>
              </a:rPr>
              <a:t>Bahan Kimia sebanyak 120 ml sebesar $5 </a:t>
            </a:r>
            <a:endParaRPr sz="1100">
              <a:solidFill>
                <a:schemeClr val="dk1"/>
              </a:solidFill>
              <a:highlight>
                <a:schemeClr val="lt1"/>
              </a:highlight>
              <a:latin typeface="Roboto"/>
              <a:ea typeface="Roboto"/>
              <a:cs typeface="Roboto"/>
              <a:sym typeface="Roboto"/>
            </a:endParaRPr>
          </a:p>
          <a:p>
            <a:pPr marL="179999" lvl="0" indent="-165100" algn="l" rtl="0">
              <a:lnSpc>
                <a:spcPct val="115000"/>
              </a:lnSpc>
              <a:spcBef>
                <a:spcPts val="0"/>
              </a:spcBef>
              <a:spcAft>
                <a:spcPts val="0"/>
              </a:spcAft>
              <a:buClr>
                <a:schemeClr val="dk1"/>
              </a:buClr>
              <a:buSzPts val="1100"/>
              <a:buFont typeface="Roboto"/>
              <a:buChar char="●"/>
            </a:pPr>
            <a:r>
              <a:rPr lang="id" sz="1100">
                <a:solidFill>
                  <a:schemeClr val="dk1"/>
                </a:solidFill>
                <a:highlight>
                  <a:schemeClr val="lt1"/>
                </a:highlight>
                <a:latin typeface="Roboto"/>
                <a:ea typeface="Roboto"/>
                <a:cs typeface="Roboto"/>
                <a:sym typeface="Roboto"/>
              </a:rPr>
              <a:t>Packaging 1 botol sebesar $0.20 </a:t>
            </a:r>
            <a:endParaRPr sz="11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1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r>
              <a:rPr lang="id" sz="1100">
                <a:solidFill>
                  <a:schemeClr val="dk1"/>
                </a:solidFill>
                <a:highlight>
                  <a:schemeClr val="lt1"/>
                </a:highlight>
                <a:latin typeface="Roboto"/>
                <a:ea typeface="Roboto"/>
                <a:cs typeface="Roboto"/>
                <a:sym typeface="Roboto"/>
              </a:rPr>
              <a:t>Kebijakan perusahaan mengharuskan 10% dari produksi bulan berikutnya sebagai persediaan akhir. Asumsikan perusahaan memiliki persediaan awal berupa 100 L bahan kimia, dan 100 botol yang tersedia pada tanggal 1 Januari.</a:t>
            </a:r>
            <a:endParaRPr sz="11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100" b="1">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r>
              <a:rPr lang="id" sz="1100" b="1">
                <a:solidFill>
                  <a:schemeClr val="dk1"/>
                </a:solidFill>
                <a:highlight>
                  <a:schemeClr val="lt1"/>
                </a:highlight>
                <a:latin typeface="Roboto"/>
                <a:ea typeface="Roboto"/>
                <a:cs typeface="Roboto"/>
                <a:sym typeface="Roboto"/>
              </a:rPr>
              <a:t>Susunlah Anggaran Pembelian Bahan Baku Langsung Dreamy Land pada 2023!</a:t>
            </a:r>
            <a:endParaRPr sz="1100" b="1">
              <a:solidFill>
                <a:schemeClr val="dk1"/>
              </a:solidFill>
              <a:highlight>
                <a:schemeClr val="lt1"/>
              </a:highlight>
              <a:latin typeface="Roboto"/>
              <a:ea typeface="Roboto"/>
              <a:cs typeface="Roboto"/>
              <a:sym typeface="Roboto"/>
            </a:endParaRPr>
          </a:p>
        </p:txBody>
      </p:sp>
      <p:graphicFrame>
        <p:nvGraphicFramePr>
          <p:cNvPr id="154" name="Google Shape;154;g2e50d107984_0_47"/>
          <p:cNvGraphicFramePr/>
          <p:nvPr>
            <p:extLst>
              <p:ext uri="{D42A27DB-BD31-4B8C-83A1-F6EECF244321}">
                <p14:modId xmlns:p14="http://schemas.microsoft.com/office/powerpoint/2010/main" val="297901013"/>
              </p:ext>
            </p:extLst>
          </p:nvPr>
        </p:nvGraphicFramePr>
        <p:xfrm>
          <a:off x="3854590" y="1088375"/>
          <a:ext cx="5054809" cy="3189726"/>
        </p:xfrm>
        <a:graphic>
          <a:graphicData uri="http://schemas.openxmlformats.org/drawingml/2006/table">
            <a:tbl>
              <a:tblPr>
                <a:noFill/>
              </a:tblPr>
              <a:tblGrid>
                <a:gridCol w="1794933">
                  <a:extLst>
                    <a:ext uri="{9D8B030D-6E8A-4147-A177-3AD203B41FA5}">
                      <a16:colId xmlns:a16="http://schemas.microsoft.com/office/drawing/2014/main" val="20000"/>
                    </a:ext>
                  </a:extLst>
                </a:gridCol>
                <a:gridCol w="672275">
                  <a:extLst>
                    <a:ext uri="{9D8B030D-6E8A-4147-A177-3AD203B41FA5}">
                      <a16:colId xmlns:a16="http://schemas.microsoft.com/office/drawing/2014/main" val="20001"/>
                    </a:ext>
                  </a:extLst>
                </a:gridCol>
                <a:gridCol w="621078">
                  <a:extLst>
                    <a:ext uri="{9D8B030D-6E8A-4147-A177-3AD203B41FA5}">
                      <a16:colId xmlns:a16="http://schemas.microsoft.com/office/drawing/2014/main" val="20002"/>
                    </a:ext>
                  </a:extLst>
                </a:gridCol>
                <a:gridCol w="625747">
                  <a:extLst>
                    <a:ext uri="{9D8B030D-6E8A-4147-A177-3AD203B41FA5}">
                      <a16:colId xmlns:a16="http://schemas.microsoft.com/office/drawing/2014/main" val="20003"/>
                    </a:ext>
                  </a:extLst>
                </a:gridCol>
                <a:gridCol w="651209">
                  <a:extLst>
                    <a:ext uri="{9D8B030D-6E8A-4147-A177-3AD203B41FA5}">
                      <a16:colId xmlns:a16="http://schemas.microsoft.com/office/drawing/2014/main" val="20004"/>
                    </a:ext>
                  </a:extLst>
                </a:gridCol>
                <a:gridCol w="689567">
                  <a:extLst>
                    <a:ext uri="{9D8B030D-6E8A-4147-A177-3AD203B41FA5}">
                      <a16:colId xmlns:a16="http://schemas.microsoft.com/office/drawing/2014/main" val="20005"/>
                    </a:ext>
                  </a:extLst>
                </a:gridCol>
              </a:tblGrid>
              <a:tr h="142675">
                <a:tc gridSpan="6">
                  <a:txBody>
                    <a:bodyPr/>
                    <a:lstStyle/>
                    <a:p>
                      <a:pPr marL="0" marR="0" lvl="0" indent="0" algn="ctr" rtl="0">
                        <a:lnSpc>
                          <a:spcPct val="100000"/>
                        </a:lnSpc>
                        <a:spcBef>
                          <a:spcPts val="0"/>
                        </a:spcBef>
                        <a:spcAft>
                          <a:spcPts val="0"/>
                        </a:spcAft>
                        <a:buClr>
                          <a:srgbClr val="000000"/>
                        </a:buClr>
                        <a:buSzPts val="700"/>
                        <a:buFont typeface="Arial"/>
                        <a:buNone/>
                      </a:pPr>
                      <a:r>
                        <a:rPr lang="id" sz="900" b="1">
                          <a:solidFill>
                            <a:srgbClr val="FFFFFF"/>
                          </a:solidFill>
                          <a:latin typeface="Roboto"/>
                          <a:ea typeface="Roboto"/>
                          <a:cs typeface="Roboto"/>
                          <a:sym typeface="Roboto"/>
                        </a:rPr>
                        <a:t>Dreamy Land</a:t>
                      </a:r>
                      <a:endParaRPr sz="9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700"/>
                        <a:buFont typeface="Arial"/>
                        <a:buNone/>
                      </a:pPr>
                      <a:r>
                        <a:rPr lang="id" sz="900" b="1" u="none" strike="noStrike" cap="none">
                          <a:solidFill>
                            <a:srgbClr val="FFFFFF"/>
                          </a:solidFill>
                          <a:latin typeface="Roboto"/>
                          <a:ea typeface="Roboto"/>
                          <a:cs typeface="Roboto"/>
                          <a:sym typeface="Roboto"/>
                        </a:rPr>
                        <a:t>Anggaran Pembelian Bahan Baku untuk periode yang berakhir pada 31 Desember 2023</a:t>
                      </a:r>
                      <a:endParaRPr sz="900" b="1" u="none" strike="noStrike" cap="none">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74325">
                <a:tc rowSpan="2">
                  <a:txBody>
                    <a:bodyPr/>
                    <a:lstStyle/>
                    <a:p>
                      <a:pPr marL="0" marR="0" lvl="0" indent="0" algn="l" rtl="0">
                        <a:lnSpc>
                          <a:spcPct val="100000"/>
                        </a:lnSpc>
                        <a:spcBef>
                          <a:spcPts val="0"/>
                        </a:spcBef>
                        <a:spcAft>
                          <a:spcPts val="0"/>
                        </a:spcAft>
                        <a:buClr>
                          <a:srgbClr val="000000"/>
                        </a:buClr>
                        <a:buSzPts val="700"/>
                        <a:buFont typeface="Arial"/>
                        <a:buNone/>
                      </a:pPr>
                      <a:r>
                        <a:rPr lang="id" sz="900" b="1">
                          <a:solidFill>
                            <a:srgbClr val="FFFFFF"/>
                          </a:solidFill>
                        </a:rPr>
                        <a:t>Sabun Mandi</a:t>
                      </a:r>
                      <a:endParaRPr sz="900" b="1" u="none" strike="noStrike" cap="none">
                        <a:solidFill>
                          <a:srgbClr val="FFFFFF"/>
                        </a:solidFill>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gridSpan="4">
                  <a:txBody>
                    <a:bodyPr/>
                    <a:lstStyle/>
                    <a:p>
                      <a:pPr marL="0" marR="0" lvl="0" indent="0" algn="ctr" rtl="0">
                        <a:lnSpc>
                          <a:spcPct val="100000"/>
                        </a:lnSpc>
                        <a:spcBef>
                          <a:spcPts val="0"/>
                        </a:spcBef>
                        <a:spcAft>
                          <a:spcPts val="0"/>
                        </a:spcAft>
                        <a:buClr>
                          <a:srgbClr val="000000"/>
                        </a:buClr>
                        <a:buSzPts val="700"/>
                        <a:buFont typeface="Arial"/>
                        <a:buNone/>
                      </a:pPr>
                      <a:r>
                        <a:rPr lang="id" sz="900" b="1" u="none" strike="noStrike" cap="none">
                          <a:solidFill>
                            <a:srgbClr val="FFFFFF"/>
                          </a:solidFill>
                          <a:latin typeface="Roboto"/>
                          <a:ea typeface="Roboto"/>
                          <a:cs typeface="Roboto"/>
                          <a:sym typeface="Roboto"/>
                        </a:rPr>
                        <a:t>Triwulan</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700"/>
                        <a:buFont typeface="Arial"/>
                        <a:buNone/>
                      </a:pPr>
                      <a:r>
                        <a:rPr lang="id" sz="900" b="1" u="none" strike="noStrike" cap="none">
                          <a:solidFill>
                            <a:srgbClr val="FFFFFF"/>
                          </a:solidFill>
                          <a:latin typeface="Roboto"/>
                          <a:ea typeface="Roboto"/>
                          <a:cs typeface="Roboto"/>
                          <a:sym typeface="Roboto"/>
                        </a:rPr>
                        <a:t>Tahunan</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extLst>
                  <a:ext uri="{0D108BD9-81ED-4DB2-BD59-A6C34878D82A}">
                    <a16:rowId xmlns:a16="http://schemas.microsoft.com/office/drawing/2014/main" val="10001"/>
                  </a:ext>
                </a:extLst>
              </a:tr>
              <a:tr h="174325">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700"/>
                        <a:buFont typeface="Arial"/>
                        <a:buNone/>
                      </a:pPr>
                      <a:r>
                        <a:rPr lang="id" sz="900" b="1" u="none" strike="noStrike" cap="none">
                          <a:solidFill>
                            <a:srgbClr val="FFFFFF"/>
                          </a:solidFill>
                          <a:latin typeface="Roboto"/>
                          <a:ea typeface="Roboto"/>
                          <a:cs typeface="Roboto"/>
                          <a:sym typeface="Roboto"/>
                        </a:rPr>
                        <a:t>1</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id" sz="900" b="1" u="none" strike="noStrike" cap="none">
                          <a:solidFill>
                            <a:srgbClr val="FFFFFF"/>
                          </a:solidFill>
                          <a:latin typeface="Roboto"/>
                          <a:ea typeface="Roboto"/>
                          <a:cs typeface="Roboto"/>
                          <a:sym typeface="Roboto"/>
                        </a:rPr>
                        <a:t>2</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id" sz="900" b="1" u="none" strike="noStrike" cap="none">
                          <a:solidFill>
                            <a:srgbClr val="FFFFFF"/>
                          </a:solidFill>
                          <a:latin typeface="Roboto"/>
                          <a:ea typeface="Roboto"/>
                          <a:cs typeface="Roboto"/>
                          <a:sym typeface="Roboto"/>
                        </a:rPr>
                        <a:t>3</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id" sz="900" b="1" u="none" strike="noStrike" cap="none">
                          <a:solidFill>
                            <a:srgbClr val="FFFFFF"/>
                          </a:solidFill>
                          <a:latin typeface="Roboto"/>
                          <a:ea typeface="Roboto"/>
                          <a:cs typeface="Roboto"/>
                          <a:sym typeface="Roboto"/>
                        </a:rPr>
                        <a:t>4</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vMerge="1">
                  <a:txBody>
                    <a:bodyPr/>
                    <a:lstStyle/>
                    <a:p>
                      <a:endParaRPr lang="en-US"/>
                    </a:p>
                  </a:txBody>
                  <a:tcPr/>
                </a:tc>
                <a:extLst>
                  <a:ext uri="{0D108BD9-81ED-4DB2-BD59-A6C34878D82A}">
                    <a16:rowId xmlns:a16="http://schemas.microsoft.com/office/drawing/2014/main" val="10002"/>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u="none" strike="noStrike" cap="none">
                          <a:latin typeface="Roboto"/>
                          <a:ea typeface="Roboto"/>
                          <a:cs typeface="Roboto"/>
                          <a:sym typeface="Roboto"/>
                        </a:rPr>
                        <a:t>Unit yang harus diproduksi (Tabel 2)</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900" dirty="0">
                          <a:latin typeface="Roboto"/>
                          <a:ea typeface="Roboto"/>
                          <a:cs typeface="Roboto"/>
                          <a:sym typeface="Roboto"/>
                        </a:rPr>
                        <a:t>5.400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6.900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6.800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7.400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26.500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u="none" strike="noStrike" cap="none">
                          <a:latin typeface="Roboto"/>
                          <a:ea typeface="Roboto"/>
                          <a:cs typeface="Roboto"/>
                          <a:sym typeface="Roboto"/>
                        </a:rPr>
                        <a:t>Bahan Baku Langsung per Unit</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1</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1</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1</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15000"/>
                        </a:lnSpc>
                        <a:spcBef>
                          <a:spcPts val="0"/>
                        </a:spcBef>
                        <a:spcAft>
                          <a:spcPts val="0"/>
                        </a:spcAft>
                        <a:buClr>
                          <a:srgbClr val="000000"/>
                        </a:buClr>
                        <a:buSzPts val="700"/>
                        <a:buFont typeface="Arial"/>
                        <a:buNone/>
                      </a:pPr>
                      <a:r>
                        <a:rPr lang="en-US" sz="900" u="none" strike="noStrike" cap="none" dirty="0">
                          <a:solidFill>
                            <a:srgbClr val="000000"/>
                          </a:solidFill>
                          <a:latin typeface="Roboto"/>
                          <a:ea typeface="Roboto"/>
                          <a:cs typeface="Roboto"/>
                          <a:sym typeface="Roboto"/>
                        </a:rPr>
                        <a:t>1</a:t>
                      </a:r>
                      <a:endParaRPr sz="900" u="none" strike="noStrike" cap="none" dirty="0">
                        <a:solidFill>
                          <a:srgbClr val="000000"/>
                        </a:solidFill>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15000"/>
                        </a:lnSpc>
                        <a:spcBef>
                          <a:spcPts val="0"/>
                        </a:spcBef>
                        <a:spcAft>
                          <a:spcPts val="0"/>
                        </a:spcAft>
                        <a:buClr>
                          <a:srgbClr val="000000"/>
                        </a:buClr>
                        <a:buSzPts val="700"/>
                        <a:buFont typeface="Arial"/>
                        <a:buNone/>
                      </a:pPr>
                      <a:r>
                        <a:rPr lang="en-US" sz="900" u="none" strike="noStrike" cap="none" dirty="0">
                          <a:solidFill>
                            <a:srgbClr val="000000"/>
                          </a:solidFill>
                          <a:latin typeface="Roboto"/>
                          <a:ea typeface="Roboto"/>
                          <a:cs typeface="Roboto"/>
                          <a:sym typeface="Roboto"/>
                        </a:rPr>
                        <a:t>1</a:t>
                      </a:r>
                      <a:endParaRPr sz="900" u="none" strike="noStrike" cap="none" dirty="0">
                        <a:solidFill>
                          <a:srgbClr val="000000"/>
                        </a:solidFill>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u="none" strike="noStrike" cap="none">
                          <a:latin typeface="Roboto"/>
                          <a:ea typeface="Roboto"/>
                          <a:cs typeface="Roboto"/>
                          <a:sym typeface="Roboto"/>
                        </a:rPr>
                        <a:t>Kebutuhan Produksi</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900" dirty="0">
                          <a:latin typeface="Roboto"/>
                          <a:ea typeface="Roboto"/>
                          <a:cs typeface="Roboto"/>
                          <a:sym typeface="Roboto"/>
                        </a:rPr>
                        <a:t>5.400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6.900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6.800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7.400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26.500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u="none" strike="noStrike" cap="none">
                          <a:latin typeface="Roboto"/>
                          <a:ea typeface="Roboto"/>
                          <a:cs typeface="Roboto"/>
                          <a:sym typeface="Roboto"/>
                        </a:rPr>
                        <a:t>Persedian Akhir yang diinginkan</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690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680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740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440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440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b="1" u="none" strike="noStrike" cap="none">
                          <a:latin typeface="Roboto"/>
                          <a:ea typeface="Roboto"/>
                          <a:cs typeface="Roboto"/>
                          <a:sym typeface="Roboto"/>
                        </a:rPr>
                        <a:t>Total Kebutuhan</a:t>
                      </a:r>
                      <a:endParaRPr sz="900" b="1"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6.090</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7.580</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7.540</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7.840</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26.940</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u="none" strike="noStrike" cap="none">
                          <a:latin typeface="Roboto"/>
                          <a:ea typeface="Roboto"/>
                          <a:cs typeface="Roboto"/>
                          <a:sym typeface="Roboto"/>
                        </a:rPr>
                        <a:t>Dikurangi : Persediaan Awal</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100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690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680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740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100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u="none" strike="noStrike" cap="none">
                          <a:latin typeface="Roboto"/>
                          <a:ea typeface="Roboto"/>
                          <a:cs typeface="Roboto"/>
                          <a:sym typeface="Roboto"/>
                        </a:rPr>
                        <a:t>Bahan Baku Langsung yang harus dibeli</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5.990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6.890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6.860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7.100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26.840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u="none" strike="noStrike" cap="none">
                          <a:latin typeface="Roboto"/>
                          <a:ea typeface="Roboto"/>
                          <a:cs typeface="Roboto"/>
                          <a:sym typeface="Roboto"/>
                        </a:rPr>
                        <a:t>Biaya per </a:t>
                      </a:r>
                      <a:r>
                        <a:rPr lang="id" sz="900">
                          <a:latin typeface="Roboto"/>
                          <a:ea typeface="Roboto"/>
                          <a:cs typeface="Roboto"/>
                          <a:sym typeface="Roboto"/>
                        </a:rPr>
                        <a:t>Sabun Mandi </a:t>
                      </a:r>
                      <a:r>
                        <a:rPr lang="id" sz="900" u="none" strike="noStrike" cap="none">
                          <a:latin typeface="Roboto"/>
                          <a:ea typeface="Roboto"/>
                          <a:cs typeface="Roboto"/>
                          <a:sym typeface="Roboto"/>
                        </a:rPr>
                        <a:t> ($)</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0,20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0,20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0,20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0,20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0,20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b="1" u="none" strike="noStrike" cap="none">
                          <a:latin typeface="Roboto"/>
                          <a:ea typeface="Roboto"/>
                          <a:cs typeface="Roboto"/>
                          <a:sym typeface="Roboto"/>
                        </a:rPr>
                        <a:t>Total Biaya Pembelian </a:t>
                      </a:r>
                      <a:r>
                        <a:rPr lang="id" sz="900" b="1">
                          <a:latin typeface="Roboto"/>
                          <a:ea typeface="Roboto"/>
                          <a:cs typeface="Roboto"/>
                          <a:sym typeface="Roboto"/>
                        </a:rPr>
                        <a:t>Sabun Mandi</a:t>
                      </a:r>
                      <a:endParaRPr sz="900" b="1"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1.198</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1.378</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1.372</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1.420</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5.368</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01727036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grpSp>
        <p:nvGrpSpPr>
          <p:cNvPr id="159" name="Google Shape;159;g2e50d107984_0_76"/>
          <p:cNvGrpSpPr/>
          <p:nvPr/>
        </p:nvGrpSpPr>
        <p:grpSpPr>
          <a:xfrm>
            <a:off x="3854590" y="4740704"/>
            <a:ext cx="1434817" cy="389011"/>
            <a:chOff x="3248325" y="4588800"/>
            <a:chExt cx="2045939" cy="554700"/>
          </a:xfrm>
        </p:grpSpPr>
        <p:sp>
          <p:nvSpPr>
            <p:cNvPr id="160" name="Google Shape;160;g2e50d107984_0_7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g2e50d107984_0_7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g2e50d107984_0_7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3" name="Google Shape;163;g2e50d107984_0_76"/>
          <p:cNvGrpSpPr/>
          <p:nvPr/>
        </p:nvGrpSpPr>
        <p:grpSpPr>
          <a:xfrm>
            <a:off x="8325085" y="65153"/>
            <a:ext cx="763768" cy="752531"/>
            <a:chOff x="695950" y="3458000"/>
            <a:chExt cx="966550" cy="952450"/>
          </a:xfrm>
        </p:grpSpPr>
        <p:sp>
          <p:nvSpPr>
            <p:cNvPr id="164" name="Google Shape;164;g2e50d107984_0_7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g2e50d107984_0_7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g2e50d107984_0_7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g2e50d107984_0_7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g2e50d107984_0_7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g2e50d107984_0_7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g2e50d107984_0_7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g2e50d107984_0_7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g2e50d107984_0_7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3" name="Google Shape;173;g2e50d107984_0_7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74" name="Google Shape;174;g2e50d107984_0_7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75" name="Google Shape;175;g2e50d107984_0_76"/>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Anggaran Biaya Tenaga Kerja </a:t>
            </a:r>
            <a:endParaRPr sz="3600" b="1" i="0" u="none" strike="noStrike" cap="none">
              <a:solidFill>
                <a:srgbClr val="18919B"/>
              </a:solidFill>
              <a:latin typeface="Roboto"/>
              <a:ea typeface="Roboto"/>
              <a:cs typeface="Roboto"/>
              <a:sym typeface="Roboto"/>
            </a:endParaRPr>
          </a:p>
        </p:txBody>
      </p:sp>
      <p:sp>
        <p:nvSpPr>
          <p:cNvPr id="176" name="Google Shape;176;g2e50d107984_0_76"/>
          <p:cNvSpPr txBox="1"/>
          <p:nvPr/>
        </p:nvSpPr>
        <p:spPr>
          <a:xfrm>
            <a:off x="332150" y="945700"/>
            <a:ext cx="8272800" cy="794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id" sz="1200">
                <a:latin typeface="Roboto"/>
                <a:ea typeface="Roboto"/>
                <a:cs typeface="Roboto"/>
                <a:sym typeface="Roboto"/>
              </a:rPr>
              <a:t>Asumsikan untuk produksi 100 unit botol sabun mandi membutuhkan 12 jam tenaga kerja langsung. Maka, waktu tenaga kerja langsung per kaos sablon adalah 0,12 (100/12 Jam). Asumsikan rata-rata upah per jam tenaga kerja sebesar $12. Susunlah Anggaran Tenaga Kerja Langsung Dreamy Land tahun 2023 !</a:t>
            </a:r>
            <a:endParaRPr sz="1200">
              <a:latin typeface="Roboto"/>
              <a:ea typeface="Roboto"/>
              <a:cs typeface="Roboto"/>
              <a:sym typeface="Roboto"/>
            </a:endParaRPr>
          </a:p>
        </p:txBody>
      </p:sp>
      <p:graphicFrame>
        <p:nvGraphicFramePr>
          <p:cNvPr id="177" name="Google Shape;177;g2e50d107984_0_76"/>
          <p:cNvGraphicFramePr/>
          <p:nvPr>
            <p:extLst>
              <p:ext uri="{D42A27DB-BD31-4B8C-83A1-F6EECF244321}">
                <p14:modId xmlns:p14="http://schemas.microsoft.com/office/powerpoint/2010/main" val="821041414"/>
              </p:ext>
            </p:extLst>
          </p:nvPr>
        </p:nvGraphicFramePr>
        <p:xfrm>
          <a:off x="471913" y="1867813"/>
          <a:ext cx="8200175" cy="2358676"/>
        </p:xfrm>
        <a:graphic>
          <a:graphicData uri="http://schemas.openxmlformats.org/drawingml/2006/table">
            <a:tbl>
              <a:tblPr>
                <a:tableStyleId>{319613B6-831B-4E86-B0EB-291233EC9A2E}</a:tableStyleId>
              </a:tblPr>
              <a:tblGrid>
                <a:gridCol w="2693000">
                  <a:extLst>
                    <a:ext uri="{9D8B030D-6E8A-4147-A177-3AD203B41FA5}">
                      <a16:colId xmlns:a16="http://schemas.microsoft.com/office/drawing/2014/main" val="20000"/>
                    </a:ext>
                  </a:extLst>
                </a:gridCol>
                <a:gridCol w="1079300">
                  <a:extLst>
                    <a:ext uri="{9D8B030D-6E8A-4147-A177-3AD203B41FA5}">
                      <a16:colId xmlns:a16="http://schemas.microsoft.com/office/drawing/2014/main" val="20001"/>
                    </a:ext>
                  </a:extLst>
                </a:gridCol>
                <a:gridCol w="1085350">
                  <a:extLst>
                    <a:ext uri="{9D8B030D-6E8A-4147-A177-3AD203B41FA5}">
                      <a16:colId xmlns:a16="http://schemas.microsoft.com/office/drawing/2014/main" val="20002"/>
                    </a:ext>
                  </a:extLst>
                </a:gridCol>
                <a:gridCol w="1091900">
                  <a:extLst>
                    <a:ext uri="{9D8B030D-6E8A-4147-A177-3AD203B41FA5}">
                      <a16:colId xmlns:a16="http://schemas.microsoft.com/office/drawing/2014/main" val="20003"/>
                    </a:ext>
                  </a:extLst>
                </a:gridCol>
                <a:gridCol w="1030275">
                  <a:extLst>
                    <a:ext uri="{9D8B030D-6E8A-4147-A177-3AD203B41FA5}">
                      <a16:colId xmlns:a16="http://schemas.microsoft.com/office/drawing/2014/main" val="20004"/>
                    </a:ext>
                  </a:extLst>
                </a:gridCol>
                <a:gridCol w="1220350">
                  <a:extLst>
                    <a:ext uri="{9D8B030D-6E8A-4147-A177-3AD203B41FA5}">
                      <a16:colId xmlns:a16="http://schemas.microsoft.com/office/drawing/2014/main" val="20005"/>
                    </a:ext>
                  </a:extLst>
                </a:gridCol>
              </a:tblGrid>
              <a:tr h="560825">
                <a:tc gridSpan="6">
                  <a:txBody>
                    <a:bodyPr/>
                    <a:lstStyle/>
                    <a:p>
                      <a:pPr marL="0" marR="0" lvl="0" indent="0" algn="ctr" rtl="0">
                        <a:lnSpc>
                          <a:spcPct val="100000"/>
                        </a:lnSpc>
                        <a:spcBef>
                          <a:spcPts val="0"/>
                        </a:spcBef>
                        <a:spcAft>
                          <a:spcPts val="0"/>
                        </a:spcAft>
                        <a:buClr>
                          <a:srgbClr val="000000"/>
                        </a:buClr>
                        <a:buSzPts val="1200"/>
                        <a:buFont typeface="Arial"/>
                        <a:buNone/>
                      </a:pPr>
                      <a:r>
                        <a:rPr lang="id" sz="1000" b="1" dirty="0">
                          <a:solidFill>
                            <a:srgbClr val="FFFFFF"/>
                          </a:solidFill>
                          <a:sym typeface="Roboto"/>
                        </a:rPr>
                        <a:t>Dreamy Land</a:t>
                      </a:r>
                      <a:endParaRPr sz="1000" b="1" u="none" strike="noStrike" cap="none" dirty="0">
                        <a:solidFill>
                          <a:srgbClr val="FFFFFF"/>
                        </a:solidFill>
                        <a:sym typeface="Roboto"/>
                      </a:endParaRPr>
                    </a:p>
                    <a:p>
                      <a:pPr marL="0" marR="0" lvl="0" indent="0" algn="ctr" rtl="0">
                        <a:lnSpc>
                          <a:spcPct val="100000"/>
                        </a:lnSpc>
                        <a:spcBef>
                          <a:spcPts val="0"/>
                        </a:spcBef>
                        <a:spcAft>
                          <a:spcPts val="0"/>
                        </a:spcAft>
                        <a:buClr>
                          <a:srgbClr val="000000"/>
                        </a:buClr>
                        <a:buSzPts val="1200"/>
                        <a:buFont typeface="Arial"/>
                        <a:buNone/>
                      </a:pPr>
                      <a:r>
                        <a:rPr lang="id" sz="1000" b="1" u="none" strike="noStrike" cap="none" dirty="0">
                          <a:solidFill>
                            <a:srgbClr val="FFFFFF"/>
                          </a:solidFill>
                          <a:sym typeface="Roboto"/>
                        </a:rPr>
                        <a:t>Anggaran Biaya Tenaga Kerja</a:t>
                      </a:r>
                      <a:endParaRPr sz="1000" b="1" u="none" strike="noStrike" cap="none" dirty="0">
                        <a:solidFill>
                          <a:srgbClr val="FFFFFF"/>
                        </a:solidFill>
                        <a:sym typeface="Roboto"/>
                      </a:endParaRPr>
                    </a:p>
                    <a:p>
                      <a:pPr marL="0" marR="0" lvl="0" indent="0" algn="ctr" rtl="0">
                        <a:lnSpc>
                          <a:spcPct val="100000"/>
                        </a:lnSpc>
                        <a:spcBef>
                          <a:spcPts val="0"/>
                        </a:spcBef>
                        <a:spcAft>
                          <a:spcPts val="0"/>
                        </a:spcAft>
                        <a:buClr>
                          <a:srgbClr val="000000"/>
                        </a:buClr>
                        <a:buSzPts val="1200"/>
                        <a:buFont typeface="Arial"/>
                        <a:buNone/>
                      </a:pPr>
                      <a:r>
                        <a:rPr lang="id" sz="1000" b="1" u="none" strike="noStrike" cap="none" dirty="0">
                          <a:solidFill>
                            <a:srgbClr val="FFFFFF"/>
                          </a:solidFill>
                          <a:sym typeface="Roboto"/>
                        </a:rPr>
                        <a:t>Untuk periode yang berakhir pada 31 Desember 2023</a:t>
                      </a:r>
                      <a:endParaRPr sz="1000" b="1" u="none" strike="noStrike" cap="none" dirty="0">
                        <a:solidFill>
                          <a:srgbClr val="FFFFFF"/>
                        </a:solidFill>
                        <a:latin typeface="Roboto"/>
                        <a:ea typeface="Roboto"/>
                        <a:cs typeface="Roboto"/>
                        <a:sym typeface="Roboto"/>
                      </a:endParaRPr>
                    </a:p>
                  </a:txBody>
                  <a:tcPr marL="90000" marR="0" marT="18000" marB="36000" anchor="ctr">
                    <a:solidFill>
                      <a:schemeClr val="accent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51975">
                <a:tc rowSpan="2">
                  <a:txBody>
                    <a:bodyPr/>
                    <a:lstStyle/>
                    <a:p>
                      <a:pPr marL="0" marR="0" lvl="0" indent="0" algn="l" rtl="0">
                        <a:lnSpc>
                          <a:spcPct val="100000"/>
                        </a:lnSpc>
                        <a:spcBef>
                          <a:spcPts val="0"/>
                        </a:spcBef>
                        <a:spcAft>
                          <a:spcPts val="0"/>
                        </a:spcAft>
                        <a:buClr>
                          <a:srgbClr val="000000"/>
                        </a:buClr>
                        <a:buSzPts val="1200"/>
                        <a:buFont typeface="Arial"/>
                        <a:buNone/>
                      </a:pPr>
                      <a:endParaRPr sz="1000" b="1" u="none" strike="noStrike" cap="none">
                        <a:solidFill>
                          <a:srgbClr val="FFFFFF"/>
                        </a:solidFill>
                      </a:endParaRPr>
                    </a:p>
                  </a:txBody>
                  <a:tcPr marL="90000" marR="0" marT="18000" marB="36000" anchor="ctr">
                    <a:solidFill>
                      <a:schemeClr val="accent5"/>
                    </a:solidFill>
                  </a:tcPr>
                </a:tc>
                <a:tc gridSpan="4">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dirty="0">
                          <a:solidFill>
                            <a:srgbClr val="FFFFFF"/>
                          </a:solidFill>
                          <a:sym typeface="Roboto"/>
                        </a:rPr>
                        <a:t>Triwulan</a:t>
                      </a:r>
                      <a:endParaRPr sz="1000" b="1" u="none" strike="noStrike" cap="none" dirty="0">
                        <a:solidFill>
                          <a:srgbClr val="FFFFFF"/>
                        </a:solidFill>
                        <a:latin typeface="Roboto"/>
                        <a:ea typeface="Roboto"/>
                        <a:cs typeface="Roboto"/>
                        <a:sym typeface="Roboto"/>
                      </a:endParaRPr>
                    </a:p>
                  </a:txBody>
                  <a:tcPr marL="36000" marR="0" marT="36000" marB="36000" anchor="ctr">
                    <a:solidFill>
                      <a:schemeClr val="accent5"/>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sym typeface="Roboto"/>
                        </a:rPr>
                        <a:t>Tahunan</a:t>
                      </a:r>
                      <a:endParaRPr sz="1000" b="1" u="none" strike="noStrike" cap="none">
                        <a:solidFill>
                          <a:srgbClr val="FFFFFF"/>
                        </a:solidFill>
                        <a:latin typeface="Roboto"/>
                        <a:ea typeface="Roboto"/>
                        <a:cs typeface="Roboto"/>
                        <a:sym typeface="Roboto"/>
                      </a:endParaRPr>
                    </a:p>
                  </a:txBody>
                  <a:tcPr marL="36000" marR="0" marT="36000" marB="36000" anchor="ctr">
                    <a:solidFill>
                      <a:schemeClr val="accent5"/>
                    </a:solidFill>
                  </a:tcPr>
                </a:tc>
                <a:extLst>
                  <a:ext uri="{0D108BD9-81ED-4DB2-BD59-A6C34878D82A}">
                    <a16:rowId xmlns:a16="http://schemas.microsoft.com/office/drawing/2014/main" val="10001"/>
                  </a:ext>
                </a:extLst>
              </a:tr>
              <a:tr h="251975">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sym typeface="Roboto"/>
                        </a:rPr>
                        <a:t>1</a:t>
                      </a:r>
                      <a:endParaRPr sz="1000" b="1" u="none" strike="noStrike" cap="none">
                        <a:solidFill>
                          <a:srgbClr val="FFFFFF"/>
                        </a:solidFill>
                        <a:latin typeface="Roboto"/>
                        <a:ea typeface="Roboto"/>
                        <a:cs typeface="Roboto"/>
                        <a:sym typeface="Roboto"/>
                      </a:endParaRPr>
                    </a:p>
                  </a:txBody>
                  <a:tcPr marL="36000" marR="0" marT="36000" marB="36000" anchor="ctr">
                    <a:solidFill>
                      <a:schemeClr val="accent5"/>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dirty="0">
                          <a:solidFill>
                            <a:srgbClr val="FFFFFF"/>
                          </a:solidFill>
                          <a:sym typeface="Roboto"/>
                        </a:rPr>
                        <a:t>2</a:t>
                      </a:r>
                      <a:endParaRPr sz="1000" b="1" u="none" strike="noStrike" cap="none" dirty="0">
                        <a:solidFill>
                          <a:srgbClr val="FFFFFF"/>
                        </a:solidFill>
                        <a:latin typeface="Roboto"/>
                        <a:ea typeface="Roboto"/>
                        <a:cs typeface="Roboto"/>
                        <a:sym typeface="Roboto"/>
                      </a:endParaRPr>
                    </a:p>
                  </a:txBody>
                  <a:tcPr marL="36000" marR="0" marT="36000" marB="36000" anchor="ctr">
                    <a:solidFill>
                      <a:schemeClr val="accent5"/>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dirty="0">
                          <a:solidFill>
                            <a:srgbClr val="FFFFFF"/>
                          </a:solidFill>
                          <a:sym typeface="Roboto"/>
                        </a:rPr>
                        <a:t>3</a:t>
                      </a:r>
                      <a:endParaRPr sz="1000" b="1" u="none" strike="noStrike" cap="none" dirty="0">
                        <a:solidFill>
                          <a:srgbClr val="FFFFFF"/>
                        </a:solidFill>
                        <a:latin typeface="Roboto"/>
                        <a:ea typeface="Roboto"/>
                        <a:cs typeface="Roboto"/>
                        <a:sym typeface="Roboto"/>
                      </a:endParaRPr>
                    </a:p>
                  </a:txBody>
                  <a:tcPr marL="36000" marR="0" marT="36000" marB="36000" anchor="ctr">
                    <a:solidFill>
                      <a:schemeClr val="accent5"/>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dirty="0">
                          <a:solidFill>
                            <a:srgbClr val="FFFFFF"/>
                          </a:solidFill>
                          <a:sym typeface="Roboto"/>
                        </a:rPr>
                        <a:t>4</a:t>
                      </a:r>
                      <a:endParaRPr sz="1000" b="1" u="none" strike="noStrike" cap="none" dirty="0">
                        <a:solidFill>
                          <a:srgbClr val="FFFFFF"/>
                        </a:solidFill>
                        <a:latin typeface="Roboto"/>
                        <a:ea typeface="Roboto"/>
                        <a:cs typeface="Roboto"/>
                        <a:sym typeface="Roboto"/>
                      </a:endParaRPr>
                    </a:p>
                  </a:txBody>
                  <a:tcPr marL="36000" marR="0" marT="36000" marB="36000" anchor="ctr">
                    <a:solidFill>
                      <a:schemeClr val="accent5"/>
                    </a:solidFill>
                  </a:tcPr>
                </a:tc>
                <a:tc vMerge="1">
                  <a:txBody>
                    <a:bodyPr/>
                    <a:lstStyle/>
                    <a:p>
                      <a:endParaRPr lang="en-US"/>
                    </a:p>
                  </a:txBody>
                  <a:tcPr/>
                </a:tc>
                <a:extLst>
                  <a:ext uri="{0D108BD9-81ED-4DB2-BD59-A6C34878D82A}">
                    <a16:rowId xmlns:a16="http://schemas.microsoft.com/office/drawing/2014/main" val="10002"/>
                  </a:ext>
                </a:extLst>
              </a:tr>
              <a:tr h="251975">
                <a:tc>
                  <a:txBody>
                    <a:bodyPr/>
                    <a:lstStyle/>
                    <a:p>
                      <a:pPr marL="0" marR="0" lvl="0" indent="0" algn="l" rtl="0">
                        <a:lnSpc>
                          <a:spcPct val="115000"/>
                        </a:lnSpc>
                        <a:spcBef>
                          <a:spcPts val="0"/>
                        </a:spcBef>
                        <a:spcAft>
                          <a:spcPts val="0"/>
                        </a:spcAft>
                        <a:buClr>
                          <a:srgbClr val="000000"/>
                        </a:buClr>
                        <a:buSzPts val="1200"/>
                        <a:buFont typeface="Arial"/>
                        <a:buNone/>
                      </a:pPr>
                      <a:r>
                        <a:rPr lang="id" sz="1000" u="none" strike="noStrike" cap="none" dirty="0">
                          <a:sym typeface="Roboto"/>
                        </a:rPr>
                        <a:t>Unit yang harus diproduksi (Tabel 1)</a:t>
                      </a:r>
                      <a:endParaRPr sz="1000" u="none" strike="noStrike" cap="none" dirty="0">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900" dirty="0">
                          <a:sym typeface="Roboto"/>
                        </a:rPr>
                        <a:t>5.400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sym typeface="Roboto"/>
                        </a:rPr>
                        <a:t>6.900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sym typeface="Roboto"/>
                        </a:rPr>
                        <a:t>6.800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sym typeface="Roboto"/>
                        </a:rPr>
                        <a:t>7.400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sym typeface="Roboto"/>
                        </a:rPr>
                        <a:t>26.500</a:t>
                      </a:r>
                      <a:endParaRPr sz="9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3"/>
                  </a:ext>
                </a:extLst>
              </a:tr>
              <a:tr h="286001">
                <a:tc>
                  <a:txBody>
                    <a:bodyPr/>
                    <a:lstStyle/>
                    <a:p>
                      <a:pPr marL="0" marR="0" lvl="0" indent="0" algn="l" rtl="0">
                        <a:lnSpc>
                          <a:spcPct val="115000"/>
                        </a:lnSpc>
                        <a:spcBef>
                          <a:spcPts val="0"/>
                        </a:spcBef>
                        <a:spcAft>
                          <a:spcPts val="0"/>
                        </a:spcAft>
                        <a:buClr>
                          <a:srgbClr val="000000"/>
                        </a:buClr>
                        <a:buSzPts val="1200"/>
                        <a:buFont typeface="Arial"/>
                        <a:buNone/>
                      </a:pPr>
                      <a:r>
                        <a:rPr lang="id" sz="1000" u="none" strike="noStrike" cap="none" dirty="0">
                          <a:sym typeface="Roboto"/>
                        </a:rPr>
                        <a:t>Waktu Tenaga Kerja per Unit</a:t>
                      </a:r>
                      <a:endParaRPr sz="1000" u="none" strike="noStrike" cap="none" dirty="0">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1000" dirty="0">
                          <a:sym typeface="Roboto"/>
                        </a:rPr>
                        <a:t>0,12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0,12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0,12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0,12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0,12</a:t>
                      </a:r>
                      <a:endParaRPr sz="10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4"/>
                  </a:ext>
                </a:extLst>
              </a:tr>
              <a:tr h="251975">
                <a:tc>
                  <a:txBody>
                    <a:bodyPr/>
                    <a:lstStyle/>
                    <a:p>
                      <a:pPr marL="0" marR="0" lvl="0" indent="0" algn="l" rtl="0">
                        <a:lnSpc>
                          <a:spcPct val="115000"/>
                        </a:lnSpc>
                        <a:spcBef>
                          <a:spcPts val="0"/>
                        </a:spcBef>
                        <a:spcAft>
                          <a:spcPts val="0"/>
                        </a:spcAft>
                        <a:buClr>
                          <a:srgbClr val="000000"/>
                        </a:buClr>
                        <a:buSzPts val="1200"/>
                        <a:buFont typeface="Arial"/>
                        <a:buNone/>
                      </a:pPr>
                      <a:r>
                        <a:rPr lang="id" sz="1000" b="1" u="none" strike="noStrike" cap="none">
                          <a:sym typeface="Roboto"/>
                        </a:rPr>
                        <a:t>Total Waktu yang dibutuhkan</a:t>
                      </a:r>
                      <a:endParaRPr sz="1000" b="1" u="none" strike="noStrike" cap="none">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1000" dirty="0">
                          <a:sym typeface="Roboto"/>
                        </a:rPr>
                        <a:t>648</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828</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816</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888</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3.180</a:t>
                      </a:r>
                      <a:endParaRPr sz="10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5"/>
                  </a:ext>
                </a:extLst>
              </a:tr>
              <a:tr h="251975">
                <a:tc>
                  <a:txBody>
                    <a:bodyPr/>
                    <a:lstStyle/>
                    <a:p>
                      <a:pPr marL="0" marR="0" lvl="0" indent="0" algn="l" rtl="0">
                        <a:lnSpc>
                          <a:spcPct val="115000"/>
                        </a:lnSpc>
                        <a:spcBef>
                          <a:spcPts val="0"/>
                        </a:spcBef>
                        <a:spcAft>
                          <a:spcPts val="0"/>
                        </a:spcAft>
                        <a:buClr>
                          <a:srgbClr val="000000"/>
                        </a:buClr>
                        <a:buSzPts val="1200"/>
                        <a:buFont typeface="Arial"/>
                        <a:buNone/>
                      </a:pPr>
                      <a:r>
                        <a:rPr lang="id" sz="1000" u="none" strike="noStrike" cap="none">
                          <a:sym typeface="Roboto"/>
                        </a:rPr>
                        <a:t>Rata-rata Upah per Jam ($)</a:t>
                      </a:r>
                      <a:endParaRPr sz="1000" u="none" strike="noStrike" cap="none">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1000" dirty="0">
                          <a:sym typeface="Roboto"/>
                        </a:rPr>
                        <a:t>12$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12$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12$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12$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12$</a:t>
                      </a:r>
                      <a:endParaRPr sz="10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6"/>
                  </a:ext>
                </a:extLst>
              </a:tr>
              <a:tr h="251975">
                <a:tc>
                  <a:txBody>
                    <a:bodyPr/>
                    <a:lstStyle/>
                    <a:p>
                      <a:pPr marL="0" marR="0" lvl="0" indent="0" algn="l" rtl="0">
                        <a:lnSpc>
                          <a:spcPct val="115000"/>
                        </a:lnSpc>
                        <a:spcBef>
                          <a:spcPts val="0"/>
                        </a:spcBef>
                        <a:spcAft>
                          <a:spcPts val="0"/>
                        </a:spcAft>
                        <a:buClr>
                          <a:srgbClr val="000000"/>
                        </a:buClr>
                        <a:buSzPts val="1200"/>
                        <a:buFont typeface="Arial"/>
                        <a:buNone/>
                      </a:pPr>
                      <a:r>
                        <a:rPr lang="id" sz="1000" b="1" u="none" strike="noStrike" cap="none">
                          <a:sym typeface="Roboto"/>
                        </a:rPr>
                        <a:t>Total Biaya Tenaga Kerja Langsung ($)</a:t>
                      </a:r>
                      <a:endParaRPr sz="1000" b="1" u="none" strike="noStrike" cap="none">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1000" dirty="0">
                          <a:sym typeface="Roboto"/>
                        </a:rPr>
                        <a:t>7.776</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9.936</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9.792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10.656</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38.160</a:t>
                      </a:r>
                      <a:endParaRPr sz="10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10798090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grpSp>
        <p:nvGrpSpPr>
          <p:cNvPr id="182" name="Google Shape;182;g2e50d107984_0_100"/>
          <p:cNvGrpSpPr/>
          <p:nvPr/>
        </p:nvGrpSpPr>
        <p:grpSpPr>
          <a:xfrm>
            <a:off x="3854590" y="4740704"/>
            <a:ext cx="1434817" cy="389011"/>
            <a:chOff x="3248325" y="4588800"/>
            <a:chExt cx="2045939" cy="554700"/>
          </a:xfrm>
        </p:grpSpPr>
        <p:sp>
          <p:nvSpPr>
            <p:cNvPr id="183" name="Google Shape;183;g2e50d107984_0_10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g2e50d107984_0_10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g2e50d107984_0_10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6" name="Google Shape;186;g2e50d107984_0_100"/>
          <p:cNvGrpSpPr/>
          <p:nvPr/>
        </p:nvGrpSpPr>
        <p:grpSpPr>
          <a:xfrm>
            <a:off x="8325085" y="65153"/>
            <a:ext cx="763768" cy="752531"/>
            <a:chOff x="695950" y="3458000"/>
            <a:chExt cx="966550" cy="952450"/>
          </a:xfrm>
        </p:grpSpPr>
        <p:sp>
          <p:nvSpPr>
            <p:cNvPr id="187" name="Google Shape;187;g2e50d107984_0_10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g2e50d107984_0_10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g2e50d107984_0_10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g2e50d107984_0_10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g2e50d107984_0_10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g2e50d107984_0_10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g2e50d107984_0_10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g2e50d107984_0_10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g2e50d107984_0_10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6" name="Google Shape;196;g2e50d107984_0_10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97" name="Google Shape;197;g2e50d107984_0_100"/>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98" name="Google Shape;198;g2e50d107984_0_100"/>
          <p:cNvSpPr txBox="1"/>
          <p:nvPr/>
        </p:nvSpPr>
        <p:spPr>
          <a:xfrm>
            <a:off x="418950" y="230375"/>
            <a:ext cx="7708800" cy="5361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400" b="1">
                <a:solidFill>
                  <a:srgbClr val="18919B"/>
                </a:solidFill>
                <a:latin typeface="Roboto"/>
                <a:ea typeface="Roboto"/>
                <a:cs typeface="Roboto"/>
                <a:sym typeface="Roboto"/>
              </a:rPr>
              <a:t>Anggaran Biaya Overhead</a:t>
            </a:r>
            <a:endParaRPr sz="3600" b="1" i="0" u="none" strike="noStrike" cap="none">
              <a:solidFill>
                <a:srgbClr val="18919B"/>
              </a:solidFill>
              <a:latin typeface="Roboto"/>
              <a:ea typeface="Roboto"/>
              <a:cs typeface="Roboto"/>
              <a:sym typeface="Roboto"/>
            </a:endParaRPr>
          </a:p>
        </p:txBody>
      </p:sp>
      <p:sp>
        <p:nvSpPr>
          <p:cNvPr id="199" name="Google Shape;199;g2e50d107984_0_100"/>
          <p:cNvSpPr txBox="1"/>
          <p:nvPr/>
        </p:nvSpPr>
        <p:spPr>
          <a:xfrm>
            <a:off x="332150" y="945700"/>
            <a:ext cx="8272800" cy="100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500"/>
              <a:buFont typeface="Arial"/>
              <a:buNone/>
            </a:pPr>
            <a:r>
              <a:rPr lang="id" sz="1200">
                <a:solidFill>
                  <a:schemeClr val="dk1"/>
                </a:solidFill>
                <a:highlight>
                  <a:schemeClr val="lt1"/>
                </a:highlight>
                <a:latin typeface="Roboto"/>
                <a:ea typeface="Roboto"/>
                <a:cs typeface="Roboto"/>
                <a:sym typeface="Roboto"/>
              </a:rPr>
              <a:t>Asumsikan untuk perhitungan anggaran biaya overhead terdapat 2 pool biaya overhead, overhead variabel dan overhead tetap. Biaya overhead variabel dianggarkan dengan tarif $7 per jam tenaga kerja langsung. Sedangkan, untuk biaya overhead tetap dianggarkan sebesar $4000 setahun atau $1000 per triwulan. </a:t>
            </a:r>
            <a:r>
              <a:rPr lang="id" sz="1200" b="1">
                <a:solidFill>
                  <a:schemeClr val="dk1"/>
                </a:solidFill>
                <a:highlight>
                  <a:schemeClr val="lt1"/>
                </a:highlight>
                <a:latin typeface="Roboto"/>
                <a:ea typeface="Roboto"/>
                <a:cs typeface="Roboto"/>
                <a:sym typeface="Roboto"/>
              </a:rPr>
              <a:t>Susunlah Anggaran Biaya Overhead Dreamy Land tahun 2023 !</a:t>
            </a:r>
            <a:endParaRPr sz="1200">
              <a:latin typeface="Roboto"/>
              <a:ea typeface="Roboto"/>
              <a:cs typeface="Roboto"/>
              <a:sym typeface="Roboto"/>
            </a:endParaRPr>
          </a:p>
        </p:txBody>
      </p:sp>
      <p:graphicFrame>
        <p:nvGraphicFramePr>
          <p:cNvPr id="200" name="Google Shape;200;g2e50d107984_0_100"/>
          <p:cNvGraphicFramePr/>
          <p:nvPr>
            <p:extLst>
              <p:ext uri="{D42A27DB-BD31-4B8C-83A1-F6EECF244321}">
                <p14:modId xmlns:p14="http://schemas.microsoft.com/office/powerpoint/2010/main" val="2291765184"/>
              </p:ext>
            </p:extLst>
          </p:nvPr>
        </p:nvGraphicFramePr>
        <p:xfrm>
          <a:off x="393113" y="2131425"/>
          <a:ext cx="8357750" cy="2157250"/>
        </p:xfrm>
        <a:graphic>
          <a:graphicData uri="http://schemas.openxmlformats.org/drawingml/2006/table">
            <a:tbl>
              <a:tblPr>
                <a:noFill/>
              </a:tblPr>
              <a:tblGrid>
                <a:gridCol w="2744725">
                  <a:extLst>
                    <a:ext uri="{9D8B030D-6E8A-4147-A177-3AD203B41FA5}">
                      <a16:colId xmlns:a16="http://schemas.microsoft.com/office/drawing/2014/main" val="20000"/>
                    </a:ext>
                  </a:extLst>
                </a:gridCol>
                <a:gridCol w="1100050">
                  <a:extLst>
                    <a:ext uri="{9D8B030D-6E8A-4147-A177-3AD203B41FA5}">
                      <a16:colId xmlns:a16="http://schemas.microsoft.com/office/drawing/2014/main" val="20001"/>
                    </a:ext>
                  </a:extLst>
                </a:gridCol>
                <a:gridCol w="1106200">
                  <a:extLst>
                    <a:ext uri="{9D8B030D-6E8A-4147-A177-3AD203B41FA5}">
                      <a16:colId xmlns:a16="http://schemas.microsoft.com/office/drawing/2014/main" val="20002"/>
                    </a:ext>
                  </a:extLst>
                </a:gridCol>
                <a:gridCol w="1112900">
                  <a:extLst>
                    <a:ext uri="{9D8B030D-6E8A-4147-A177-3AD203B41FA5}">
                      <a16:colId xmlns:a16="http://schemas.microsoft.com/office/drawing/2014/main" val="20003"/>
                    </a:ext>
                  </a:extLst>
                </a:gridCol>
                <a:gridCol w="1050075">
                  <a:extLst>
                    <a:ext uri="{9D8B030D-6E8A-4147-A177-3AD203B41FA5}">
                      <a16:colId xmlns:a16="http://schemas.microsoft.com/office/drawing/2014/main" val="20004"/>
                    </a:ext>
                  </a:extLst>
                </a:gridCol>
                <a:gridCol w="1243800">
                  <a:extLst>
                    <a:ext uri="{9D8B030D-6E8A-4147-A177-3AD203B41FA5}">
                      <a16:colId xmlns:a16="http://schemas.microsoft.com/office/drawing/2014/main" val="20005"/>
                    </a:ext>
                  </a:extLst>
                </a:gridCol>
              </a:tblGrid>
              <a:tr h="516825">
                <a:tc gridSpan="6">
                  <a:txBody>
                    <a:bodyPr/>
                    <a:lstStyle/>
                    <a:p>
                      <a:pPr marL="0" marR="0" lvl="0" indent="0" algn="ctr" rtl="0">
                        <a:lnSpc>
                          <a:spcPct val="100000"/>
                        </a:lnSpc>
                        <a:spcBef>
                          <a:spcPts val="0"/>
                        </a:spcBef>
                        <a:spcAft>
                          <a:spcPts val="0"/>
                        </a:spcAft>
                        <a:buClr>
                          <a:srgbClr val="000000"/>
                        </a:buClr>
                        <a:buSzPts val="1200"/>
                        <a:buFont typeface="Arial"/>
                        <a:buNone/>
                      </a:pPr>
                      <a:r>
                        <a:rPr lang="id" sz="1000" b="1">
                          <a:solidFill>
                            <a:srgbClr val="FFFFFF"/>
                          </a:solidFill>
                          <a:latin typeface="Roboto"/>
                          <a:ea typeface="Roboto"/>
                          <a:cs typeface="Roboto"/>
                          <a:sym typeface="Roboto"/>
                        </a:rPr>
                        <a:t>Dreamy Land</a:t>
                      </a:r>
                      <a:endParaRPr sz="10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latin typeface="Roboto"/>
                          <a:ea typeface="Roboto"/>
                          <a:cs typeface="Roboto"/>
                          <a:sym typeface="Roboto"/>
                        </a:rPr>
                        <a:t>Anggaran Biaya Overhead</a:t>
                      </a:r>
                      <a:endParaRPr sz="10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latin typeface="Roboto"/>
                          <a:ea typeface="Roboto"/>
                          <a:cs typeface="Roboto"/>
                          <a:sym typeface="Roboto"/>
                        </a:rPr>
                        <a:t>Untuk periode yang berakhir pada 31 Desember 2023</a:t>
                      </a:r>
                      <a:endParaRPr sz="1000" b="1" u="none" strike="noStrike" cap="none">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32225">
                <a:tc rowSpan="2">
                  <a:txBody>
                    <a:bodyPr/>
                    <a:lstStyle/>
                    <a:p>
                      <a:pPr marL="0" marR="0" lvl="0" indent="0" algn="l" rtl="0">
                        <a:lnSpc>
                          <a:spcPct val="100000"/>
                        </a:lnSpc>
                        <a:spcBef>
                          <a:spcPts val="0"/>
                        </a:spcBef>
                        <a:spcAft>
                          <a:spcPts val="0"/>
                        </a:spcAft>
                        <a:buClr>
                          <a:srgbClr val="000000"/>
                        </a:buClr>
                        <a:buSzPts val="1200"/>
                        <a:buFont typeface="Arial"/>
                        <a:buNone/>
                      </a:pPr>
                      <a:endParaRPr sz="1000" b="1" u="none" strike="noStrike" cap="none">
                        <a:solidFill>
                          <a:srgbClr val="FFFFFF"/>
                        </a:solidFill>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gridSpan="4">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latin typeface="Roboto"/>
                          <a:ea typeface="Roboto"/>
                          <a:cs typeface="Roboto"/>
                          <a:sym typeface="Roboto"/>
                        </a:rPr>
                        <a:t>Triwulan</a:t>
                      </a:r>
                      <a:endParaRPr sz="10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latin typeface="Roboto"/>
                          <a:ea typeface="Roboto"/>
                          <a:cs typeface="Roboto"/>
                          <a:sym typeface="Roboto"/>
                        </a:rPr>
                        <a:t>Tahunan</a:t>
                      </a:r>
                      <a:endParaRPr sz="10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extLst>
                  <a:ext uri="{0D108BD9-81ED-4DB2-BD59-A6C34878D82A}">
                    <a16:rowId xmlns:a16="http://schemas.microsoft.com/office/drawing/2014/main" val="10001"/>
                  </a:ext>
                </a:extLst>
              </a:tr>
              <a:tr h="232225">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latin typeface="Roboto"/>
                          <a:ea typeface="Roboto"/>
                          <a:cs typeface="Roboto"/>
                          <a:sym typeface="Roboto"/>
                        </a:rPr>
                        <a:t>1</a:t>
                      </a:r>
                      <a:endParaRPr sz="10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latin typeface="Roboto"/>
                          <a:ea typeface="Roboto"/>
                          <a:cs typeface="Roboto"/>
                          <a:sym typeface="Roboto"/>
                        </a:rPr>
                        <a:t>2</a:t>
                      </a:r>
                      <a:endParaRPr sz="10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latin typeface="Roboto"/>
                          <a:ea typeface="Roboto"/>
                          <a:cs typeface="Roboto"/>
                          <a:sym typeface="Roboto"/>
                        </a:rPr>
                        <a:t>3</a:t>
                      </a:r>
                      <a:endParaRPr sz="10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latin typeface="Roboto"/>
                          <a:ea typeface="Roboto"/>
                          <a:cs typeface="Roboto"/>
                          <a:sym typeface="Roboto"/>
                        </a:rPr>
                        <a:t>4</a:t>
                      </a:r>
                      <a:endParaRPr sz="10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vMerge="1">
                  <a:txBody>
                    <a:bodyPr/>
                    <a:lstStyle/>
                    <a:p>
                      <a:endParaRPr lang="en-US"/>
                    </a:p>
                  </a:txBody>
                  <a:tcPr/>
                </a:tc>
                <a:extLst>
                  <a:ext uri="{0D108BD9-81ED-4DB2-BD59-A6C34878D82A}">
                    <a16:rowId xmlns:a16="http://schemas.microsoft.com/office/drawing/2014/main" val="10002"/>
                  </a:ext>
                </a:extLst>
              </a:tr>
              <a:tr h="232225">
                <a:tc>
                  <a:txBody>
                    <a:bodyPr/>
                    <a:lstStyle/>
                    <a:p>
                      <a:pPr marL="0" marR="0" lvl="0" indent="0" algn="l" rtl="0">
                        <a:lnSpc>
                          <a:spcPct val="115000"/>
                        </a:lnSpc>
                        <a:spcBef>
                          <a:spcPts val="0"/>
                        </a:spcBef>
                        <a:spcAft>
                          <a:spcPts val="0"/>
                        </a:spcAft>
                        <a:buClr>
                          <a:srgbClr val="000000"/>
                        </a:buClr>
                        <a:buSzPts val="1200"/>
                        <a:buFont typeface="Arial"/>
                        <a:buNone/>
                      </a:pPr>
                      <a:r>
                        <a:rPr lang="id" sz="1000" u="none" strike="noStrike" cap="none" dirty="0">
                          <a:latin typeface="Roboto"/>
                          <a:ea typeface="Roboto"/>
                          <a:cs typeface="Roboto"/>
                          <a:sym typeface="Roboto"/>
                        </a:rPr>
                        <a:t>Tenaga Kerja Langsung (Jam) (Tabel 4)</a:t>
                      </a:r>
                      <a:endParaRPr sz="1000"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648</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828</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816</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888</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3.180</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32225">
                <a:tc>
                  <a:txBody>
                    <a:bodyPr/>
                    <a:lstStyle/>
                    <a:p>
                      <a:pPr marL="0" marR="0" lvl="0" indent="0" algn="l" rtl="0">
                        <a:lnSpc>
                          <a:spcPct val="115000"/>
                        </a:lnSpc>
                        <a:spcBef>
                          <a:spcPts val="0"/>
                        </a:spcBef>
                        <a:spcAft>
                          <a:spcPts val="0"/>
                        </a:spcAft>
                        <a:buClr>
                          <a:srgbClr val="000000"/>
                        </a:buClr>
                        <a:buSzPts val="1200"/>
                        <a:buFont typeface="Arial"/>
                        <a:buNone/>
                      </a:pPr>
                      <a:r>
                        <a:rPr lang="id" sz="1000" u="none" strike="noStrike" cap="none" dirty="0">
                          <a:latin typeface="Roboto"/>
                          <a:ea typeface="Roboto"/>
                          <a:cs typeface="Roboto"/>
                          <a:sym typeface="Roboto"/>
                        </a:rPr>
                        <a:t>Tarif Overhead Variabel</a:t>
                      </a:r>
                      <a:endParaRPr sz="1000"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7$</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7$</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7$</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7$</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7$</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32225">
                <a:tc>
                  <a:txBody>
                    <a:bodyPr/>
                    <a:lstStyle/>
                    <a:p>
                      <a:pPr marL="0" marR="0" lvl="0" indent="0" algn="l" rtl="0">
                        <a:lnSpc>
                          <a:spcPct val="115000"/>
                        </a:lnSpc>
                        <a:spcBef>
                          <a:spcPts val="0"/>
                        </a:spcBef>
                        <a:spcAft>
                          <a:spcPts val="0"/>
                        </a:spcAft>
                        <a:buClr>
                          <a:srgbClr val="000000"/>
                        </a:buClr>
                        <a:buSzPts val="1200"/>
                        <a:buFont typeface="Arial"/>
                        <a:buNone/>
                      </a:pPr>
                      <a:r>
                        <a:rPr lang="id" sz="1000" b="1" u="none" strike="noStrike" cap="none">
                          <a:latin typeface="Roboto"/>
                          <a:ea typeface="Roboto"/>
                          <a:cs typeface="Roboto"/>
                          <a:sym typeface="Roboto"/>
                        </a:rPr>
                        <a:t>    Anggaran Overhead Variabel ($)</a:t>
                      </a:r>
                      <a:endParaRPr sz="1000" b="1"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4.536</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5.796</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5.712</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6.216</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22.260</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extLst>
                  <a:ext uri="{0D108BD9-81ED-4DB2-BD59-A6C34878D82A}">
                    <a16:rowId xmlns:a16="http://schemas.microsoft.com/office/drawing/2014/main" val="10005"/>
                  </a:ext>
                </a:extLst>
              </a:tr>
              <a:tr h="232225">
                <a:tc>
                  <a:txBody>
                    <a:bodyPr/>
                    <a:lstStyle/>
                    <a:p>
                      <a:pPr marL="0" marR="0" lvl="0" indent="0" algn="l" rtl="0">
                        <a:lnSpc>
                          <a:spcPct val="115000"/>
                        </a:lnSpc>
                        <a:spcBef>
                          <a:spcPts val="0"/>
                        </a:spcBef>
                        <a:spcAft>
                          <a:spcPts val="0"/>
                        </a:spcAft>
                        <a:buClr>
                          <a:srgbClr val="000000"/>
                        </a:buClr>
                        <a:buSzPts val="1200"/>
                        <a:buFont typeface="Arial"/>
                        <a:buNone/>
                      </a:pPr>
                      <a:r>
                        <a:rPr lang="id" sz="1000" u="none" strike="noStrike" cap="none">
                          <a:latin typeface="Roboto"/>
                          <a:ea typeface="Roboto"/>
                          <a:cs typeface="Roboto"/>
                          <a:sym typeface="Roboto"/>
                        </a:rPr>
                        <a:t>Anggaran Overhead Tetap ($)</a:t>
                      </a:r>
                      <a:endParaRPr sz="1000"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1.000</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1.000</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1.000</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1.000</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4.000</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232225">
                <a:tc>
                  <a:txBody>
                    <a:bodyPr/>
                    <a:lstStyle/>
                    <a:p>
                      <a:pPr marL="0" marR="0" lvl="0" indent="0" algn="l" rtl="0">
                        <a:lnSpc>
                          <a:spcPct val="115000"/>
                        </a:lnSpc>
                        <a:spcBef>
                          <a:spcPts val="0"/>
                        </a:spcBef>
                        <a:spcAft>
                          <a:spcPts val="0"/>
                        </a:spcAft>
                        <a:buClr>
                          <a:srgbClr val="000000"/>
                        </a:buClr>
                        <a:buSzPts val="1200"/>
                        <a:buFont typeface="Arial"/>
                        <a:buNone/>
                      </a:pPr>
                      <a:r>
                        <a:rPr lang="id" sz="1000" b="1" u="none" strike="noStrike" cap="none">
                          <a:latin typeface="Roboto"/>
                          <a:ea typeface="Roboto"/>
                          <a:cs typeface="Roboto"/>
                          <a:sym typeface="Roboto"/>
                        </a:rPr>
                        <a:t>    Total Biaya Overhead ($)</a:t>
                      </a:r>
                      <a:endParaRPr sz="1000" b="1"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5.536</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6.796</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6.712</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7.216</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26.260</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96365491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205" name="Google Shape;205;g2e50d107984_0_146"/>
          <p:cNvGrpSpPr/>
          <p:nvPr/>
        </p:nvGrpSpPr>
        <p:grpSpPr>
          <a:xfrm>
            <a:off x="3854590" y="4740704"/>
            <a:ext cx="1434817" cy="389011"/>
            <a:chOff x="3248325" y="4588800"/>
            <a:chExt cx="2045939" cy="554700"/>
          </a:xfrm>
        </p:grpSpPr>
        <p:sp>
          <p:nvSpPr>
            <p:cNvPr id="206" name="Google Shape;206;g2e50d107984_0_14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g2e50d107984_0_14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g2e50d107984_0_14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9" name="Google Shape;209;g2e50d107984_0_146"/>
          <p:cNvGrpSpPr/>
          <p:nvPr/>
        </p:nvGrpSpPr>
        <p:grpSpPr>
          <a:xfrm>
            <a:off x="8325085" y="65153"/>
            <a:ext cx="763768" cy="752531"/>
            <a:chOff x="695950" y="3458000"/>
            <a:chExt cx="966550" cy="952450"/>
          </a:xfrm>
        </p:grpSpPr>
        <p:sp>
          <p:nvSpPr>
            <p:cNvPr id="210" name="Google Shape;210;g2e50d107984_0_14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g2e50d107984_0_14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g2e50d107984_0_14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g2e50d107984_0_14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g2e50d107984_0_14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g2e50d107984_0_14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g2e50d107984_0_14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g2e50d107984_0_14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g2e50d107984_0_14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9" name="Google Shape;219;g2e50d107984_0_14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20" name="Google Shape;220;g2e50d107984_0_14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221" name="Google Shape;221;g2e50d107984_0_146"/>
          <p:cNvSpPr txBox="1"/>
          <p:nvPr/>
        </p:nvSpPr>
        <p:spPr>
          <a:xfrm>
            <a:off x="418950" y="230375"/>
            <a:ext cx="7708800" cy="10596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400" b="1">
                <a:solidFill>
                  <a:srgbClr val="18919B"/>
                </a:solidFill>
                <a:latin typeface="Roboto"/>
                <a:ea typeface="Roboto"/>
                <a:cs typeface="Roboto"/>
                <a:sym typeface="Roboto"/>
              </a:rPr>
              <a:t>Anggaran Harga Pokok Penjualan - Persediaan Barang Jadi</a:t>
            </a:r>
            <a:endParaRPr sz="3600" b="1" i="0" u="none" strike="noStrike" cap="none">
              <a:solidFill>
                <a:srgbClr val="18919B"/>
              </a:solidFill>
              <a:latin typeface="Roboto"/>
              <a:ea typeface="Roboto"/>
              <a:cs typeface="Roboto"/>
              <a:sym typeface="Roboto"/>
            </a:endParaRPr>
          </a:p>
        </p:txBody>
      </p:sp>
      <p:sp>
        <p:nvSpPr>
          <p:cNvPr id="222" name="Google Shape;222;g2e50d107984_0_146"/>
          <p:cNvSpPr txBox="1"/>
          <p:nvPr/>
        </p:nvSpPr>
        <p:spPr>
          <a:xfrm>
            <a:off x="299600" y="1311575"/>
            <a:ext cx="8272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200"/>
              <a:buFont typeface="Arial"/>
              <a:buNone/>
            </a:pPr>
            <a:r>
              <a:rPr lang="id" sz="1200" b="1" dirty="0">
                <a:solidFill>
                  <a:schemeClr val="dk1"/>
                </a:solidFill>
                <a:highlight>
                  <a:schemeClr val="lt1"/>
                </a:highlight>
                <a:latin typeface="Roboto"/>
                <a:ea typeface="Roboto"/>
                <a:cs typeface="Roboto"/>
                <a:sym typeface="Roboto"/>
              </a:rPr>
              <a:t>Hitunglah biaya unit per produk dengan menggunakan informasi dari tabel 1 sampai dengan tabel 5!</a:t>
            </a:r>
            <a:endParaRPr sz="1200" dirty="0">
              <a:solidFill>
                <a:schemeClr val="dk1"/>
              </a:solidFill>
              <a:highlight>
                <a:schemeClr val="lt1"/>
              </a:highlight>
              <a:latin typeface="Roboto"/>
              <a:ea typeface="Roboto"/>
              <a:cs typeface="Roboto"/>
              <a:sym typeface="Roboto"/>
            </a:endParaRPr>
          </a:p>
        </p:txBody>
      </p:sp>
      <p:graphicFrame>
        <p:nvGraphicFramePr>
          <p:cNvPr id="223" name="Google Shape;223;g2e50d107984_0_146"/>
          <p:cNvGraphicFramePr/>
          <p:nvPr>
            <p:extLst>
              <p:ext uri="{D42A27DB-BD31-4B8C-83A1-F6EECF244321}">
                <p14:modId xmlns:p14="http://schemas.microsoft.com/office/powerpoint/2010/main" val="2360889658"/>
              </p:ext>
            </p:extLst>
          </p:nvPr>
        </p:nvGraphicFramePr>
        <p:xfrm>
          <a:off x="418950" y="1857913"/>
          <a:ext cx="5221275" cy="2754530"/>
        </p:xfrm>
        <a:graphic>
          <a:graphicData uri="http://schemas.openxmlformats.org/drawingml/2006/table">
            <a:tbl>
              <a:tblPr>
                <a:noFill/>
              </a:tblPr>
              <a:tblGrid>
                <a:gridCol w="3593075">
                  <a:extLst>
                    <a:ext uri="{9D8B030D-6E8A-4147-A177-3AD203B41FA5}">
                      <a16:colId xmlns:a16="http://schemas.microsoft.com/office/drawing/2014/main" val="20000"/>
                    </a:ext>
                  </a:extLst>
                </a:gridCol>
                <a:gridCol w="1628200">
                  <a:extLst>
                    <a:ext uri="{9D8B030D-6E8A-4147-A177-3AD203B41FA5}">
                      <a16:colId xmlns:a16="http://schemas.microsoft.com/office/drawing/2014/main" val="20001"/>
                    </a:ext>
                  </a:extLst>
                </a:gridCol>
              </a:tblGrid>
              <a:tr h="621375">
                <a:tc gridSpan="2">
                  <a:txBody>
                    <a:bodyPr/>
                    <a:lstStyle/>
                    <a:p>
                      <a:pPr marL="0" marR="0" lvl="0" indent="0" algn="ctr" rtl="0">
                        <a:lnSpc>
                          <a:spcPct val="100000"/>
                        </a:lnSpc>
                        <a:spcBef>
                          <a:spcPts val="0"/>
                        </a:spcBef>
                        <a:spcAft>
                          <a:spcPts val="0"/>
                        </a:spcAft>
                        <a:buClr>
                          <a:srgbClr val="000000"/>
                        </a:buClr>
                        <a:buSzPts val="900"/>
                        <a:buFont typeface="Arial"/>
                        <a:buNone/>
                      </a:pPr>
                      <a:r>
                        <a:rPr lang="id" sz="1100" b="1" dirty="0">
                          <a:solidFill>
                            <a:srgbClr val="FFFFFF"/>
                          </a:solidFill>
                          <a:latin typeface="Roboto"/>
                          <a:ea typeface="Roboto"/>
                          <a:cs typeface="Roboto"/>
                          <a:sym typeface="Roboto"/>
                        </a:rPr>
                        <a:t>Dreamy Land</a:t>
                      </a:r>
                      <a:endParaRPr sz="1100" b="1" u="none" strike="noStrike" cap="none" dirty="0">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900"/>
                        <a:buFont typeface="Arial"/>
                        <a:buNone/>
                      </a:pPr>
                      <a:r>
                        <a:rPr lang="id" sz="1100" b="1" u="none" strike="noStrike" cap="none" dirty="0">
                          <a:solidFill>
                            <a:srgbClr val="FFFFFF"/>
                          </a:solidFill>
                          <a:latin typeface="Roboto"/>
                          <a:ea typeface="Roboto"/>
                          <a:cs typeface="Roboto"/>
                          <a:sym typeface="Roboto"/>
                        </a:rPr>
                        <a:t>Anggaran Persediaan Barang Jadi</a:t>
                      </a:r>
                      <a:endParaRPr sz="1100" b="1" u="none" strike="noStrike" cap="none" dirty="0">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900"/>
                        <a:buFont typeface="Arial"/>
                        <a:buNone/>
                      </a:pPr>
                      <a:r>
                        <a:rPr lang="id" sz="1100" b="1" u="none" strike="noStrike" cap="none" dirty="0">
                          <a:solidFill>
                            <a:srgbClr val="FFFFFF"/>
                          </a:solidFill>
                          <a:latin typeface="Roboto"/>
                          <a:ea typeface="Roboto"/>
                          <a:cs typeface="Roboto"/>
                          <a:sym typeface="Roboto"/>
                        </a:rPr>
                        <a:t>Untuk periode yang berakhir pada 31 Desember 2023</a:t>
                      </a:r>
                      <a:endParaRPr sz="1100" b="1" u="none" strike="noStrike" cap="none" dirty="0">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0"/>
                  </a:ext>
                </a:extLst>
              </a:tr>
              <a:tr h="194500">
                <a:tc rowSpan="2">
                  <a:txBody>
                    <a:bodyPr/>
                    <a:lstStyle/>
                    <a:p>
                      <a:pPr marL="0" marR="0" lvl="0" indent="0" algn="l" rtl="0">
                        <a:lnSpc>
                          <a:spcPct val="100000"/>
                        </a:lnSpc>
                        <a:spcBef>
                          <a:spcPts val="0"/>
                        </a:spcBef>
                        <a:spcAft>
                          <a:spcPts val="0"/>
                        </a:spcAft>
                        <a:buClr>
                          <a:srgbClr val="000000"/>
                        </a:buClr>
                        <a:buSzPts val="900"/>
                        <a:buFont typeface="Arial"/>
                        <a:buNone/>
                      </a:pPr>
                      <a:r>
                        <a:rPr lang="id" sz="1100" b="1" u="none" strike="noStrike" cap="none">
                          <a:solidFill>
                            <a:srgbClr val="FFFFFF"/>
                          </a:solidFill>
                          <a:latin typeface="Roboto"/>
                          <a:ea typeface="Roboto"/>
                          <a:cs typeface="Roboto"/>
                          <a:sym typeface="Roboto"/>
                        </a:rPr>
                        <a:t>Perhitungan Biaya per Unit</a:t>
                      </a:r>
                      <a:endParaRPr sz="1100" b="1" u="none" strike="noStrike" cap="none">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rowSpan="2">
                  <a:txBody>
                    <a:bodyPr/>
                    <a:lstStyle/>
                    <a:p>
                      <a:pPr marL="0" marR="0" lvl="0" indent="0" algn="ctr" rtl="0">
                        <a:lnSpc>
                          <a:spcPct val="100000"/>
                        </a:lnSpc>
                        <a:spcBef>
                          <a:spcPts val="0"/>
                        </a:spcBef>
                        <a:spcAft>
                          <a:spcPts val="0"/>
                        </a:spcAft>
                        <a:buClr>
                          <a:srgbClr val="000000"/>
                        </a:buClr>
                        <a:buSzPts val="900"/>
                        <a:buFont typeface="Arial"/>
                        <a:buNone/>
                      </a:pPr>
                      <a:r>
                        <a:rPr lang="id" sz="1100" b="1" u="none" strike="noStrike" cap="none">
                          <a:solidFill>
                            <a:srgbClr val="FFFFFF"/>
                          </a:solidFill>
                          <a:latin typeface="Roboto"/>
                          <a:ea typeface="Roboto"/>
                          <a:cs typeface="Roboto"/>
                          <a:sym typeface="Roboto"/>
                        </a:rPr>
                        <a:t>Tahunan</a:t>
                      </a:r>
                      <a:endParaRPr sz="11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extLst>
                  <a:ext uri="{0D108BD9-81ED-4DB2-BD59-A6C34878D82A}">
                    <a16:rowId xmlns:a16="http://schemas.microsoft.com/office/drawing/2014/main" val="10001"/>
                  </a:ext>
                </a:extLst>
              </a:tr>
              <a:tr h="194500">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2"/>
                  </a:ext>
                </a:extLst>
              </a:tr>
              <a:tr h="267375">
                <a:tc>
                  <a:txBody>
                    <a:bodyPr/>
                    <a:lstStyle/>
                    <a:p>
                      <a:pPr marL="0" lvl="0" indent="0" algn="l" rtl="0">
                        <a:spcBef>
                          <a:spcPts val="0"/>
                        </a:spcBef>
                        <a:spcAft>
                          <a:spcPts val="0"/>
                        </a:spcAft>
                        <a:buNone/>
                      </a:pPr>
                      <a:r>
                        <a:rPr lang="en-US" sz="1100" dirty="0">
                          <a:latin typeface="Roboto"/>
                          <a:ea typeface="Roboto"/>
                          <a:cs typeface="Roboto"/>
                          <a:sym typeface="Roboto"/>
                        </a:rPr>
                        <a:t>Bahan Baku (120m </a:t>
                      </a:r>
                      <a:r>
                        <a:rPr lang="en-US" sz="1100" dirty="0" err="1">
                          <a:latin typeface="Roboto"/>
                          <a:ea typeface="Roboto"/>
                          <a:cs typeface="Roboto"/>
                          <a:sym typeface="Roboto"/>
                        </a:rPr>
                        <a:t>bahan</a:t>
                      </a:r>
                      <a:r>
                        <a:rPr lang="en-US" sz="1100" dirty="0">
                          <a:latin typeface="Roboto"/>
                          <a:ea typeface="Roboto"/>
                          <a:cs typeface="Roboto"/>
                          <a:sym typeface="Roboto"/>
                        </a:rPr>
                        <a:t> </a:t>
                      </a:r>
                      <a:r>
                        <a:rPr lang="en-US" sz="1100" dirty="0" err="1">
                          <a:latin typeface="Roboto"/>
                          <a:ea typeface="Roboto"/>
                          <a:cs typeface="Roboto"/>
                          <a:sym typeface="Roboto"/>
                        </a:rPr>
                        <a:t>kimia</a:t>
                      </a:r>
                      <a:r>
                        <a:rPr lang="en-US" sz="1100" dirty="0">
                          <a:latin typeface="Roboto"/>
                          <a:ea typeface="Roboto"/>
                          <a:cs typeface="Roboto"/>
                          <a:sym typeface="Roboto"/>
                        </a:rPr>
                        <a:t> </a:t>
                      </a:r>
                      <a:r>
                        <a:rPr lang="en-US" sz="1100" dirty="0" err="1">
                          <a:latin typeface="Roboto"/>
                          <a:ea typeface="Roboto"/>
                          <a:cs typeface="Roboto"/>
                          <a:sym typeface="Roboto"/>
                        </a:rPr>
                        <a:t>sebesar</a:t>
                      </a:r>
                      <a:r>
                        <a:rPr lang="en-US" sz="1100" dirty="0">
                          <a:latin typeface="Roboto"/>
                          <a:ea typeface="Roboto"/>
                          <a:cs typeface="Roboto"/>
                          <a:sym typeface="Roboto"/>
                        </a:rPr>
                        <a:t> 5$ + 1 </a:t>
                      </a:r>
                      <a:r>
                        <a:rPr lang="en-US" sz="1100" dirty="0" err="1">
                          <a:latin typeface="Roboto"/>
                          <a:ea typeface="Roboto"/>
                          <a:cs typeface="Roboto"/>
                          <a:sym typeface="Roboto"/>
                        </a:rPr>
                        <a:t>botol</a:t>
                      </a:r>
                      <a:r>
                        <a:rPr lang="en-US" sz="1100" dirty="0">
                          <a:latin typeface="Roboto"/>
                          <a:ea typeface="Roboto"/>
                          <a:cs typeface="Roboto"/>
                          <a:sym typeface="Roboto"/>
                        </a:rPr>
                        <a:t> packaging </a:t>
                      </a:r>
                      <a:r>
                        <a:rPr lang="en-US" sz="1100" dirty="0" err="1">
                          <a:latin typeface="Roboto"/>
                          <a:ea typeface="Roboto"/>
                          <a:cs typeface="Roboto"/>
                          <a:sym typeface="Roboto"/>
                        </a:rPr>
                        <a:t>sebesar</a:t>
                      </a:r>
                      <a:r>
                        <a:rPr lang="en-US" sz="1100" dirty="0">
                          <a:latin typeface="Roboto"/>
                          <a:ea typeface="Roboto"/>
                          <a:cs typeface="Roboto"/>
                          <a:sym typeface="Roboto"/>
                        </a:rPr>
                        <a:t> 0,20$) </a:t>
                      </a:r>
                      <a:endParaRPr sz="1100"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1100" dirty="0">
                          <a:latin typeface="Roboto"/>
                          <a:ea typeface="Roboto"/>
                          <a:cs typeface="Roboto"/>
                          <a:sym typeface="Roboto"/>
                        </a:rPr>
                        <a:t>5,2</a:t>
                      </a:r>
                      <a:endParaRPr sz="11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67375">
                <a:tc>
                  <a:txBody>
                    <a:bodyPr/>
                    <a:lstStyle/>
                    <a:p>
                      <a:pPr marL="0" lvl="0" indent="0" algn="l" rtl="0">
                        <a:spcBef>
                          <a:spcPts val="0"/>
                        </a:spcBef>
                        <a:spcAft>
                          <a:spcPts val="0"/>
                        </a:spcAft>
                        <a:buNone/>
                      </a:pPr>
                      <a:r>
                        <a:rPr lang="en-US" sz="1100" dirty="0">
                          <a:latin typeface="Roboto"/>
                          <a:ea typeface="Roboto"/>
                          <a:cs typeface="Roboto"/>
                          <a:sym typeface="Roboto"/>
                        </a:rPr>
                        <a:t>Tenaga </a:t>
                      </a:r>
                      <a:r>
                        <a:rPr lang="en-US" sz="1100" dirty="0" err="1">
                          <a:latin typeface="Roboto"/>
                          <a:ea typeface="Roboto"/>
                          <a:cs typeface="Roboto"/>
                          <a:sym typeface="Roboto"/>
                        </a:rPr>
                        <a:t>Kerja</a:t>
                      </a:r>
                      <a:r>
                        <a:rPr lang="en-US" sz="1100" dirty="0">
                          <a:latin typeface="Roboto"/>
                          <a:ea typeface="Roboto"/>
                          <a:cs typeface="Roboto"/>
                          <a:sym typeface="Roboto"/>
                        </a:rPr>
                        <a:t> (0,12 jam @12$)</a:t>
                      </a:r>
                      <a:endParaRPr sz="1100"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1100" dirty="0">
                          <a:latin typeface="Roboto"/>
                          <a:ea typeface="Roboto"/>
                          <a:cs typeface="Roboto"/>
                          <a:sym typeface="Roboto"/>
                        </a:rPr>
                        <a:t>1,44</a:t>
                      </a:r>
                      <a:endParaRPr sz="11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67375">
                <a:tc gridSpan="2">
                  <a:txBody>
                    <a:bodyPr/>
                    <a:lstStyle/>
                    <a:p>
                      <a:pPr marL="0" marR="0" lvl="0" indent="0" algn="l" rtl="0">
                        <a:lnSpc>
                          <a:spcPct val="115000"/>
                        </a:lnSpc>
                        <a:spcBef>
                          <a:spcPts val="0"/>
                        </a:spcBef>
                        <a:spcAft>
                          <a:spcPts val="0"/>
                        </a:spcAft>
                        <a:buClr>
                          <a:srgbClr val="000000"/>
                        </a:buClr>
                        <a:buSzPts val="900"/>
                        <a:buFont typeface="Arial"/>
                        <a:buNone/>
                      </a:pPr>
                      <a:r>
                        <a:rPr lang="id" sz="1100" b="1" u="none" strike="noStrike" cap="none" dirty="0">
                          <a:latin typeface="Roboto"/>
                          <a:ea typeface="Roboto"/>
                          <a:cs typeface="Roboto"/>
                          <a:sym typeface="Roboto"/>
                        </a:rPr>
                        <a:t>Biaya Overhead:</a:t>
                      </a:r>
                      <a:endParaRPr sz="1100" b="1"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5"/>
                  </a:ext>
                </a:extLst>
              </a:tr>
              <a:tr h="267375">
                <a:tc>
                  <a:txBody>
                    <a:bodyPr/>
                    <a:lstStyle/>
                    <a:p>
                      <a:pPr marL="0" marR="0" lvl="0" indent="0" algn="l" rtl="0">
                        <a:lnSpc>
                          <a:spcPct val="115000"/>
                        </a:lnSpc>
                        <a:spcBef>
                          <a:spcPts val="0"/>
                        </a:spcBef>
                        <a:spcAft>
                          <a:spcPts val="0"/>
                        </a:spcAft>
                        <a:buClr>
                          <a:srgbClr val="000000"/>
                        </a:buClr>
                        <a:buSzPts val="900"/>
                        <a:buFont typeface="Arial"/>
                        <a:buNone/>
                      </a:pPr>
                      <a:r>
                        <a:rPr lang="en-US" sz="1100" u="none" strike="noStrike" cap="none" dirty="0" err="1">
                          <a:latin typeface="Roboto"/>
                          <a:ea typeface="Roboto"/>
                          <a:cs typeface="Roboto"/>
                          <a:sym typeface="Roboto"/>
                        </a:rPr>
                        <a:t>Biaya</a:t>
                      </a:r>
                      <a:r>
                        <a:rPr lang="en-US" sz="1100" u="none" strike="noStrike" cap="none" dirty="0">
                          <a:latin typeface="Roboto"/>
                          <a:ea typeface="Roboto"/>
                          <a:cs typeface="Roboto"/>
                          <a:sym typeface="Roboto"/>
                        </a:rPr>
                        <a:t> variable (0,12 jam @7$)</a:t>
                      </a:r>
                      <a:endParaRPr sz="1100"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1100" dirty="0">
                          <a:latin typeface="Roboto"/>
                          <a:ea typeface="Roboto"/>
                          <a:cs typeface="Roboto"/>
                          <a:sym typeface="Roboto"/>
                        </a:rPr>
                        <a:t>0,84</a:t>
                      </a:r>
                      <a:endParaRPr sz="11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67375">
                <a:tc>
                  <a:txBody>
                    <a:bodyPr/>
                    <a:lstStyle/>
                    <a:p>
                      <a:pPr marL="0" marR="0" lvl="0" indent="0" algn="l" rtl="0">
                        <a:lnSpc>
                          <a:spcPct val="115000"/>
                        </a:lnSpc>
                        <a:spcBef>
                          <a:spcPts val="0"/>
                        </a:spcBef>
                        <a:spcAft>
                          <a:spcPts val="0"/>
                        </a:spcAft>
                        <a:buClr>
                          <a:srgbClr val="000000"/>
                        </a:buClr>
                        <a:buSzPts val="900"/>
                        <a:buFont typeface="Arial"/>
                        <a:buNone/>
                      </a:pPr>
                      <a:r>
                        <a:rPr lang="id" sz="1100" b="1" u="none" strike="noStrike" cap="none" dirty="0">
                          <a:latin typeface="Roboto"/>
                          <a:ea typeface="Roboto"/>
                          <a:cs typeface="Roboto"/>
                          <a:sym typeface="Roboto"/>
                        </a:rPr>
                        <a:t>Tetap</a:t>
                      </a:r>
                      <a:r>
                        <a:rPr lang="en-US" sz="1100" b="1" u="none" strike="noStrike" cap="none" dirty="0">
                          <a:latin typeface="Roboto"/>
                          <a:ea typeface="Roboto"/>
                          <a:cs typeface="Roboto"/>
                          <a:sym typeface="Roboto"/>
                        </a:rPr>
                        <a:t> (</a:t>
                      </a:r>
                      <a:r>
                        <a:rPr lang="en-US" sz="1100" b="0" u="none" strike="noStrike" cap="none" dirty="0">
                          <a:latin typeface="Roboto"/>
                          <a:ea typeface="Roboto"/>
                          <a:cs typeface="Roboto"/>
                          <a:sym typeface="Roboto"/>
                        </a:rPr>
                        <a:t>0,12 jam @1,25)</a:t>
                      </a:r>
                      <a:endParaRPr sz="1100" b="1"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1100" dirty="0">
                          <a:latin typeface="Roboto"/>
                          <a:ea typeface="Roboto"/>
                          <a:cs typeface="Roboto"/>
                          <a:sym typeface="Roboto"/>
                        </a:rPr>
                        <a:t>0,15</a:t>
                      </a: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67375">
                <a:tc>
                  <a:txBody>
                    <a:bodyPr/>
                    <a:lstStyle/>
                    <a:p>
                      <a:pPr marL="0" marR="0" lvl="0" indent="0" algn="l" rtl="0">
                        <a:lnSpc>
                          <a:spcPct val="115000"/>
                        </a:lnSpc>
                        <a:spcBef>
                          <a:spcPts val="0"/>
                        </a:spcBef>
                        <a:spcAft>
                          <a:spcPts val="0"/>
                        </a:spcAft>
                        <a:buClr>
                          <a:srgbClr val="000000"/>
                        </a:buClr>
                        <a:buSzPts val="900"/>
                        <a:buFont typeface="Arial"/>
                        <a:buNone/>
                      </a:pPr>
                      <a:r>
                        <a:rPr lang="id" sz="1100" b="1" u="none" strike="noStrike" cap="none" dirty="0">
                          <a:latin typeface="Roboto"/>
                          <a:ea typeface="Roboto"/>
                          <a:cs typeface="Roboto"/>
                          <a:sym typeface="Roboto"/>
                        </a:rPr>
                        <a:t>Total Biaya per Unit ($)</a:t>
                      </a:r>
                      <a:endParaRPr sz="1100" b="1" u="none" strike="noStrike" cap="none" dirty="0">
                        <a:latin typeface="Roboto"/>
                        <a:ea typeface="Roboto"/>
                        <a:cs typeface="Roboto"/>
                        <a:sym typeface="Roboto"/>
                      </a:endParaRPr>
                    </a:p>
                  </a:txBody>
                  <a:tcPr marL="36000" marR="0" marT="36000" marB="36000">
                    <a:lnT w="12700" cap="flat" cmpd="sng" algn="ctr">
                      <a:solidFill>
                        <a:schemeClr val="tx1"/>
                      </a:solidFill>
                      <a:prstDash val="solid"/>
                      <a:round/>
                      <a:headEnd type="none" w="med" len="med"/>
                      <a:tailEnd type="none" w="med" len="med"/>
                    </a:lnT>
                  </a:tcPr>
                </a:tc>
                <a:tc>
                  <a:txBody>
                    <a:bodyPr/>
                    <a:lstStyle/>
                    <a:p>
                      <a:pPr marL="0" lvl="0" indent="0" algn="r" rtl="0">
                        <a:spcBef>
                          <a:spcPts val="0"/>
                        </a:spcBef>
                        <a:spcAft>
                          <a:spcPts val="0"/>
                        </a:spcAft>
                        <a:buNone/>
                      </a:pPr>
                      <a:r>
                        <a:rPr lang="en-US" sz="1100" dirty="0">
                          <a:latin typeface="Roboto"/>
                          <a:ea typeface="Roboto"/>
                          <a:cs typeface="Roboto"/>
                          <a:sym typeface="Roboto"/>
                        </a:rPr>
                        <a:t>7,63</a:t>
                      </a:r>
                      <a:endParaRPr sz="1100" dirty="0">
                        <a:latin typeface="Roboto"/>
                        <a:ea typeface="Roboto"/>
                        <a:cs typeface="Roboto"/>
                        <a:sym typeface="Roboto"/>
                      </a:endParaRPr>
                    </a:p>
                  </a:txBody>
                  <a:tcPr marL="36000" marR="0" marT="36000" marB="3600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8"/>
                  </a:ext>
                </a:extLst>
              </a:tr>
            </a:tbl>
          </a:graphicData>
        </a:graphic>
      </p:graphicFrame>
      <p:sp>
        <p:nvSpPr>
          <p:cNvPr id="2" name="TextBox 1">
            <a:extLst>
              <a:ext uri="{FF2B5EF4-FFF2-40B4-BE49-F238E27FC236}">
                <a16:creationId xmlns:a16="http://schemas.microsoft.com/office/drawing/2014/main" id="{D2A2C753-C7E9-1EA8-8A4C-177E35C251CA}"/>
              </a:ext>
            </a:extLst>
          </p:cNvPr>
          <p:cNvSpPr txBox="1"/>
          <p:nvPr/>
        </p:nvSpPr>
        <p:spPr>
          <a:xfrm>
            <a:off x="5640225" y="2340917"/>
            <a:ext cx="3507692" cy="461665"/>
          </a:xfrm>
          <a:prstGeom prst="rect">
            <a:avLst/>
          </a:prstGeom>
          <a:noFill/>
        </p:spPr>
        <p:txBody>
          <a:bodyPr wrap="none" rtlCol="0">
            <a:spAutoFit/>
          </a:bodyPr>
          <a:lstStyle/>
          <a:p>
            <a:r>
              <a:rPr lang="en-US" sz="1200" dirty="0"/>
              <a:t>Total </a:t>
            </a:r>
            <a:r>
              <a:rPr lang="en-US" sz="1200" dirty="0" err="1"/>
              <a:t>biaya</a:t>
            </a:r>
            <a:r>
              <a:rPr lang="en-US" sz="1200" dirty="0"/>
              <a:t> Overhead /</a:t>
            </a:r>
          </a:p>
          <a:p>
            <a:r>
              <a:rPr lang="en-US" sz="1200" dirty="0"/>
              <a:t>Total </a:t>
            </a:r>
            <a:r>
              <a:rPr lang="en-US" sz="1200" dirty="0" err="1"/>
              <a:t>waktu</a:t>
            </a:r>
            <a:r>
              <a:rPr lang="en-US" sz="1200" dirty="0"/>
              <a:t> yang </a:t>
            </a:r>
            <a:r>
              <a:rPr lang="en-US" sz="1200" dirty="0" err="1"/>
              <a:t>dibutuhkan</a:t>
            </a:r>
            <a:r>
              <a:rPr lang="en-US" sz="1200" dirty="0"/>
              <a:t>: 4000 / 3180 = 1,25</a:t>
            </a:r>
            <a:endParaRPr lang="en-ID" sz="1200" dirty="0"/>
          </a:p>
        </p:txBody>
      </p:sp>
    </p:spTree>
    <p:extLst>
      <p:ext uri="{BB962C8B-B14F-4D97-AF65-F5344CB8AC3E}">
        <p14:creationId xmlns:p14="http://schemas.microsoft.com/office/powerpoint/2010/main" val="157602266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grpSp>
        <p:nvGrpSpPr>
          <p:cNvPr id="228" name="Google Shape;228;g2e50d107984_0_170"/>
          <p:cNvGrpSpPr/>
          <p:nvPr/>
        </p:nvGrpSpPr>
        <p:grpSpPr>
          <a:xfrm>
            <a:off x="3854590" y="4740704"/>
            <a:ext cx="1434817" cy="389011"/>
            <a:chOff x="3248325" y="4588800"/>
            <a:chExt cx="2045939" cy="554700"/>
          </a:xfrm>
        </p:grpSpPr>
        <p:sp>
          <p:nvSpPr>
            <p:cNvPr id="229" name="Google Shape;229;g2e50d107984_0_17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g2e50d107984_0_17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g2e50d107984_0_17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2" name="Google Shape;232;g2e50d107984_0_170"/>
          <p:cNvGrpSpPr/>
          <p:nvPr/>
        </p:nvGrpSpPr>
        <p:grpSpPr>
          <a:xfrm>
            <a:off x="8325085" y="65153"/>
            <a:ext cx="763768" cy="752531"/>
            <a:chOff x="695950" y="3458000"/>
            <a:chExt cx="966550" cy="952450"/>
          </a:xfrm>
        </p:grpSpPr>
        <p:sp>
          <p:nvSpPr>
            <p:cNvPr id="233" name="Google Shape;233;g2e50d107984_0_17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g2e50d107984_0_17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g2e50d107984_0_17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g2e50d107984_0_17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g2e50d107984_0_17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g2e50d107984_0_17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g2e50d107984_0_17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g2e50d107984_0_17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g2e50d107984_0_17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2" name="Google Shape;242;g2e50d107984_0_17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43" name="Google Shape;243;g2e50d107984_0_170"/>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244" name="Google Shape;244;g2e50d107984_0_170"/>
          <p:cNvSpPr txBox="1"/>
          <p:nvPr/>
        </p:nvSpPr>
        <p:spPr>
          <a:xfrm>
            <a:off x="418950" y="230375"/>
            <a:ext cx="7708800" cy="10596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400" b="1">
                <a:solidFill>
                  <a:srgbClr val="18919B"/>
                </a:solidFill>
                <a:latin typeface="Roboto"/>
                <a:ea typeface="Roboto"/>
                <a:cs typeface="Roboto"/>
                <a:sym typeface="Roboto"/>
              </a:rPr>
              <a:t>Anggaran Biaya Pemasaran dan Administrasi Umum</a:t>
            </a:r>
            <a:endParaRPr sz="3600" b="1" i="0" u="none" strike="noStrike" cap="none">
              <a:solidFill>
                <a:srgbClr val="18919B"/>
              </a:solidFill>
              <a:latin typeface="Roboto"/>
              <a:ea typeface="Roboto"/>
              <a:cs typeface="Roboto"/>
              <a:sym typeface="Roboto"/>
            </a:endParaRPr>
          </a:p>
        </p:txBody>
      </p:sp>
      <p:graphicFrame>
        <p:nvGraphicFramePr>
          <p:cNvPr id="245" name="Google Shape;245;g2e50d107984_0_170"/>
          <p:cNvGraphicFramePr/>
          <p:nvPr>
            <p:extLst>
              <p:ext uri="{D42A27DB-BD31-4B8C-83A1-F6EECF244321}">
                <p14:modId xmlns:p14="http://schemas.microsoft.com/office/powerpoint/2010/main" val="3213526503"/>
              </p:ext>
            </p:extLst>
          </p:nvPr>
        </p:nvGraphicFramePr>
        <p:xfrm>
          <a:off x="430163" y="1371213"/>
          <a:ext cx="8283675" cy="3325586"/>
        </p:xfrm>
        <a:graphic>
          <a:graphicData uri="http://schemas.openxmlformats.org/drawingml/2006/table">
            <a:tbl>
              <a:tblPr>
                <a:noFill/>
              </a:tblPr>
              <a:tblGrid>
                <a:gridCol w="3133325">
                  <a:extLst>
                    <a:ext uri="{9D8B030D-6E8A-4147-A177-3AD203B41FA5}">
                      <a16:colId xmlns:a16="http://schemas.microsoft.com/office/drawing/2014/main" val="20000"/>
                    </a:ext>
                  </a:extLst>
                </a:gridCol>
                <a:gridCol w="909875">
                  <a:extLst>
                    <a:ext uri="{9D8B030D-6E8A-4147-A177-3AD203B41FA5}">
                      <a16:colId xmlns:a16="http://schemas.microsoft.com/office/drawing/2014/main" val="20001"/>
                    </a:ext>
                  </a:extLst>
                </a:gridCol>
                <a:gridCol w="1017775">
                  <a:extLst>
                    <a:ext uri="{9D8B030D-6E8A-4147-A177-3AD203B41FA5}">
                      <a16:colId xmlns:a16="http://schemas.microsoft.com/office/drawing/2014/main" val="20002"/>
                    </a:ext>
                  </a:extLst>
                </a:gridCol>
                <a:gridCol w="1025475">
                  <a:extLst>
                    <a:ext uri="{9D8B030D-6E8A-4147-A177-3AD203B41FA5}">
                      <a16:colId xmlns:a16="http://schemas.microsoft.com/office/drawing/2014/main" val="20003"/>
                    </a:ext>
                  </a:extLst>
                </a:gridCol>
                <a:gridCol w="1067200">
                  <a:extLst>
                    <a:ext uri="{9D8B030D-6E8A-4147-A177-3AD203B41FA5}">
                      <a16:colId xmlns:a16="http://schemas.microsoft.com/office/drawing/2014/main" val="20004"/>
                    </a:ext>
                  </a:extLst>
                </a:gridCol>
                <a:gridCol w="1130025">
                  <a:extLst>
                    <a:ext uri="{9D8B030D-6E8A-4147-A177-3AD203B41FA5}">
                      <a16:colId xmlns:a16="http://schemas.microsoft.com/office/drawing/2014/main" val="20005"/>
                    </a:ext>
                  </a:extLst>
                </a:gridCol>
              </a:tblGrid>
              <a:tr h="488800">
                <a:tc gridSpan="6">
                  <a:txBody>
                    <a:bodyPr/>
                    <a:lstStyle/>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Luna Co</a:t>
                      </a:r>
                      <a:endParaRPr sz="9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Anggaran Biaya Pemasaran dan Administrasi Umum</a:t>
                      </a:r>
                      <a:endParaRPr sz="9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Untuk periode yang berakhir pada 31 Desember 2023</a:t>
                      </a:r>
                      <a:endParaRPr sz="900" b="1" u="none" strike="noStrike" cap="none">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14575">
                <a:tc rowSpan="2">
                  <a:txBody>
                    <a:bodyPr/>
                    <a:lstStyle/>
                    <a:p>
                      <a:pPr marL="0" marR="0" lvl="0" indent="0" algn="l" rtl="0">
                        <a:lnSpc>
                          <a:spcPct val="100000"/>
                        </a:lnSpc>
                        <a:spcBef>
                          <a:spcPts val="0"/>
                        </a:spcBef>
                        <a:spcAft>
                          <a:spcPts val="0"/>
                        </a:spcAft>
                        <a:buClr>
                          <a:srgbClr val="000000"/>
                        </a:buClr>
                        <a:buSzPts val="1000"/>
                        <a:buFont typeface="Arial"/>
                        <a:buNone/>
                      </a:pPr>
                      <a:endParaRPr sz="1000" b="1" u="none" strike="noStrike" cap="none">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gridSpan="4">
                  <a:txBody>
                    <a:bodyPr/>
                    <a:lstStyle/>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Triwulan</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Tahunan</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extLst>
                  <a:ext uri="{0D108BD9-81ED-4DB2-BD59-A6C34878D82A}">
                    <a16:rowId xmlns:a16="http://schemas.microsoft.com/office/drawing/2014/main" val="10001"/>
                  </a:ext>
                </a:extLst>
              </a:tr>
              <a:tr h="214575">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1</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2</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3</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4</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vMerge="1">
                  <a:txBody>
                    <a:bodyPr/>
                    <a:lstStyle/>
                    <a:p>
                      <a:endParaRPr lang="en-US"/>
                    </a:p>
                  </a:txBody>
                  <a:tcPr/>
                </a:tc>
                <a:extLst>
                  <a:ext uri="{0D108BD9-81ED-4DB2-BD59-A6C34878D82A}">
                    <a16:rowId xmlns:a16="http://schemas.microsoft.com/office/drawing/2014/main" val="10002"/>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u="none" strike="noStrike" cap="none">
                          <a:latin typeface="Roboto"/>
                          <a:ea typeface="Roboto"/>
                          <a:cs typeface="Roboto"/>
                          <a:sym typeface="Roboto"/>
                        </a:rPr>
                        <a:t>Anggaran Penjualan (Unit) (Tabel 1)</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900" dirty="0">
                          <a:latin typeface="Roboto"/>
                          <a:ea typeface="Roboto"/>
                          <a:cs typeface="Roboto"/>
                          <a:sym typeface="Roboto"/>
                        </a:rPr>
                        <a:t>5.000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7.000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6.500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8.000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26.500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u="none" strike="noStrike" cap="none">
                          <a:latin typeface="Roboto"/>
                          <a:ea typeface="Roboto"/>
                          <a:cs typeface="Roboto"/>
                          <a:sym typeface="Roboto"/>
                        </a:rPr>
                        <a:t>Biaya Variabel Pemasaran dan Admin per Unit</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900" dirty="0"/>
                        <a:t>0,1</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0,1</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0,1</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0,1</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0,1</a:t>
                      </a: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u="none" strike="noStrike" cap="none">
                          <a:latin typeface="Roboto"/>
                          <a:ea typeface="Roboto"/>
                          <a:cs typeface="Roboto"/>
                          <a:sym typeface="Roboto"/>
                        </a:rPr>
                        <a:t>Total Biaya Variabel</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900" dirty="0"/>
                        <a:t>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700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650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800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2.650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u="none" strike="noStrike" cap="none">
                          <a:solidFill>
                            <a:srgbClr val="000000"/>
                          </a:solidFill>
                          <a:latin typeface="Roboto"/>
                          <a:ea typeface="Roboto"/>
                          <a:cs typeface="Roboto"/>
                          <a:sym typeface="Roboto"/>
                        </a:rPr>
                        <a:t>Biaya Variabel Pemasaran dan Administrasi Umum</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44000" marR="72000" lvl="0" indent="0" algn="r" rtl="0">
                        <a:lnSpc>
                          <a:spcPct val="100000"/>
                        </a:lnSpc>
                        <a:spcBef>
                          <a:spcPts val="0"/>
                        </a:spcBef>
                        <a:spcAft>
                          <a:spcPts val="0"/>
                        </a:spcAft>
                        <a:buClr>
                          <a:srgbClr val="000000"/>
                        </a:buClr>
                        <a:buSzPts val="1000"/>
                        <a:buFont typeface="Arial"/>
                        <a:buNone/>
                      </a:pPr>
                      <a:endParaRPr sz="9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1000"/>
                        <a:buFont typeface="Arial"/>
                        <a:buNone/>
                      </a:pPr>
                      <a:endParaRPr sz="9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1000"/>
                        <a:buFont typeface="Arial"/>
                        <a:buNone/>
                      </a:pP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1000"/>
                        <a:buFont typeface="Arial"/>
                        <a:buNone/>
                      </a:pPr>
                      <a:endParaRPr sz="9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1000"/>
                        <a:buFont typeface="Arial"/>
                        <a:buNone/>
                      </a:pPr>
                      <a:endParaRPr sz="9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b="1" u="none" strike="noStrike" cap="none">
                          <a:latin typeface="Roboto"/>
                          <a:ea typeface="Roboto"/>
                          <a:cs typeface="Roboto"/>
                          <a:sym typeface="Roboto"/>
                        </a:rPr>
                        <a:t>Gaji</a:t>
                      </a:r>
                      <a:endParaRPr sz="900" b="1"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sz="900" dirty="0"/>
                        <a:t>2000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2000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2000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2000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8000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extLst>
                  <a:ext uri="{0D108BD9-81ED-4DB2-BD59-A6C34878D82A}">
                    <a16:rowId xmlns:a16="http://schemas.microsoft.com/office/drawing/2014/main" val="10007"/>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u="none" strike="noStrike" cap="none">
                          <a:latin typeface="Roboto"/>
                          <a:ea typeface="Roboto"/>
                          <a:cs typeface="Roboto"/>
                          <a:sym typeface="Roboto"/>
                        </a:rPr>
                        <a:t>Perlengkapan</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900" dirty="0"/>
                        <a:t>100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100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a:t>100</a:t>
                      </a:r>
                      <a:endParaRPr sz="90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100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400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u="none" strike="noStrike" cap="none" dirty="0">
                          <a:latin typeface="Roboto"/>
                          <a:ea typeface="Roboto"/>
                          <a:cs typeface="Roboto"/>
                          <a:sym typeface="Roboto"/>
                        </a:rPr>
                        <a:t>Iklan</a:t>
                      </a:r>
                      <a:endParaRPr sz="900" u="none" strike="noStrike" cap="none" dirty="0">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900" dirty="0"/>
                        <a:t>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2000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u="none" strike="noStrike" cap="none">
                          <a:latin typeface="Roboto"/>
                          <a:ea typeface="Roboto"/>
                          <a:cs typeface="Roboto"/>
                          <a:sym typeface="Roboto"/>
                        </a:rPr>
                        <a:t>Depresiasi</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900" dirty="0"/>
                        <a:t>300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300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300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300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1200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b="1" u="none" strike="noStrike" cap="none">
                          <a:latin typeface="Roboto"/>
                          <a:ea typeface="Roboto"/>
                          <a:cs typeface="Roboto"/>
                          <a:sym typeface="Roboto"/>
                        </a:rPr>
                        <a:t>Asuransi</a:t>
                      </a:r>
                      <a:endParaRPr sz="900" b="1"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sz="900" dirty="0"/>
                        <a:t>100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100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100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100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100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extLst>
                  <a:ext uri="{0D108BD9-81ED-4DB2-BD59-A6C34878D82A}">
                    <a16:rowId xmlns:a16="http://schemas.microsoft.com/office/drawing/2014/main" val="10011"/>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b="1" u="none" strike="noStrike" cap="none">
                          <a:latin typeface="Roboto"/>
                          <a:ea typeface="Roboto"/>
                          <a:cs typeface="Roboto"/>
                          <a:sym typeface="Roboto"/>
                        </a:rPr>
                        <a:t>Total Biaya Tetap</a:t>
                      </a:r>
                      <a:endParaRPr sz="900" b="1"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sz="900" dirty="0"/>
                        <a:t>3000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3000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3000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3000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11.700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extLst>
                  <a:ext uri="{0D108BD9-81ED-4DB2-BD59-A6C34878D82A}">
                    <a16:rowId xmlns:a16="http://schemas.microsoft.com/office/drawing/2014/main" val="10012"/>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b="1" u="none" strike="noStrike" cap="none">
                          <a:latin typeface="Roboto"/>
                          <a:ea typeface="Roboto"/>
                          <a:cs typeface="Roboto"/>
                          <a:sym typeface="Roboto"/>
                        </a:rPr>
                        <a:t>Total Biaya Pemasaran dan Administrasi Umum ($)</a:t>
                      </a:r>
                      <a:endParaRPr sz="900" b="1"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sz="900" dirty="0"/>
                        <a:t>3500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3500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3500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3500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14.350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38743698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62" name="Google Shape;62;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3" name="Google Shape;63;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a:t>
            </a:r>
            <a:endParaRPr sz="1400" b="0" i="0" u="none" strike="noStrike" cap="none">
              <a:solidFill>
                <a:srgbClr val="000000"/>
              </a:solidFill>
              <a:highlight>
                <a:srgbClr val="FFF2CC"/>
              </a:highlight>
              <a:latin typeface="Arial"/>
              <a:ea typeface="Arial"/>
              <a:cs typeface="Arial"/>
              <a:sym typeface="Arial"/>
            </a:endParaRPr>
          </a:p>
        </p:txBody>
      </p:sp>
      <p:sp>
        <p:nvSpPr>
          <p:cNvPr id="64" name="Google Shape;64;p1"/>
          <p:cNvSpPr txBox="1"/>
          <p:nvPr/>
        </p:nvSpPr>
        <p:spPr>
          <a:xfrm>
            <a:off x="3792125" y="1454075"/>
            <a:ext cx="5115900" cy="227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id" sz="6000" b="1" i="0" u="none" strike="noStrike" cap="none">
                <a:solidFill>
                  <a:schemeClr val="lt1"/>
                </a:solidFill>
                <a:latin typeface="Roboto"/>
                <a:ea typeface="Roboto"/>
                <a:cs typeface="Roboto"/>
                <a:sym typeface="Roboto"/>
              </a:rPr>
              <a:t>Ca</a:t>
            </a:r>
            <a:r>
              <a:rPr lang="id" sz="6000" b="1">
                <a:solidFill>
                  <a:schemeClr val="lt1"/>
                </a:solidFill>
                <a:latin typeface="Roboto"/>
                <a:ea typeface="Roboto"/>
                <a:cs typeface="Roboto"/>
                <a:sym typeface="Roboto"/>
              </a:rPr>
              <a:t>sh </a:t>
            </a:r>
            <a:r>
              <a:rPr lang="id" sz="6000" b="1" i="0" u="none" strike="noStrike" cap="none">
                <a:solidFill>
                  <a:schemeClr val="lt1"/>
                </a:solidFill>
                <a:latin typeface="Roboto"/>
                <a:ea typeface="Roboto"/>
                <a:cs typeface="Roboto"/>
                <a:sym typeface="Roboto"/>
              </a:rPr>
              <a:t>Budgeting</a:t>
            </a:r>
            <a:endParaRPr sz="4700" b="0" i="0" u="none" strike="noStrike" cap="none">
              <a:solidFill>
                <a:srgbClr val="FFFFFF"/>
              </a:solidFill>
              <a:latin typeface="Roboto Black"/>
              <a:ea typeface="Roboto Black"/>
              <a:cs typeface="Roboto Black"/>
              <a:sym typeface="Roboto Black"/>
            </a:endParaRPr>
          </a:p>
        </p:txBody>
      </p:sp>
    </p:spTree>
    <p:extLst>
      <p:ext uri="{BB962C8B-B14F-4D97-AF65-F5344CB8AC3E}">
        <p14:creationId xmlns:p14="http://schemas.microsoft.com/office/powerpoint/2010/main" val="126544100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e4f83b35c5_0_6"/>
          <p:cNvGrpSpPr/>
          <p:nvPr/>
        </p:nvGrpSpPr>
        <p:grpSpPr>
          <a:xfrm>
            <a:off x="3854590" y="4740703"/>
            <a:ext cx="1434817" cy="389011"/>
            <a:chOff x="3248325" y="4588800"/>
            <a:chExt cx="2045939" cy="554700"/>
          </a:xfrm>
        </p:grpSpPr>
        <p:sp>
          <p:nvSpPr>
            <p:cNvPr id="70" name="Google Shape;70;g2e4f83b35c5_0_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e4f83b35c5_0_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e4f83b35c5_0_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g2e4f83b35c5_0_6"/>
          <p:cNvGrpSpPr/>
          <p:nvPr/>
        </p:nvGrpSpPr>
        <p:grpSpPr>
          <a:xfrm>
            <a:off x="8325085" y="65154"/>
            <a:ext cx="763768" cy="752531"/>
            <a:chOff x="695950" y="3458000"/>
            <a:chExt cx="966550" cy="952450"/>
          </a:xfrm>
        </p:grpSpPr>
        <p:sp>
          <p:nvSpPr>
            <p:cNvPr id="74" name="Google Shape;74;g2e4f83b35c5_0_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g2e4f83b35c5_0_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g2e4f83b35c5_0_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e4f83b35c5_0_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e4f83b35c5_0_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e4f83b35c5_0_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e4f83b35c5_0_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e4f83b35c5_0_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e4f83b35c5_0_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g2e4f83b35c5_0_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g2e4f83b35c5_0_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g2e4f83b35c5_0_6"/>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Anggaran Kas</a:t>
            </a:r>
            <a:endParaRPr sz="3600" b="1" i="0" u="none" strike="noStrike" cap="none">
              <a:solidFill>
                <a:srgbClr val="18919B"/>
              </a:solidFill>
              <a:latin typeface="Roboto"/>
              <a:ea typeface="Roboto"/>
              <a:cs typeface="Roboto"/>
              <a:sym typeface="Roboto"/>
            </a:endParaRPr>
          </a:p>
        </p:txBody>
      </p:sp>
      <p:sp>
        <p:nvSpPr>
          <p:cNvPr id="86" name="Google Shape;86;g2e4f83b35c5_0_6"/>
          <p:cNvSpPr txBox="1"/>
          <p:nvPr/>
        </p:nvSpPr>
        <p:spPr>
          <a:xfrm>
            <a:off x="332150" y="945700"/>
            <a:ext cx="67104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800"/>
              <a:buFont typeface="Arial"/>
              <a:buNone/>
            </a:pPr>
            <a:r>
              <a:rPr lang="id" sz="1300">
                <a:solidFill>
                  <a:schemeClr val="dk1"/>
                </a:solidFill>
                <a:highlight>
                  <a:schemeClr val="lt1"/>
                </a:highlight>
                <a:latin typeface="Roboto"/>
                <a:ea typeface="Roboto"/>
                <a:cs typeface="Roboto"/>
                <a:sym typeface="Roboto"/>
              </a:rPr>
              <a:t>Berikut adalah data estimasi arus kas selama triwulan 1 milik PT Ameena Jaya </a:t>
            </a:r>
            <a:endParaRPr sz="1200">
              <a:latin typeface="Roboto"/>
              <a:ea typeface="Roboto"/>
              <a:cs typeface="Roboto"/>
              <a:sym typeface="Roboto"/>
            </a:endParaRPr>
          </a:p>
        </p:txBody>
      </p:sp>
      <p:graphicFrame>
        <p:nvGraphicFramePr>
          <p:cNvPr id="87" name="Google Shape;87;g2e4f83b35c5_0_6"/>
          <p:cNvGraphicFramePr/>
          <p:nvPr/>
        </p:nvGraphicFramePr>
        <p:xfrm>
          <a:off x="445313" y="1392100"/>
          <a:ext cx="6058550" cy="1143000"/>
        </p:xfrm>
        <a:graphic>
          <a:graphicData uri="http://schemas.openxmlformats.org/drawingml/2006/table">
            <a:tbl>
              <a:tblPr>
                <a:noFill/>
              </a:tblPr>
              <a:tblGrid>
                <a:gridCol w="1367975">
                  <a:extLst>
                    <a:ext uri="{9D8B030D-6E8A-4147-A177-3AD203B41FA5}">
                      <a16:colId xmlns:a16="http://schemas.microsoft.com/office/drawing/2014/main" val="20000"/>
                    </a:ext>
                  </a:extLst>
                </a:gridCol>
                <a:gridCol w="1142175">
                  <a:extLst>
                    <a:ext uri="{9D8B030D-6E8A-4147-A177-3AD203B41FA5}">
                      <a16:colId xmlns:a16="http://schemas.microsoft.com/office/drawing/2014/main" val="20001"/>
                    </a:ext>
                  </a:extLst>
                </a:gridCol>
                <a:gridCol w="1198525">
                  <a:extLst>
                    <a:ext uri="{9D8B030D-6E8A-4147-A177-3AD203B41FA5}">
                      <a16:colId xmlns:a16="http://schemas.microsoft.com/office/drawing/2014/main" val="20002"/>
                    </a:ext>
                  </a:extLst>
                </a:gridCol>
                <a:gridCol w="1180275">
                  <a:extLst>
                    <a:ext uri="{9D8B030D-6E8A-4147-A177-3AD203B41FA5}">
                      <a16:colId xmlns:a16="http://schemas.microsoft.com/office/drawing/2014/main" val="20003"/>
                    </a:ext>
                  </a:extLst>
                </a:gridCol>
                <a:gridCol w="1169600">
                  <a:extLst>
                    <a:ext uri="{9D8B030D-6E8A-4147-A177-3AD203B41FA5}">
                      <a16:colId xmlns:a16="http://schemas.microsoft.com/office/drawing/2014/main" val="20004"/>
                    </a:ext>
                  </a:extLst>
                </a:gridCol>
              </a:tblGrid>
              <a:tr h="381000">
                <a:tc>
                  <a:txBody>
                    <a:bodyPr/>
                    <a:lstStyle/>
                    <a:p>
                      <a:pPr marL="0" marR="0" lvl="0" indent="0" algn="ctr" rtl="0">
                        <a:lnSpc>
                          <a:spcPct val="100000"/>
                        </a:lnSpc>
                        <a:spcBef>
                          <a:spcPts val="0"/>
                        </a:spcBef>
                        <a:spcAft>
                          <a:spcPts val="0"/>
                        </a:spcAft>
                        <a:buClr>
                          <a:srgbClr val="000000"/>
                        </a:buClr>
                        <a:buSzPts val="1200"/>
                        <a:buFont typeface="Arial"/>
                        <a:buNone/>
                      </a:pPr>
                      <a:r>
                        <a:rPr lang="id" sz="1200" b="1" u="none" strike="noStrike" cap="none">
                          <a:solidFill>
                            <a:srgbClr val="FFFFFF"/>
                          </a:solidFill>
                          <a:latin typeface="Roboto"/>
                          <a:ea typeface="Roboto"/>
                          <a:cs typeface="Roboto"/>
                          <a:sym typeface="Roboto"/>
                        </a:rPr>
                        <a:t>Keterangan</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id" sz="1300" b="1" u="none" strike="noStrike" cap="none">
                          <a:solidFill>
                            <a:srgbClr val="FFFFFF"/>
                          </a:solidFill>
                          <a:latin typeface="Roboto"/>
                          <a:ea typeface="Roboto"/>
                          <a:cs typeface="Roboto"/>
                          <a:sym typeface="Roboto"/>
                        </a:rPr>
                        <a:t>Januari</a:t>
                      </a:r>
                      <a:endParaRPr sz="13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id" sz="1300" b="1" u="none" strike="noStrike" cap="none">
                          <a:solidFill>
                            <a:srgbClr val="FFFFFF"/>
                          </a:solidFill>
                          <a:latin typeface="Roboto"/>
                          <a:ea typeface="Roboto"/>
                          <a:cs typeface="Roboto"/>
                          <a:sym typeface="Roboto"/>
                        </a:rPr>
                        <a:t>Februari</a:t>
                      </a:r>
                      <a:endParaRPr sz="13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id" sz="1300" b="1" u="none" strike="noStrike" cap="none">
                          <a:solidFill>
                            <a:srgbClr val="FFFFFF"/>
                          </a:solidFill>
                          <a:latin typeface="Roboto"/>
                          <a:ea typeface="Roboto"/>
                          <a:cs typeface="Roboto"/>
                          <a:sym typeface="Roboto"/>
                        </a:rPr>
                        <a:t>Maret</a:t>
                      </a:r>
                      <a:endParaRPr sz="13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id" sz="1300" b="1" u="none" strike="noStrike" cap="none">
                          <a:solidFill>
                            <a:srgbClr val="FFFFFF"/>
                          </a:solidFill>
                          <a:latin typeface="Roboto"/>
                          <a:ea typeface="Roboto"/>
                          <a:cs typeface="Roboto"/>
                          <a:sym typeface="Roboto"/>
                        </a:rPr>
                        <a:t>Triwulan 1</a:t>
                      </a:r>
                      <a:endParaRPr sz="13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Clr>
                          <a:schemeClr val="dk1"/>
                        </a:buClr>
                        <a:buSzPts val="1200"/>
                        <a:buFont typeface="Arial"/>
                        <a:buNone/>
                      </a:pPr>
                      <a:r>
                        <a:rPr lang="id" sz="1200">
                          <a:solidFill>
                            <a:schemeClr val="dk1"/>
                          </a:solidFill>
                          <a:latin typeface="Roboto"/>
                          <a:ea typeface="Roboto"/>
                          <a:cs typeface="Roboto"/>
                          <a:sym typeface="Roboto"/>
                        </a:rPr>
                        <a:t>Penerimaan Kas</a:t>
                      </a:r>
                      <a:endParaRPr sz="1200">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marR="0" lvl="0" indent="0" algn="r" rtl="0">
                        <a:lnSpc>
                          <a:spcPct val="100000"/>
                        </a:lnSpc>
                        <a:spcBef>
                          <a:spcPts val="0"/>
                        </a:spcBef>
                        <a:spcAft>
                          <a:spcPts val="0"/>
                        </a:spcAft>
                        <a:buClr>
                          <a:srgbClr val="000000"/>
                        </a:buClr>
                        <a:buSzPts val="1200"/>
                        <a:buFont typeface="Arial"/>
                        <a:buNone/>
                      </a:pPr>
                      <a:r>
                        <a:rPr lang="id" sz="1200" u="none" strike="noStrike" cap="none">
                          <a:latin typeface="Roboto"/>
                          <a:ea typeface="Roboto"/>
                          <a:cs typeface="Roboto"/>
                          <a:sym typeface="Roboto"/>
                        </a:rPr>
                        <a:t>Rp </a:t>
                      </a:r>
                      <a:r>
                        <a:rPr lang="id" sz="1200">
                          <a:latin typeface="Roboto"/>
                          <a:ea typeface="Roboto"/>
                          <a:cs typeface="Roboto"/>
                          <a:sym typeface="Roboto"/>
                        </a:rPr>
                        <a:t>40,000</a:t>
                      </a:r>
                      <a:endParaRPr sz="12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marR="0" lvl="0" indent="0" algn="r" rtl="0">
                        <a:lnSpc>
                          <a:spcPct val="100000"/>
                        </a:lnSpc>
                        <a:spcBef>
                          <a:spcPts val="0"/>
                        </a:spcBef>
                        <a:spcAft>
                          <a:spcPts val="0"/>
                        </a:spcAft>
                        <a:buClr>
                          <a:srgbClr val="000000"/>
                        </a:buClr>
                        <a:buSzPts val="1200"/>
                        <a:buFont typeface="Arial"/>
                        <a:buNone/>
                      </a:pPr>
                      <a:r>
                        <a:rPr lang="id" sz="1200" u="none" strike="noStrike" cap="none">
                          <a:latin typeface="Roboto"/>
                          <a:ea typeface="Roboto"/>
                          <a:cs typeface="Roboto"/>
                          <a:sym typeface="Roboto"/>
                        </a:rPr>
                        <a:t>Rp </a:t>
                      </a:r>
                      <a:r>
                        <a:rPr lang="id" sz="1200">
                          <a:latin typeface="Roboto"/>
                          <a:ea typeface="Roboto"/>
                          <a:cs typeface="Roboto"/>
                          <a:sym typeface="Roboto"/>
                        </a:rPr>
                        <a:t>35,000</a:t>
                      </a:r>
                      <a:endParaRPr sz="12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marR="0" lvl="0" indent="0" algn="r" rtl="0">
                        <a:lnSpc>
                          <a:spcPct val="100000"/>
                        </a:lnSpc>
                        <a:spcBef>
                          <a:spcPts val="0"/>
                        </a:spcBef>
                        <a:spcAft>
                          <a:spcPts val="0"/>
                        </a:spcAft>
                        <a:buClr>
                          <a:srgbClr val="000000"/>
                        </a:buClr>
                        <a:buSzPts val="1200"/>
                        <a:buFont typeface="Arial"/>
                        <a:buNone/>
                      </a:pPr>
                      <a:r>
                        <a:rPr lang="id" sz="1200" u="none" strike="noStrike" cap="none">
                          <a:solidFill>
                            <a:srgbClr val="000000"/>
                          </a:solidFill>
                          <a:latin typeface="Roboto"/>
                          <a:ea typeface="Roboto"/>
                          <a:cs typeface="Roboto"/>
                          <a:sym typeface="Roboto"/>
                        </a:rPr>
                        <a:t>Rp </a:t>
                      </a:r>
                      <a:r>
                        <a:rPr lang="id" sz="1200">
                          <a:latin typeface="Roboto"/>
                          <a:ea typeface="Roboto"/>
                          <a:cs typeface="Roboto"/>
                          <a:sym typeface="Roboto"/>
                        </a:rPr>
                        <a:t>25,000</a:t>
                      </a:r>
                      <a:endParaRPr sz="1200" u="none" strike="noStrike" cap="none">
                        <a:solidFill>
                          <a:srgbClr val="000000"/>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marR="0" lvl="0" indent="0" algn="r" rtl="0">
                        <a:lnSpc>
                          <a:spcPct val="100000"/>
                        </a:lnSpc>
                        <a:spcBef>
                          <a:spcPts val="0"/>
                        </a:spcBef>
                        <a:spcAft>
                          <a:spcPts val="0"/>
                        </a:spcAft>
                        <a:buClr>
                          <a:srgbClr val="000000"/>
                        </a:buClr>
                        <a:buSzPts val="1200"/>
                        <a:buFont typeface="Arial"/>
                        <a:buNone/>
                      </a:pPr>
                      <a:r>
                        <a:rPr lang="id" sz="1200" u="none" strike="noStrike" cap="none">
                          <a:latin typeface="Roboto"/>
                          <a:ea typeface="Roboto"/>
                          <a:cs typeface="Roboto"/>
                          <a:sym typeface="Roboto"/>
                        </a:rPr>
                        <a:t>Rp </a:t>
                      </a:r>
                      <a:r>
                        <a:rPr lang="id" sz="1200">
                          <a:latin typeface="Roboto"/>
                          <a:ea typeface="Roboto"/>
                          <a:cs typeface="Roboto"/>
                          <a:sym typeface="Roboto"/>
                        </a:rPr>
                        <a:t>100</a:t>
                      </a:r>
                      <a:r>
                        <a:rPr lang="id" sz="1200" u="none" strike="noStrike" cap="none">
                          <a:latin typeface="Roboto"/>
                          <a:ea typeface="Roboto"/>
                          <a:cs typeface="Roboto"/>
                          <a:sym typeface="Roboto"/>
                        </a:rPr>
                        <a:t>.000</a:t>
                      </a:r>
                      <a:endParaRPr sz="12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None/>
                      </a:pPr>
                      <a:r>
                        <a:rPr lang="id" sz="1200">
                          <a:latin typeface="Roboto"/>
                          <a:ea typeface="Roboto"/>
                          <a:cs typeface="Roboto"/>
                          <a:sym typeface="Roboto"/>
                        </a:rPr>
                        <a:t>Pengeluaran Kas</a:t>
                      </a:r>
                      <a:endParaRPr sz="12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200"/>
                        <a:buFont typeface="Arial"/>
                        <a:buNone/>
                      </a:pPr>
                      <a:r>
                        <a:rPr lang="id" sz="1200" u="none" strike="noStrike" cap="none">
                          <a:latin typeface="Roboto"/>
                          <a:ea typeface="Roboto"/>
                          <a:cs typeface="Roboto"/>
                          <a:sym typeface="Roboto"/>
                        </a:rPr>
                        <a:t>Rp </a:t>
                      </a:r>
                      <a:r>
                        <a:rPr lang="id" sz="1200">
                          <a:latin typeface="Roboto"/>
                          <a:ea typeface="Roboto"/>
                          <a:cs typeface="Roboto"/>
                          <a:sym typeface="Roboto"/>
                        </a:rPr>
                        <a:t>30,000</a:t>
                      </a:r>
                      <a:endParaRPr sz="12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1200"/>
                        <a:buFont typeface="Arial"/>
                        <a:buNone/>
                      </a:pPr>
                      <a:r>
                        <a:rPr lang="id" sz="1200" u="none" strike="noStrike" cap="none">
                          <a:latin typeface="Roboto"/>
                          <a:ea typeface="Roboto"/>
                          <a:cs typeface="Roboto"/>
                          <a:sym typeface="Roboto"/>
                        </a:rPr>
                        <a:t>Rp </a:t>
                      </a:r>
                      <a:r>
                        <a:rPr lang="id" sz="1200">
                          <a:latin typeface="Roboto"/>
                          <a:ea typeface="Roboto"/>
                          <a:cs typeface="Roboto"/>
                          <a:sym typeface="Roboto"/>
                        </a:rPr>
                        <a:t>25,000</a:t>
                      </a:r>
                      <a:endParaRPr sz="12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1200"/>
                        <a:buFont typeface="Arial"/>
                        <a:buNone/>
                      </a:pPr>
                      <a:r>
                        <a:rPr lang="id" sz="1200" u="none" strike="noStrike" cap="none">
                          <a:solidFill>
                            <a:srgbClr val="000000"/>
                          </a:solidFill>
                          <a:latin typeface="Roboto"/>
                          <a:ea typeface="Roboto"/>
                          <a:cs typeface="Roboto"/>
                          <a:sym typeface="Roboto"/>
                        </a:rPr>
                        <a:t>Rp </a:t>
                      </a:r>
                      <a:r>
                        <a:rPr lang="id" sz="1200">
                          <a:latin typeface="Roboto"/>
                          <a:ea typeface="Roboto"/>
                          <a:cs typeface="Roboto"/>
                          <a:sym typeface="Roboto"/>
                        </a:rPr>
                        <a:t>20,000</a:t>
                      </a:r>
                      <a:endParaRPr sz="1200" u="none" strike="noStrike" cap="none">
                        <a:solidFill>
                          <a:srgbClr val="000000"/>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1200"/>
                        <a:buFont typeface="Arial"/>
                        <a:buNone/>
                      </a:pPr>
                      <a:r>
                        <a:rPr lang="id" sz="1200" u="none" strike="noStrike" cap="none">
                          <a:latin typeface="Roboto"/>
                          <a:ea typeface="Roboto"/>
                          <a:cs typeface="Roboto"/>
                          <a:sym typeface="Roboto"/>
                        </a:rPr>
                        <a:t>Rp </a:t>
                      </a:r>
                      <a:r>
                        <a:rPr lang="id" sz="1200">
                          <a:latin typeface="Roboto"/>
                          <a:ea typeface="Roboto"/>
                          <a:cs typeface="Roboto"/>
                          <a:sym typeface="Roboto"/>
                        </a:rPr>
                        <a:t>  75,</a:t>
                      </a:r>
                      <a:r>
                        <a:rPr lang="id" sz="1200" u="none" strike="noStrike" cap="none">
                          <a:latin typeface="Roboto"/>
                          <a:ea typeface="Roboto"/>
                          <a:cs typeface="Roboto"/>
                          <a:sym typeface="Roboto"/>
                        </a:rPr>
                        <a:t>000</a:t>
                      </a:r>
                      <a:endParaRPr sz="12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88" name="Google Shape;88;g2e4f83b35c5_0_6"/>
          <p:cNvSpPr txBox="1"/>
          <p:nvPr/>
        </p:nvSpPr>
        <p:spPr>
          <a:xfrm>
            <a:off x="418950" y="2596600"/>
            <a:ext cx="6955800" cy="1856400"/>
          </a:xfrm>
          <a:prstGeom prst="rect">
            <a:avLst/>
          </a:prstGeom>
          <a:noFill/>
          <a:ln>
            <a:noFill/>
          </a:ln>
        </p:spPr>
        <p:txBody>
          <a:bodyPr spcFirstLastPara="1" wrap="square" lIns="91425" tIns="91425" rIns="91425" bIns="91425" anchor="t" anchorCtr="0">
            <a:spAutoFit/>
          </a:bodyPr>
          <a:lstStyle/>
          <a:p>
            <a:pPr marL="269999" lvl="0" indent="-256199" algn="l" rtl="0">
              <a:lnSpc>
                <a:spcPct val="115000"/>
              </a:lnSpc>
              <a:spcBef>
                <a:spcPts val="0"/>
              </a:spcBef>
              <a:spcAft>
                <a:spcPts val="0"/>
              </a:spcAft>
              <a:buSzPts val="1200"/>
              <a:buChar char="●"/>
            </a:pPr>
            <a:r>
              <a:rPr lang="id" sz="1200"/>
              <a:t>Saldo Awal Kas Perusahaan: Rp10,000</a:t>
            </a:r>
            <a:endParaRPr sz="1200"/>
          </a:p>
          <a:p>
            <a:pPr marL="269999" lvl="0" indent="-256199" algn="l" rtl="0">
              <a:lnSpc>
                <a:spcPct val="115000"/>
              </a:lnSpc>
              <a:spcBef>
                <a:spcPts val="0"/>
              </a:spcBef>
              <a:spcAft>
                <a:spcPts val="0"/>
              </a:spcAft>
              <a:buSzPts val="1200"/>
              <a:buChar char="●"/>
            </a:pPr>
            <a:r>
              <a:rPr lang="id" sz="1200"/>
              <a:t>Saldo Kas Minimum yang Ditetapkan Perusahaan: Rp5,000</a:t>
            </a:r>
            <a:endParaRPr sz="1200"/>
          </a:p>
          <a:p>
            <a:pPr marL="269999" lvl="0" indent="-256199" algn="l" rtl="0">
              <a:lnSpc>
                <a:spcPct val="115000"/>
              </a:lnSpc>
              <a:spcBef>
                <a:spcPts val="0"/>
              </a:spcBef>
              <a:spcAft>
                <a:spcPts val="0"/>
              </a:spcAft>
              <a:buSzPts val="1200"/>
              <a:buChar char="●"/>
            </a:pPr>
            <a:r>
              <a:rPr lang="id" sz="1200"/>
              <a:t>Tingkat Bunga Tahunan untuk Pinjaman: 12%</a:t>
            </a:r>
            <a:endParaRPr sz="1200"/>
          </a:p>
          <a:p>
            <a:pPr marL="269999" lvl="0" indent="-256199" algn="l" rtl="0">
              <a:lnSpc>
                <a:spcPct val="115000"/>
              </a:lnSpc>
              <a:spcBef>
                <a:spcPts val="0"/>
              </a:spcBef>
              <a:spcAft>
                <a:spcPts val="0"/>
              </a:spcAft>
              <a:buSzPts val="1200"/>
              <a:buChar char="●"/>
            </a:pPr>
            <a:r>
              <a:rPr lang="id" sz="1200"/>
              <a:t>Periode Perhitungan (Triwulan): 3 bulan (Januari - Maret)</a:t>
            </a:r>
            <a:endParaRPr sz="1200"/>
          </a:p>
          <a:p>
            <a:pPr marL="269999" lvl="0" indent="-256199" algn="l" rtl="0">
              <a:lnSpc>
                <a:spcPct val="115000"/>
              </a:lnSpc>
              <a:spcBef>
                <a:spcPts val="0"/>
              </a:spcBef>
              <a:spcAft>
                <a:spcPts val="0"/>
              </a:spcAft>
              <a:buSzPts val="1200"/>
              <a:buChar char="●"/>
            </a:pPr>
            <a:r>
              <a:rPr lang="id" sz="1200"/>
              <a:t>Pinjaman dilakukan di setiap awal periode dan pembayaran dilakukan setiap akhir periode. </a:t>
            </a:r>
            <a:endParaRPr sz="1200"/>
          </a:p>
          <a:p>
            <a:pPr marL="269999" lvl="0" indent="-256199" algn="l" rtl="0">
              <a:lnSpc>
                <a:spcPct val="115000"/>
              </a:lnSpc>
              <a:spcBef>
                <a:spcPts val="0"/>
              </a:spcBef>
              <a:spcAft>
                <a:spcPts val="0"/>
              </a:spcAft>
              <a:buSzPts val="1200"/>
              <a:buChar char="●"/>
            </a:pPr>
            <a:r>
              <a:rPr lang="id" sz="1200"/>
              <a:t>Bunga harus dilunasi pada saat pelunasan pinjaman.</a:t>
            </a:r>
            <a:endParaRPr sz="1200"/>
          </a:p>
          <a:p>
            <a:pPr marL="0" lvl="0" indent="0" algn="l" rtl="0">
              <a:lnSpc>
                <a:spcPct val="115000"/>
              </a:lnSpc>
              <a:spcBef>
                <a:spcPts val="0"/>
              </a:spcBef>
              <a:spcAft>
                <a:spcPts val="0"/>
              </a:spcAft>
              <a:buNone/>
            </a:pPr>
            <a:endParaRPr sz="1200"/>
          </a:p>
          <a:p>
            <a:pPr marL="0" lvl="0" indent="0" algn="l" rtl="0">
              <a:lnSpc>
                <a:spcPct val="115000"/>
              </a:lnSpc>
              <a:spcBef>
                <a:spcPts val="0"/>
              </a:spcBef>
              <a:spcAft>
                <a:spcPts val="0"/>
              </a:spcAft>
              <a:buNone/>
            </a:pPr>
            <a:r>
              <a:rPr lang="id" sz="1200" b="1">
                <a:solidFill>
                  <a:schemeClr val="dk1"/>
                </a:solidFill>
                <a:highlight>
                  <a:schemeClr val="lt1"/>
                </a:highlight>
                <a:latin typeface="Roboto"/>
                <a:ea typeface="Roboto"/>
                <a:cs typeface="Roboto"/>
                <a:sym typeface="Roboto"/>
              </a:rPr>
              <a:t>Susunlah anggaran kas PT Ameena Jaya!</a:t>
            </a:r>
            <a:endParaRPr sz="1200"/>
          </a:p>
        </p:txBody>
      </p:sp>
    </p:spTree>
    <p:extLst>
      <p:ext uri="{BB962C8B-B14F-4D97-AF65-F5344CB8AC3E}">
        <p14:creationId xmlns:p14="http://schemas.microsoft.com/office/powerpoint/2010/main" val="16753509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grpSp>
        <p:nvGrpSpPr>
          <p:cNvPr id="93" name="Google Shape;93;g2e4f83b35c5_0_33"/>
          <p:cNvGrpSpPr/>
          <p:nvPr/>
        </p:nvGrpSpPr>
        <p:grpSpPr>
          <a:xfrm>
            <a:off x="3854590" y="4740703"/>
            <a:ext cx="1434817" cy="389011"/>
            <a:chOff x="3248325" y="4588800"/>
            <a:chExt cx="2045939" cy="554700"/>
          </a:xfrm>
        </p:grpSpPr>
        <p:sp>
          <p:nvSpPr>
            <p:cNvPr id="94" name="Google Shape;94;g2e4f83b35c5_0_33"/>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g2e4f83b35c5_0_33"/>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g2e4f83b35c5_0_33"/>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7" name="Google Shape;97;g2e4f83b35c5_0_33"/>
          <p:cNvGrpSpPr/>
          <p:nvPr/>
        </p:nvGrpSpPr>
        <p:grpSpPr>
          <a:xfrm>
            <a:off x="8325085" y="65154"/>
            <a:ext cx="763768" cy="752531"/>
            <a:chOff x="695950" y="3458000"/>
            <a:chExt cx="966550" cy="952450"/>
          </a:xfrm>
        </p:grpSpPr>
        <p:sp>
          <p:nvSpPr>
            <p:cNvPr id="98" name="Google Shape;98;g2e4f83b35c5_0_33"/>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g2e4f83b35c5_0_33"/>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g2e4f83b35c5_0_33"/>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e4f83b35c5_0_33"/>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2e4f83b35c5_0_33"/>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e4f83b35c5_0_33"/>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e4f83b35c5_0_33"/>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e4f83b35c5_0_33"/>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e4f83b35c5_0_33"/>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7" name="Google Shape;107;g2e4f83b35c5_0_33"/>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8" name="Google Shape;108;g2e4f83b35c5_0_33"/>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9" name="Google Shape;109;g2e4f83b35c5_0_33"/>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Anggaran Kas</a:t>
            </a:r>
            <a:endParaRPr sz="3600" b="1">
              <a:solidFill>
                <a:srgbClr val="18919B"/>
              </a:solidFill>
              <a:latin typeface="Roboto"/>
              <a:ea typeface="Roboto"/>
              <a:cs typeface="Roboto"/>
              <a:sym typeface="Roboto"/>
            </a:endParaRPr>
          </a:p>
        </p:txBody>
      </p:sp>
      <p:graphicFrame>
        <p:nvGraphicFramePr>
          <p:cNvPr id="110" name="Google Shape;110;g2e4f83b35c5_0_33"/>
          <p:cNvGraphicFramePr/>
          <p:nvPr>
            <p:extLst>
              <p:ext uri="{D42A27DB-BD31-4B8C-83A1-F6EECF244321}">
                <p14:modId xmlns:p14="http://schemas.microsoft.com/office/powerpoint/2010/main" val="2934977299"/>
              </p:ext>
            </p:extLst>
          </p:nvPr>
        </p:nvGraphicFramePr>
        <p:xfrm>
          <a:off x="1483575" y="895800"/>
          <a:ext cx="6176850" cy="3101620"/>
        </p:xfrm>
        <a:graphic>
          <a:graphicData uri="http://schemas.openxmlformats.org/drawingml/2006/table">
            <a:tbl>
              <a:tblPr>
                <a:noFill/>
              </a:tblPr>
              <a:tblGrid>
                <a:gridCol w="2141500">
                  <a:extLst>
                    <a:ext uri="{9D8B030D-6E8A-4147-A177-3AD203B41FA5}">
                      <a16:colId xmlns:a16="http://schemas.microsoft.com/office/drawing/2014/main" val="20000"/>
                    </a:ext>
                  </a:extLst>
                </a:gridCol>
                <a:gridCol w="977850">
                  <a:extLst>
                    <a:ext uri="{9D8B030D-6E8A-4147-A177-3AD203B41FA5}">
                      <a16:colId xmlns:a16="http://schemas.microsoft.com/office/drawing/2014/main" val="20001"/>
                    </a:ext>
                  </a:extLst>
                </a:gridCol>
                <a:gridCol w="993950">
                  <a:extLst>
                    <a:ext uri="{9D8B030D-6E8A-4147-A177-3AD203B41FA5}">
                      <a16:colId xmlns:a16="http://schemas.microsoft.com/office/drawing/2014/main" val="20002"/>
                    </a:ext>
                  </a:extLst>
                </a:gridCol>
                <a:gridCol w="1043925">
                  <a:extLst>
                    <a:ext uri="{9D8B030D-6E8A-4147-A177-3AD203B41FA5}">
                      <a16:colId xmlns:a16="http://schemas.microsoft.com/office/drawing/2014/main" val="20003"/>
                    </a:ext>
                  </a:extLst>
                </a:gridCol>
                <a:gridCol w="1019625">
                  <a:extLst>
                    <a:ext uri="{9D8B030D-6E8A-4147-A177-3AD203B41FA5}">
                      <a16:colId xmlns:a16="http://schemas.microsoft.com/office/drawing/2014/main" val="20004"/>
                    </a:ext>
                  </a:extLst>
                </a:gridCol>
              </a:tblGrid>
              <a:tr h="273659">
                <a:tc gridSpan="5">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PT </a:t>
                      </a:r>
                      <a:r>
                        <a:rPr lang="id" sz="900" b="1">
                          <a:solidFill>
                            <a:srgbClr val="FFFFFF"/>
                          </a:solidFill>
                          <a:latin typeface="Roboto"/>
                          <a:ea typeface="Roboto"/>
                          <a:cs typeface="Roboto"/>
                          <a:sym typeface="Roboto"/>
                        </a:rPr>
                        <a:t>Ameena Jaya</a:t>
                      </a:r>
                      <a:endParaRPr sz="9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Anggaran Kas untuk periode yang berakhir pada Triwulan 1 2023</a:t>
                      </a:r>
                      <a:endParaRPr sz="900" b="1" u="none" strike="noStrike" cap="none">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74337">
                <a:tc>
                  <a:txBody>
                    <a:bodyPr/>
                    <a:lstStyle/>
                    <a:p>
                      <a:pPr marL="0" marR="0" lvl="0" indent="0" algn="l" rtl="0">
                        <a:lnSpc>
                          <a:spcPct val="100000"/>
                        </a:lnSpc>
                        <a:spcBef>
                          <a:spcPts val="0"/>
                        </a:spcBef>
                        <a:spcAft>
                          <a:spcPts val="0"/>
                        </a:spcAft>
                        <a:buClr>
                          <a:srgbClr val="000000"/>
                        </a:buClr>
                        <a:buSzPts val="900"/>
                        <a:buFont typeface="Arial"/>
                        <a:buNone/>
                      </a:pPr>
                      <a:endParaRPr sz="900" b="1" u="none" strike="noStrike" cap="none">
                        <a:solidFill>
                          <a:srgbClr val="000000"/>
                        </a:solidFill>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D9D9D9"/>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dirty="0">
                          <a:solidFill>
                            <a:srgbClr val="000000"/>
                          </a:solidFill>
                          <a:latin typeface="Roboto"/>
                          <a:ea typeface="Roboto"/>
                          <a:cs typeface="Roboto"/>
                          <a:sym typeface="Roboto"/>
                        </a:rPr>
                        <a:t>Januari</a:t>
                      </a:r>
                      <a:endParaRPr sz="900" b="1" u="none" strike="noStrike" cap="none" dirty="0">
                        <a:solidFill>
                          <a:srgbClr val="000000"/>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D9D9D9"/>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000000"/>
                          </a:solidFill>
                          <a:latin typeface="Roboto"/>
                          <a:ea typeface="Roboto"/>
                          <a:cs typeface="Roboto"/>
                          <a:sym typeface="Roboto"/>
                        </a:rPr>
                        <a:t>Februari</a:t>
                      </a:r>
                      <a:endParaRPr sz="900" b="1" u="none" strike="noStrike" cap="none">
                        <a:solidFill>
                          <a:srgbClr val="000000"/>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D9D9D9"/>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000000"/>
                          </a:solidFill>
                          <a:latin typeface="Roboto"/>
                          <a:ea typeface="Roboto"/>
                          <a:cs typeface="Roboto"/>
                          <a:sym typeface="Roboto"/>
                        </a:rPr>
                        <a:t>Maret</a:t>
                      </a:r>
                      <a:endParaRPr sz="900" b="1" u="none" strike="noStrike" cap="none">
                        <a:solidFill>
                          <a:srgbClr val="000000"/>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D9D9D9"/>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000000"/>
                          </a:solidFill>
                          <a:latin typeface="Roboto"/>
                          <a:ea typeface="Roboto"/>
                          <a:cs typeface="Roboto"/>
                          <a:sym typeface="Roboto"/>
                        </a:rPr>
                        <a:t>Triwulan 1</a:t>
                      </a:r>
                      <a:endParaRPr sz="900" b="1" u="none" strike="noStrike" cap="none">
                        <a:solidFill>
                          <a:srgbClr val="000000"/>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10001"/>
                  </a:ext>
                </a:extLst>
              </a:tr>
              <a:tr h="182436">
                <a:tc>
                  <a:txBody>
                    <a:bodyPr/>
                    <a:lstStyle/>
                    <a:p>
                      <a:pPr marL="0" marR="0" lvl="0" indent="0" algn="l" rtl="0">
                        <a:lnSpc>
                          <a:spcPct val="115000"/>
                        </a:lnSpc>
                        <a:spcBef>
                          <a:spcPts val="0"/>
                        </a:spcBef>
                        <a:spcAft>
                          <a:spcPts val="0"/>
                        </a:spcAft>
                        <a:buClr>
                          <a:srgbClr val="000000"/>
                        </a:buClr>
                        <a:buSzPts val="900"/>
                        <a:buFont typeface="Arial"/>
                        <a:buNone/>
                      </a:pPr>
                      <a:r>
                        <a:rPr lang="id" sz="800" b="1" u="none" strike="noStrike" cap="none" dirty="0">
                          <a:solidFill>
                            <a:srgbClr val="000000"/>
                          </a:solidFill>
                          <a:latin typeface="Roboto"/>
                          <a:ea typeface="Roboto"/>
                          <a:cs typeface="Roboto"/>
                          <a:sym typeface="Roboto"/>
                        </a:rPr>
                        <a:t>Saldo Awal Kas</a:t>
                      </a:r>
                      <a:endParaRPr sz="800" b="1"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800" dirty="0">
                          <a:latin typeface="Roboto"/>
                          <a:ea typeface="Roboto"/>
                          <a:cs typeface="Roboto"/>
                          <a:sym typeface="Roboto"/>
                        </a:rPr>
                        <a:t>10.000</a:t>
                      </a:r>
                      <a:endParaRPr sz="8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20.000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30.000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10.000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82436">
                <a:tc>
                  <a:txBody>
                    <a:bodyPr/>
                    <a:lstStyle/>
                    <a:p>
                      <a:pPr marL="0" marR="0" lvl="0" indent="0" algn="l" rtl="0">
                        <a:lnSpc>
                          <a:spcPct val="115000"/>
                        </a:lnSpc>
                        <a:spcBef>
                          <a:spcPts val="0"/>
                        </a:spcBef>
                        <a:spcAft>
                          <a:spcPts val="0"/>
                        </a:spcAft>
                        <a:buClr>
                          <a:srgbClr val="000000"/>
                        </a:buClr>
                        <a:buSzPts val="900"/>
                        <a:buFont typeface="Arial"/>
                        <a:buNone/>
                      </a:pPr>
                      <a:r>
                        <a:rPr lang="id" sz="800" u="none" strike="noStrike" cap="none" dirty="0">
                          <a:solidFill>
                            <a:srgbClr val="000000"/>
                          </a:solidFill>
                          <a:latin typeface="Roboto"/>
                          <a:ea typeface="Roboto"/>
                          <a:cs typeface="Roboto"/>
                          <a:sym typeface="Roboto"/>
                        </a:rPr>
                        <a:t>Penerimaan Kas</a:t>
                      </a:r>
                      <a:endParaRPr sz="800"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800" dirty="0">
                          <a:latin typeface="Roboto"/>
                          <a:ea typeface="Roboto"/>
                          <a:cs typeface="Roboto"/>
                          <a:sym typeface="Roboto"/>
                        </a:rPr>
                        <a:t>40.000</a:t>
                      </a: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35.000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25.000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100.000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82436">
                <a:tc>
                  <a:txBody>
                    <a:bodyPr/>
                    <a:lstStyle/>
                    <a:p>
                      <a:pPr marL="0" marR="0" lvl="0" indent="0" algn="l" rtl="0">
                        <a:lnSpc>
                          <a:spcPct val="115000"/>
                        </a:lnSpc>
                        <a:spcBef>
                          <a:spcPts val="0"/>
                        </a:spcBef>
                        <a:spcAft>
                          <a:spcPts val="0"/>
                        </a:spcAft>
                        <a:buClr>
                          <a:srgbClr val="000000"/>
                        </a:buClr>
                        <a:buSzPts val="900"/>
                        <a:buFont typeface="Arial"/>
                        <a:buNone/>
                      </a:pPr>
                      <a:r>
                        <a:rPr lang="id" sz="800" b="1" u="none" strike="noStrike" cap="none">
                          <a:solidFill>
                            <a:srgbClr val="000000"/>
                          </a:solidFill>
                          <a:latin typeface="Roboto"/>
                          <a:ea typeface="Roboto"/>
                          <a:cs typeface="Roboto"/>
                          <a:sym typeface="Roboto"/>
                        </a:rPr>
                        <a:t>    Subtotal</a:t>
                      </a:r>
                      <a:endParaRPr sz="800" b="1"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800" dirty="0">
                          <a:latin typeface="Roboto"/>
                          <a:ea typeface="Roboto"/>
                          <a:cs typeface="Roboto"/>
                          <a:sym typeface="Roboto"/>
                        </a:rPr>
                        <a:t>50.000</a:t>
                      </a:r>
                      <a:endParaRPr sz="8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55.000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55.000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110.000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82436">
                <a:tc>
                  <a:txBody>
                    <a:bodyPr/>
                    <a:lstStyle/>
                    <a:p>
                      <a:pPr marL="0" marR="0" lvl="0" indent="0" algn="l" rtl="0">
                        <a:lnSpc>
                          <a:spcPct val="115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ct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82436">
                <a:tc>
                  <a:txBody>
                    <a:bodyPr/>
                    <a:lstStyle/>
                    <a:p>
                      <a:pPr marL="0" marR="0" lvl="0" indent="0" algn="l" rtl="0">
                        <a:lnSpc>
                          <a:spcPct val="115000"/>
                        </a:lnSpc>
                        <a:spcBef>
                          <a:spcPts val="0"/>
                        </a:spcBef>
                        <a:spcAft>
                          <a:spcPts val="0"/>
                        </a:spcAft>
                        <a:buClr>
                          <a:srgbClr val="000000"/>
                        </a:buClr>
                        <a:buSzPts val="900"/>
                        <a:buFont typeface="Arial"/>
                        <a:buNone/>
                      </a:pPr>
                      <a:r>
                        <a:rPr lang="id" sz="800" u="none" strike="noStrike" cap="none">
                          <a:solidFill>
                            <a:srgbClr val="000000"/>
                          </a:solidFill>
                          <a:latin typeface="Roboto"/>
                          <a:ea typeface="Roboto"/>
                          <a:cs typeface="Roboto"/>
                          <a:sym typeface="Roboto"/>
                        </a:rPr>
                        <a:t>Pengeluaran Kas</a:t>
                      </a:r>
                      <a:endParaRPr sz="800"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800" dirty="0">
                          <a:latin typeface="Roboto"/>
                          <a:ea typeface="Roboto"/>
                          <a:cs typeface="Roboto"/>
                          <a:sym typeface="Roboto"/>
                        </a:rPr>
                        <a:t>(30.000)</a:t>
                      </a: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(25.000)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(20.000)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(75.000)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74337">
                <a:tc>
                  <a:txBody>
                    <a:bodyPr/>
                    <a:lstStyle/>
                    <a:p>
                      <a:pPr marL="0" marR="0" lvl="0" indent="0" algn="l" rtl="0">
                        <a:lnSpc>
                          <a:spcPct val="100000"/>
                        </a:lnSpc>
                        <a:spcBef>
                          <a:spcPts val="0"/>
                        </a:spcBef>
                        <a:spcAft>
                          <a:spcPts val="0"/>
                        </a:spcAft>
                        <a:buClr>
                          <a:srgbClr val="000000"/>
                        </a:buClr>
                        <a:buSzPts val="900"/>
                        <a:buFont typeface="Arial"/>
                        <a:buNone/>
                      </a:pPr>
                      <a:r>
                        <a:rPr lang="id" sz="800" b="1" u="none" strike="noStrike" cap="none" dirty="0">
                          <a:latin typeface="Roboto"/>
                          <a:ea typeface="Roboto"/>
                          <a:cs typeface="Roboto"/>
                          <a:sym typeface="Roboto"/>
                        </a:rPr>
                        <a:t>    Kas Tersedia</a:t>
                      </a:r>
                      <a:endParaRPr sz="800" b="1"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800" dirty="0">
                          <a:latin typeface="Roboto"/>
                          <a:ea typeface="Roboto"/>
                          <a:cs typeface="Roboto"/>
                          <a:sym typeface="Roboto"/>
                        </a:rPr>
                        <a:t>20.000</a:t>
                      </a: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30.000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35.000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74337">
                <a:tc>
                  <a:txBody>
                    <a:bodyPr/>
                    <a:lstStyle/>
                    <a:p>
                      <a:pPr marL="0" marR="0" lvl="0" indent="0" algn="l" rtl="0">
                        <a:lnSpc>
                          <a:spcPct val="100000"/>
                        </a:lnSpc>
                        <a:spcBef>
                          <a:spcPts val="0"/>
                        </a:spcBef>
                        <a:spcAft>
                          <a:spcPts val="0"/>
                        </a:spcAft>
                        <a:buClr>
                          <a:srgbClr val="000000"/>
                        </a:buClr>
                        <a:buSzPts val="900"/>
                        <a:buFont typeface="Arial"/>
                        <a:buNone/>
                      </a:pPr>
                      <a:endParaRPr sz="800" b="1"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ct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74337">
                <a:tc>
                  <a:txBody>
                    <a:bodyPr/>
                    <a:lstStyle/>
                    <a:p>
                      <a:pPr marL="0" marR="0" lvl="0" indent="0" algn="l" rtl="0">
                        <a:lnSpc>
                          <a:spcPct val="100000"/>
                        </a:lnSpc>
                        <a:spcBef>
                          <a:spcPts val="0"/>
                        </a:spcBef>
                        <a:spcAft>
                          <a:spcPts val="0"/>
                        </a:spcAft>
                        <a:buClr>
                          <a:srgbClr val="000000"/>
                        </a:buClr>
                        <a:buSzPts val="900"/>
                        <a:buFont typeface="Arial"/>
                        <a:buNone/>
                      </a:pPr>
                      <a:r>
                        <a:rPr lang="id" sz="800" b="1" u="none" strike="noStrike" cap="none">
                          <a:latin typeface="Roboto"/>
                          <a:ea typeface="Roboto"/>
                          <a:cs typeface="Roboto"/>
                          <a:sym typeface="Roboto"/>
                        </a:rPr>
                        <a:t>Pembiayaan</a:t>
                      </a:r>
                      <a:endParaRPr sz="800" b="1"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ct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74337">
                <a:tc>
                  <a:txBody>
                    <a:bodyPr/>
                    <a:lstStyle/>
                    <a:p>
                      <a:pPr marL="0" marR="0" lvl="0" indent="0" algn="l" rtl="0">
                        <a:lnSpc>
                          <a:spcPct val="100000"/>
                        </a:lnSpc>
                        <a:spcBef>
                          <a:spcPts val="0"/>
                        </a:spcBef>
                        <a:spcAft>
                          <a:spcPts val="0"/>
                        </a:spcAft>
                        <a:buClr>
                          <a:srgbClr val="000000"/>
                        </a:buClr>
                        <a:buSzPts val="900"/>
                        <a:buFont typeface="Arial"/>
                        <a:buNone/>
                      </a:pPr>
                      <a:r>
                        <a:rPr lang="id" sz="800" u="none" strike="noStrike" cap="none" dirty="0">
                          <a:latin typeface="Roboto"/>
                          <a:ea typeface="Roboto"/>
                          <a:cs typeface="Roboto"/>
                          <a:sym typeface="Roboto"/>
                        </a:rPr>
                        <a:t>    Pinjaman</a:t>
                      </a:r>
                      <a:endParaRPr sz="800"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endParaRPr sz="8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74337">
                <a:tc>
                  <a:txBody>
                    <a:bodyPr/>
                    <a:lstStyle/>
                    <a:p>
                      <a:pPr marL="0" marR="0" lvl="0" indent="0" algn="l" rtl="0">
                        <a:lnSpc>
                          <a:spcPct val="100000"/>
                        </a:lnSpc>
                        <a:spcBef>
                          <a:spcPts val="0"/>
                        </a:spcBef>
                        <a:spcAft>
                          <a:spcPts val="0"/>
                        </a:spcAft>
                        <a:buClr>
                          <a:srgbClr val="000000"/>
                        </a:buClr>
                        <a:buSzPts val="900"/>
                        <a:buFont typeface="Arial"/>
                        <a:buNone/>
                      </a:pPr>
                      <a:r>
                        <a:rPr lang="id" sz="800" u="none" strike="noStrike" cap="none">
                          <a:latin typeface="Roboto"/>
                          <a:ea typeface="Roboto"/>
                          <a:cs typeface="Roboto"/>
                          <a:sym typeface="Roboto"/>
                        </a:rPr>
                        <a:t>    Pembayaran Pinjaman Pokok</a:t>
                      </a:r>
                      <a:endParaRPr sz="800"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ct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174337">
                <a:tc>
                  <a:txBody>
                    <a:bodyPr/>
                    <a:lstStyle/>
                    <a:p>
                      <a:pPr marL="0" marR="0" lvl="0" indent="0" algn="l" rtl="0">
                        <a:lnSpc>
                          <a:spcPct val="100000"/>
                        </a:lnSpc>
                        <a:spcBef>
                          <a:spcPts val="0"/>
                        </a:spcBef>
                        <a:spcAft>
                          <a:spcPts val="0"/>
                        </a:spcAft>
                        <a:buClr>
                          <a:srgbClr val="000000"/>
                        </a:buClr>
                        <a:buSzPts val="900"/>
                        <a:buFont typeface="Arial"/>
                        <a:buNone/>
                      </a:pPr>
                      <a:r>
                        <a:rPr lang="id" sz="800" u="none" strike="noStrike" cap="none">
                          <a:latin typeface="Roboto"/>
                          <a:ea typeface="Roboto"/>
                          <a:cs typeface="Roboto"/>
                          <a:sym typeface="Roboto"/>
                        </a:rPr>
                        <a:t>    Pembayaran Pinjaman Bunga</a:t>
                      </a:r>
                      <a:endParaRPr sz="800"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ct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174337">
                <a:tc>
                  <a:txBody>
                    <a:bodyPr/>
                    <a:lstStyle/>
                    <a:p>
                      <a:pPr marL="0" marR="0" lvl="0" indent="0" algn="l" rtl="0">
                        <a:lnSpc>
                          <a:spcPct val="100000"/>
                        </a:lnSpc>
                        <a:spcBef>
                          <a:spcPts val="0"/>
                        </a:spcBef>
                        <a:spcAft>
                          <a:spcPts val="0"/>
                        </a:spcAft>
                        <a:buClr>
                          <a:srgbClr val="000000"/>
                        </a:buClr>
                        <a:buSzPts val="900"/>
                        <a:buFont typeface="Arial"/>
                        <a:buNone/>
                      </a:pPr>
                      <a:r>
                        <a:rPr lang="id" sz="800" b="1" u="none" strike="noStrike" cap="none">
                          <a:latin typeface="Roboto"/>
                          <a:ea typeface="Roboto"/>
                          <a:cs typeface="Roboto"/>
                          <a:sym typeface="Roboto"/>
                        </a:rPr>
                        <a:t>    Total Pembiayaan</a:t>
                      </a:r>
                      <a:endParaRPr sz="800" b="1"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endParaRPr sz="8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174337">
                <a:tc>
                  <a:txBody>
                    <a:bodyPr/>
                    <a:lstStyle/>
                    <a:p>
                      <a:pPr marL="0" marR="0" lvl="0" indent="0" algn="l" rtl="0">
                        <a:lnSpc>
                          <a:spcPct val="100000"/>
                        </a:lnSpc>
                        <a:spcBef>
                          <a:spcPts val="0"/>
                        </a:spcBef>
                        <a:spcAft>
                          <a:spcPts val="0"/>
                        </a:spcAft>
                        <a:buClr>
                          <a:srgbClr val="000000"/>
                        </a:buClr>
                        <a:buSzPts val="900"/>
                        <a:buFont typeface="Arial"/>
                        <a:buNone/>
                      </a:pPr>
                      <a:r>
                        <a:rPr lang="id" sz="800" b="1" u="none" strike="noStrike" cap="none">
                          <a:latin typeface="Roboto"/>
                          <a:ea typeface="Roboto"/>
                          <a:cs typeface="Roboto"/>
                          <a:sym typeface="Roboto"/>
                        </a:rPr>
                        <a:t>Saldo Akhir Kas</a:t>
                      </a:r>
                      <a:endParaRPr sz="800" b="1"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800" dirty="0">
                          <a:latin typeface="Roboto"/>
                          <a:ea typeface="Roboto"/>
                          <a:cs typeface="Roboto"/>
                          <a:sym typeface="Roboto"/>
                        </a:rPr>
                        <a:t>20.000</a:t>
                      </a:r>
                      <a:endParaRPr sz="8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30.000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35.000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35.000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
        <p:nvSpPr>
          <p:cNvPr id="2" name="TextBox 1">
            <a:extLst>
              <a:ext uri="{FF2B5EF4-FFF2-40B4-BE49-F238E27FC236}">
                <a16:creationId xmlns:a16="http://schemas.microsoft.com/office/drawing/2014/main" id="{20F5CF7F-BFDF-4232-E866-0DE6D919D032}"/>
              </a:ext>
            </a:extLst>
          </p:cNvPr>
          <p:cNvSpPr txBox="1"/>
          <p:nvPr/>
        </p:nvSpPr>
        <p:spPr>
          <a:xfrm>
            <a:off x="1555309" y="4247700"/>
            <a:ext cx="4950394" cy="307777"/>
          </a:xfrm>
          <a:prstGeom prst="rect">
            <a:avLst/>
          </a:prstGeom>
          <a:noFill/>
        </p:spPr>
        <p:txBody>
          <a:bodyPr wrap="none" rtlCol="0">
            <a:spAutoFit/>
          </a:bodyPr>
          <a:lstStyle/>
          <a:p>
            <a:r>
              <a:rPr lang="en-US" dirty="0" err="1"/>
              <a:t>Dikarenakan</a:t>
            </a:r>
            <a:r>
              <a:rPr lang="en-US" dirty="0"/>
              <a:t> </a:t>
            </a:r>
            <a:r>
              <a:rPr lang="en-US" dirty="0" err="1"/>
              <a:t>tidak</a:t>
            </a:r>
            <a:r>
              <a:rPr lang="en-US" dirty="0"/>
              <a:t> </a:t>
            </a:r>
            <a:r>
              <a:rPr lang="en-US" dirty="0" err="1"/>
              <a:t>defisit</a:t>
            </a:r>
            <a:r>
              <a:rPr lang="en-US" dirty="0"/>
              <a:t> </a:t>
            </a:r>
            <a:r>
              <a:rPr lang="en-US" dirty="0" err="1"/>
              <a:t>jadi</a:t>
            </a:r>
            <a:r>
              <a:rPr lang="en-US" dirty="0"/>
              <a:t> </a:t>
            </a:r>
            <a:r>
              <a:rPr lang="en-US" dirty="0" err="1"/>
              <a:t>perhitungan</a:t>
            </a:r>
            <a:r>
              <a:rPr lang="en-US" dirty="0"/>
              <a:t> bunga </a:t>
            </a:r>
            <a:r>
              <a:rPr lang="en-US" dirty="0" err="1"/>
              <a:t>diabaikan</a:t>
            </a:r>
            <a:r>
              <a:rPr lang="en-US" dirty="0"/>
              <a:t>.</a:t>
            </a:r>
            <a:endParaRPr lang="en-ID" dirty="0"/>
          </a:p>
        </p:txBody>
      </p:sp>
    </p:spTree>
    <p:extLst>
      <p:ext uri="{BB962C8B-B14F-4D97-AF65-F5344CB8AC3E}">
        <p14:creationId xmlns:p14="http://schemas.microsoft.com/office/powerpoint/2010/main" val="12921562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Case Study - 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633400"/>
            <a:ext cx="5115900" cy="1800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id" sz="5900">
                <a:solidFill>
                  <a:srgbClr val="FFFFFF"/>
                </a:solidFill>
                <a:latin typeface="Roboto Black"/>
                <a:ea typeface="Roboto Black"/>
                <a:cs typeface="Roboto Black"/>
                <a:sym typeface="Roboto Black"/>
              </a:rPr>
              <a:t>Penutupan Buku</a:t>
            </a:r>
            <a:endParaRPr sz="59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42247623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3"/>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4"/>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Penutupan Buku</a:t>
            </a:r>
            <a:endParaRPr sz="3600" b="1">
              <a:solidFill>
                <a:srgbClr val="17919B"/>
              </a:solidFill>
              <a:latin typeface="Roboto"/>
              <a:ea typeface="Roboto"/>
              <a:cs typeface="Roboto"/>
              <a:sym typeface="Roboto"/>
            </a:endParaRPr>
          </a:p>
        </p:txBody>
      </p:sp>
      <p:sp>
        <p:nvSpPr>
          <p:cNvPr id="86" name="Google Shape;86;p15"/>
          <p:cNvSpPr txBox="1"/>
          <p:nvPr/>
        </p:nvSpPr>
        <p:spPr>
          <a:xfrm>
            <a:off x="3210250" y="1352900"/>
            <a:ext cx="5379300" cy="29808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500"/>
              <a:buFont typeface="Arial"/>
              <a:buNone/>
            </a:pPr>
            <a:r>
              <a:rPr lang="id" sz="1700">
                <a:latin typeface="Roboto"/>
                <a:ea typeface="Roboto"/>
                <a:cs typeface="Roboto"/>
                <a:sym typeface="Roboto"/>
              </a:rPr>
              <a:t>Kamu adalah seorang finance &amp; accounting staff di Apotek Brawijaya yang merupakan apotek terbesar di Kota Malang. Atasan kamu memberikan neraca lajur per 31 Desember 2024.</a:t>
            </a:r>
            <a:endParaRPr sz="1700">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endParaRPr sz="1700">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r>
              <a:rPr lang="id" sz="1700" b="1">
                <a:latin typeface="Roboto"/>
                <a:ea typeface="Roboto"/>
                <a:cs typeface="Roboto"/>
                <a:sym typeface="Roboto"/>
              </a:rPr>
              <a:t>Kamu ditugaskan untuk membuat jurnal penutup dan neraca saldo setelah penutupan per 31 Desember 2024 di Google Sheet.</a:t>
            </a:r>
            <a:endParaRPr sz="1700" b="1">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554431" y="1633275"/>
            <a:ext cx="2420026" cy="2420026"/>
          </a:xfrm>
          <a:prstGeom prst="rect">
            <a:avLst/>
          </a:prstGeom>
          <a:noFill/>
          <a:ln>
            <a:noFill/>
          </a:ln>
        </p:spPr>
      </p:pic>
    </p:spTree>
    <p:extLst>
      <p:ext uri="{BB962C8B-B14F-4D97-AF65-F5344CB8AC3E}">
        <p14:creationId xmlns:p14="http://schemas.microsoft.com/office/powerpoint/2010/main" val="320129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3"/>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4"/>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08" name="Google Shape;108;p16"/>
          <p:cNvGraphicFramePr/>
          <p:nvPr/>
        </p:nvGraphicFramePr>
        <p:xfrm>
          <a:off x="592146" y="313599"/>
          <a:ext cx="7207550" cy="4398160"/>
        </p:xfrm>
        <a:graphic>
          <a:graphicData uri="http://schemas.openxmlformats.org/drawingml/2006/table">
            <a:tbl>
              <a:tblPr>
                <a:noFill/>
              </a:tblPr>
              <a:tblGrid>
                <a:gridCol w="2269700">
                  <a:extLst>
                    <a:ext uri="{9D8B030D-6E8A-4147-A177-3AD203B41FA5}">
                      <a16:colId xmlns:a16="http://schemas.microsoft.com/office/drawing/2014/main" val="20000"/>
                    </a:ext>
                  </a:extLst>
                </a:gridCol>
                <a:gridCol w="863500">
                  <a:extLst>
                    <a:ext uri="{9D8B030D-6E8A-4147-A177-3AD203B41FA5}">
                      <a16:colId xmlns:a16="http://schemas.microsoft.com/office/drawing/2014/main" val="20001"/>
                    </a:ext>
                  </a:extLst>
                </a:gridCol>
                <a:gridCol w="863500">
                  <a:extLst>
                    <a:ext uri="{9D8B030D-6E8A-4147-A177-3AD203B41FA5}">
                      <a16:colId xmlns:a16="http://schemas.microsoft.com/office/drawing/2014/main" val="20002"/>
                    </a:ext>
                  </a:extLst>
                </a:gridCol>
                <a:gridCol w="741925">
                  <a:extLst>
                    <a:ext uri="{9D8B030D-6E8A-4147-A177-3AD203B41FA5}">
                      <a16:colId xmlns:a16="http://schemas.microsoft.com/office/drawing/2014/main" val="20003"/>
                    </a:ext>
                  </a:extLst>
                </a:gridCol>
                <a:gridCol w="741925">
                  <a:extLst>
                    <a:ext uri="{9D8B030D-6E8A-4147-A177-3AD203B41FA5}">
                      <a16:colId xmlns:a16="http://schemas.microsoft.com/office/drawing/2014/main" val="20004"/>
                    </a:ext>
                  </a:extLst>
                </a:gridCol>
                <a:gridCol w="863500">
                  <a:extLst>
                    <a:ext uri="{9D8B030D-6E8A-4147-A177-3AD203B41FA5}">
                      <a16:colId xmlns:a16="http://schemas.microsoft.com/office/drawing/2014/main" val="20005"/>
                    </a:ext>
                  </a:extLst>
                </a:gridCol>
                <a:gridCol w="863500">
                  <a:extLst>
                    <a:ext uri="{9D8B030D-6E8A-4147-A177-3AD203B41FA5}">
                      <a16:colId xmlns:a16="http://schemas.microsoft.com/office/drawing/2014/main" val="20006"/>
                    </a:ext>
                  </a:extLst>
                </a:gridCol>
              </a:tblGrid>
              <a:tr h="250575">
                <a:tc gridSpan="7">
                  <a:txBody>
                    <a:bodyPr/>
                    <a:lstStyle/>
                    <a:p>
                      <a:pPr marL="0" marR="0" lvl="0" indent="0" algn="ctr" rtl="0">
                        <a:lnSpc>
                          <a:spcPct val="100000"/>
                        </a:lnSpc>
                        <a:spcBef>
                          <a:spcPts val="0"/>
                        </a:spcBef>
                        <a:spcAft>
                          <a:spcPts val="0"/>
                        </a:spcAft>
                        <a:buNone/>
                      </a:pPr>
                      <a:r>
                        <a:rPr lang="id" sz="800" b="1">
                          <a:latin typeface="Roboto"/>
                          <a:ea typeface="Roboto"/>
                          <a:cs typeface="Roboto"/>
                          <a:sym typeface="Roboto"/>
                        </a:rPr>
                        <a:t>Apotek Brawijaya Malang</a:t>
                      </a:r>
                      <a:endParaRPr sz="800" u="none" strike="noStrike" cap="none">
                        <a:latin typeface="Roboto"/>
                        <a:ea typeface="Roboto"/>
                        <a:cs typeface="Roboto"/>
                        <a:sym typeface="Roboto"/>
                      </a:endParaRPr>
                    </a:p>
                    <a:p>
                      <a:pPr marL="0" marR="0" lvl="0" indent="0" algn="ctr" rtl="0">
                        <a:lnSpc>
                          <a:spcPct val="100000"/>
                        </a:lnSpc>
                        <a:spcBef>
                          <a:spcPts val="0"/>
                        </a:spcBef>
                        <a:spcAft>
                          <a:spcPts val="0"/>
                        </a:spcAft>
                        <a:buNone/>
                      </a:pPr>
                      <a:r>
                        <a:rPr lang="id" sz="800" b="1" i="0" u="none" strike="noStrike" cap="none">
                          <a:solidFill>
                            <a:srgbClr val="000000"/>
                          </a:solidFill>
                          <a:latin typeface="Roboto"/>
                          <a:ea typeface="Roboto"/>
                          <a:cs typeface="Roboto"/>
                          <a:sym typeface="Roboto"/>
                        </a:rPr>
                        <a:t>NERACA LAJUR</a:t>
                      </a:r>
                      <a:endParaRPr sz="800" u="none" strike="noStrike" cap="none">
                        <a:latin typeface="Roboto"/>
                        <a:ea typeface="Roboto"/>
                        <a:cs typeface="Roboto"/>
                        <a:sym typeface="Roboto"/>
                      </a:endParaRPr>
                    </a:p>
                    <a:p>
                      <a:pPr marL="0" marR="0" lvl="0" indent="0" algn="ctr" rtl="0">
                        <a:lnSpc>
                          <a:spcPct val="100000"/>
                        </a:lnSpc>
                        <a:spcBef>
                          <a:spcPts val="0"/>
                        </a:spcBef>
                        <a:spcAft>
                          <a:spcPts val="0"/>
                        </a:spcAft>
                        <a:buNone/>
                      </a:pPr>
                      <a:r>
                        <a:rPr lang="id" sz="800" b="1" i="0" u="none" strike="noStrike" cap="none">
                          <a:solidFill>
                            <a:srgbClr val="000000"/>
                          </a:solidFill>
                          <a:latin typeface="Roboto"/>
                          <a:ea typeface="Roboto"/>
                          <a:cs typeface="Roboto"/>
                          <a:sym typeface="Roboto"/>
                        </a:rPr>
                        <a:t>Per 31 Desember 2024 (dalam jutaan rupiah)</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50575">
                <a:tc rowSpan="2">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Nama Perkiraan</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N.S.S disesuaikan</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tc gridSpan="2">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Laba Rugi</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tc gridSpan="2">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Neraca</a:t>
                      </a:r>
                      <a:endParaRPr sz="800" u="none" strike="noStrike" cap="none">
                        <a:highlight>
                          <a:srgbClr val="0097A7"/>
                        </a:highlight>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50575">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Debit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Kredit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Debit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Kredit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Debit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Kredit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Kas</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135.000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135.000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Beban Asuransi dibayar dimuka</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13.000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13.000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4"/>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Peralatan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2.000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dirty="0">
                          <a:latin typeface="Roboto"/>
                          <a:ea typeface="Roboto"/>
                          <a:cs typeface="Roboto"/>
                          <a:sym typeface="Roboto"/>
                        </a:rPr>
                        <a:t>2.000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Persediaan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3.000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3.000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6"/>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Utang Usaha</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5.000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5.000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7"/>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Pendapatan diterima dimuka</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45.500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45.500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8"/>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Modal Adi</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55.000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55.000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9"/>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Pendapatan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54.500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54.500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0"/>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Beban Gaji</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10.000</a:t>
                      </a: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800" u="none" strike="noStrike" cap="none">
                          <a:latin typeface="Roboto"/>
                          <a:ea typeface="Roboto"/>
                          <a:cs typeface="Roboto"/>
                          <a:sym typeface="Roboto"/>
                        </a:rPr>
                        <a:t> </a:t>
                      </a: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10.000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1"/>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Utang Gaji</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 -</a:t>
                      </a: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5.000</a:t>
                      </a: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5.000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2"/>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Beban asuransi</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2.000</a:t>
                      </a: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2.000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3"/>
                  </a:ext>
                </a:extLst>
              </a:tr>
              <a:tr h="250575">
                <a:tc>
                  <a:txBody>
                    <a:bodyPr/>
                    <a:lstStyle/>
                    <a:p>
                      <a:pPr marL="71996" marR="0" lvl="0" indent="0" algn="l" rtl="0">
                        <a:lnSpc>
                          <a:spcPct val="100000"/>
                        </a:lnSpc>
                        <a:spcBef>
                          <a:spcPts val="0"/>
                        </a:spcBef>
                        <a:spcAft>
                          <a:spcPts val="0"/>
                        </a:spcAft>
                        <a:buNone/>
                      </a:pPr>
                      <a:r>
                        <a:rPr lang="id" sz="800" u="none" strike="noStrike" cap="none">
                          <a:latin typeface="Roboto"/>
                          <a:ea typeface="Roboto"/>
                          <a:cs typeface="Roboto"/>
                          <a:sym typeface="Roboto"/>
                        </a:rPr>
                        <a:t>Beban Penyusutan Peralatan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1.000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1.000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4"/>
                  </a:ext>
                </a:extLst>
              </a:tr>
              <a:tr h="250575">
                <a:tc>
                  <a:txBody>
                    <a:bodyPr/>
                    <a:lstStyle/>
                    <a:p>
                      <a:pPr marL="71996" marR="0" lvl="0" indent="0" algn="l" rtl="0">
                        <a:lnSpc>
                          <a:spcPct val="100000"/>
                        </a:lnSpc>
                        <a:spcBef>
                          <a:spcPts val="0"/>
                        </a:spcBef>
                        <a:spcAft>
                          <a:spcPts val="0"/>
                        </a:spcAft>
                        <a:buNone/>
                      </a:pPr>
                      <a:r>
                        <a:rPr lang="id" sz="800" u="none" strike="noStrike" cap="none">
                          <a:latin typeface="Roboto"/>
                          <a:ea typeface="Roboto"/>
                          <a:cs typeface="Roboto"/>
                          <a:sym typeface="Roboto"/>
                        </a:rPr>
                        <a:t>Akum Penyusutan Peralatan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1.000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dirty="0">
                          <a:latin typeface="Roboto"/>
                          <a:ea typeface="Roboto"/>
                          <a:cs typeface="Roboto"/>
                          <a:sym typeface="Roboto"/>
                        </a:rPr>
                        <a:t>1.000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5"/>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Jumlah</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166.000 </a:t>
                      </a: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166.000</a:t>
                      </a: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13.000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54.500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153.000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dirty="0">
                          <a:latin typeface="Roboto"/>
                          <a:ea typeface="Roboto"/>
                          <a:cs typeface="Roboto"/>
                          <a:sym typeface="Roboto"/>
                        </a:rPr>
                        <a:t>111.500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4916607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grpSp>
        <p:nvGrpSpPr>
          <p:cNvPr id="113" name="Google Shape;113;p17"/>
          <p:cNvGrpSpPr/>
          <p:nvPr/>
        </p:nvGrpSpPr>
        <p:grpSpPr>
          <a:xfrm>
            <a:off x="3854590" y="4740703"/>
            <a:ext cx="1434817" cy="389011"/>
            <a:chOff x="3248325" y="4588800"/>
            <a:chExt cx="2045939" cy="554700"/>
          </a:xfrm>
        </p:grpSpPr>
        <p:sp>
          <p:nvSpPr>
            <p:cNvPr id="114" name="Google Shape;114;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7" name="Google Shape;117;p17"/>
          <p:cNvGrpSpPr/>
          <p:nvPr/>
        </p:nvGrpSpPr>
        <p:grpSpPr>
          <a:xfrm>
            <a:off x="8325085" y="65154"/>
            <a:ext cx="763768" cy="752531"/>
            <a:chOff x="695950" y="3458000"/>
            <a:chExt cx="966550" cy="952450"/>
          </a:xfrm>
        </p:grpSpPr>
        <p:sp>
          <p:nvSpPr>
            <p:cNvPr id="118" name="Google Shape;118;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7" name="Google Shape;127;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8" name="Google Shape;128;p17"/>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29" name="Google Shape;129;p17"/>
          <p:cNvGraphicFramePr/>
          <p:nvPr/>
        </p:nvGraphicFramePr>
        <p:xfrm>
          <a:off x="375606" y="1165179"/>
          <a:ext cx="5833475" cy="1279750"/>
        </p:xfrm>
        <a:graphic>
          <a:graphicData uri="http://schemas.openxmlformats.org/drawingml/2006/table">
            <a:tbl>
              <a:tblPr>
                <a:noFill/>
              </a:tblPr>
              <a:tblGrid>
                <a:gridCol w="978300">
                  <a:extLst>
                    <a:ext uri="{9D8B030D-6E8A-4147-A177-3AD203B41FA5}">
                      <a16:colId xmlns:a16="http://schemas.microsoft.com/office/drawing/2014/main" val="20000"/>
                    </a:ext>
                  </a:extLst>
                </a:gridCol>
                <a:gridCol w="1746825">
                  <a:extLst>
                    <a:ext uri="{9D8B030D-6E8A-4147-A177-3AD203B41FA5}">
                      <a16:colId xmlns:a16="http://schemas.microsoft.com/office/drawing/2014/main" val="20001"/>
                    </a:ext>
                  </a:extLst>
                </a:gridCol>
                <a:gridCol w="1554175">
                  <a:extLst>
                    <a:ext uri="{9D8B030D-6E8A-4147-A177-3AD203B41FA5}">
                      <a16:colId xmlns:a16="http://schemas.microsoft.com/office/drawing/2014/main" val="20002"/>
                    </a:ext>
                  </a:extLst>
                </a:gridCol>
                <a:gridCol w="1554175">
                  <a:extLst>
                    <a:ext uri="{9D8B030D-6E8A-4147-A177-3AD203B41FA5}">
                      <a16:colId xmlns:a16="http://schemas.microsoft.com/office/drawing/2014/main" val="20003"/>
                    </a:ext>
                  </a:extLst>
                </a:gridCol>
              </a:tblGrid>
              <a:tr h="401300">
                <a:tc>
                  <a:txBody>
                    <a:bodyPr/>
                    <a:lstStyle/>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Tanggal</a:t>
                      </a:r>
                      <a:endParaRPr sz="1400" u="none" strike="noStrike" cap="none">
                        <a:highlight>
                          <a:srgbClr val="0097A7"/>
                        </a:highlight>
                      </a:endParaRPr>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Nama Akun</a:t>
                      </a:r>
                      <a:endParaRPr sz="1400" u="none" strike="noStrike" cap="none">
                        <a:highlight>
                          <a:srgbClr val="0097A7"/>
                        </a:highlight>
                      </a:endParaRPr>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425850">
                <a:tc>
                  <a:txBody>
                    <a:bodyPr/>
                    <a:lstStyle/>
                    <a:p>
                      <a:pPr marL="0" lvl="0" indent="0" algn="l" rtl="0">
                        <a:spcBef>
                          <a:spcPts val="0"/>
                        </a:spcBef>
                        <a:spcAft>
                          <a:spcPts val="0"/>
                        </a:spcAft>
                        <a:buNone/>
                      </a:pPr>
                      <a:r>
                        <a:rPr lang="en-US" sz="1000" dirty="0"/>
                        <a:t>31 Des</a:t>
                      </a:r>
                      <a:endParaRPr sz="1000" dirty="0"/>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000" dirty="0" err="1"/>
                        <a:t>Ikhtisar</a:t>
                      </a:r>
                      <a:r>
                        <a:rPr lang="en-US" sz="1000" dirty="0"/>
                        <a:t> </a:t>
                      </a:r>
                      <a:r>
                        <a:rPr lang="en-US" sz="1000" dirty="0" err="1"/>
                        <a:t>laba</a:t>
                      </a:r>
                      <a:r>
                        <a:rPr lang="en-US" sz="1000" dirty="0"/>
                        <a:t> </a:t>
                      </a:r>
                      <a:r>
                        <a:rPr lang="en-US" sz="1000" dirty="0" err="1"/>
                        <a:t>rugi</a:t>
                      </a:r>
                      <a:endParaRPr sz="1000" dirty="0"/>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000" dirty="0"/>
                        <a:t>Rp 41.500.000</a:t>
                      </a:r>
                      <a:endParaRPr sz="1000" dirty="0"/>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1000" u="none" strike="noStrike" cap="none" dirty="0"/>
                        <a:t> </a:t>
                      </a:r>
                      <a:endParaRPr sz="1000" dirty="0"/>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452600">
                <a:tc>
                  <a:txBody>
                    <a:bodyPr/>
                    <a:lstStyle/>
                    <a:p>
                      <a:pPr marL="0" marR="0" lvl="0" indent="0" algn="l" rtl="0">
                        <a:lnSpc>
                          <a:spcPct val="100000"/>
                        </a:lnSpc>
                        <a:spcBef>
                          <a:spcPts val="0"/>
                        </a:spcBef>
                        <a:spcAft>
                          <a:spcPts val="0"/>
                        </a:spcAft>
                        <a:buNone/>
                      </a:pPr>
                      <a:r>
                        <a:rPr lang="id" sz="1000" u="none" strike="noStrike" cap="none"/>
                        <a:t> </a:t>
                      </a:r>
                      <a:endParaRPr sz="1000"/>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000" dirty="0"/>
                        <a:t>Modal</a:t>
                      </a:r>
                      <a:endParaRPr sz="1000" dirty="0"/>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000" dirty="0"/>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000" dirty="0"/>
                        <a:t>Rp 41.500.000</a:t>
                      </a:r>
                      <a:endParaRPr sz="1000" dirty="0"/>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30" name="Google Shape;130;p17"/>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Jurnal Penutup</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3976390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pSp>
        <p:nvGrpSpPr>
          <p:cNvPr id="135" name="Google Shape;135;p18"/>
          <p:cNvGrpSpPr/>
          <p:nvPr/>
        </p:nvGrpSpPr>
        <p:grpSpPr>
          <a:xfrm>
            <a:off x="3854590" y="4740703"/>
            <a:ext cx="1434817" cy="389011"/>
            <a:chOff x="3248325" y="4588800"/>
            <a:chExt cx="2045939" cy="554700"/>
          </a:xfrm>
        </p:grpSpPr>
        <p:sp>
          <p:nvSpPr>
            <p:cNvPr id="136" name="Google Shape;136;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9" name="Google Shape;139;p18"/>
          <p:cNvGrpSpPr/>
          <p:nvPr/>
        </p:nvGrpSpPr>
        <p:grpSpPr>
          <a:xfrm>
            <a:off x="8325085" y="65154"/>
            <a:ext cx="763768" cy="752531"/>
            <a:chOff x="695950" y="3458000"/>
            <a:chExt cx="966550" cy="952450"/>
          </a:xfrm>
        </p:grpSpPr>
        <p:sp>
          <p:nvSpPr>
            <p:cNvPr id="140" name="Google Shape;140;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9" name="Google Shape;149;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0" name="Google Shape;150;p18"/>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51" name="Google Shape;151;p18"/>
          <p:cNvGraphicFramePr/>
          <p:nvPr/>
        </p:nvGraphicFramePr>
        <p:xfrm>
          <a:off x="1517910" y="1090602"/>
          <a:ext cx="6245900" cy="3843785"/>
        </p:xfrm>
        <a:graphic>
          <a:graphicData uri="http://schemas.openxmlformats.org/drawingml/2006/table">
            <a:tbl>
              <a:tblPr>
                <a:noFill/>
              </a:tblPr>
              <a:tblGrid>
                <a:gridCol w="2918625">
                  <a:extLst>
                    <a:ext uri="{9D8B030D-6E8A-4147-A177-3AD203B41FA5}">
                      <a16:colId xmlns:a16="http://schemas.microsoft.com/office/drawing/2014/main" val="20000"/>
                    </a:ext>
                  </a:extLst>
                </a:gridCol>
                <a:gridCol w="1318300">
                  <a:extLst>
                    <a:ext uri="{9D8B030D-6E8A-4147-A177-3AD203B41FA5}">
                      <a16:colId xmlns:a16="http://schemas.microsoft.com/office/drawing/2014/main" val="20001"/>
                    </a:ext>
                  </a:extLst>
                </a:gridCol>
                <a:gridCol w="2008975">
                  <a:extLst>
                    <a:ext uri="{9D8B030D-6E8A-4147-A177-3AD203B41FA5}">
                      <a16:colId xmlns:a16="http://schemas.microsoft.com/office/drawing/2014/main" val="20002"/>
                    </a:ext>
                  </a:extLst>
                </a:gridCol>
              </a:tblGrid>
              <a:tr h="606575">
                <a:tc gridSpan="3">
                  <a:txBody>
                    <a:bodyPr/>
                    <a:lstStyle/>
                    <a:p>
                      <a:pPr marL="0" marR="0" lvl="0" indent="0" algn="ctr" rtl="0">
                        <a:lnSpc>
                          <a:spcPct val="100000"/>
                        </a:lnSpc>
                        <a:spcBef>
                          <a:spcPts val="0"/>
                        </a:spcBef>
                        <a:spcAft>
                          <a:spcPts val="0"/>
                        </a:spcAft>
                        <a:buNone/>
                      </a:pPr>
                      <a:r>
                        <a:rPr lang="id" sz="1200" b="1">
                          <a:solidFill>
                            <a:srgbClr val="FFFFFF"/>
                          </a:solidFill>
                          <a:highlight>
                            <a:srgbClr val="0097A7"/>
                          </a:highlight>
                          <a:latin typeface="Roboto"/>
                          <a:ea typeface="Roboto"/>
                          <a:cs typeface="Roboto"/>
                          <a:sym typeface="Roboto"/>
                        </a:rPr>
                        <a:t>Apotek Brawijaya Malang</a:t>
                      </a:r>
                      <a:endParaRPr sz="1400" u="none" strike="noStrike" cap="none">
                        <a:highlight>
                          <a:srgbClr val="0097A7"/>
                        </a:highlight>
                      </a:endParaRPr>
                    </a:p>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Neraca Saldo setelah penutupan</a:t>
                      </a:r>
                      <a:endParaRPr sz="1400" u="none" strike="noStrike" cap="none">
                        <a:highlight>
                          <a:srgbClr val="0097A7"/>
                        </a:highlight>
                      </a:endParaRPr>
                    </a:p>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Per 31 Des 2024</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06025">
                <a:tc>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Kas</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135.000</a:t>
                      </a:r>
                      <a:r>
                        <a:rPr lang="en-US" sz="800" b="0" i="0" u="none" strike="noStrike" cap="none" dirty="0">
                          <a:solidFill>
                            <a:srgbClr val="000000"/>
                          </a:solidFill>
                          <a:latin typeface="Roboto"/>
                          <a:ea typeface="Roboto"/>
                          <a:cs typeface="Roboto"/>
                          <a:sym typeface="Roboto"/>
                        </a:rPr>
                        <a:t>.000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endParaRPr sz="900" u="none" strike="noStrike" cap="none" dirty="0">
                        <a:latin typeface="Roboto"/>
                        <a:ea typeface="Roboto"/>
                        <a:cs typeface="Roboto"/>
                        <a:sym typeface="Roboto"/>
                      </a:endParaRPr>
                    </a:p>
                  </a:txBody>
                  <a:tcPr marL="63500" marR="63500" marT="45725" marB="45725"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306425">
                <a:tc>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Asuransi dibayar dimuka</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13.000</a:t>
                      </a:r>
                      <a:r>
                        <a:rPr lang="en-US" sz="800" b="0" i="0" u="none" strike="noStrike" cap="none" dirty="0">
                          <a:solidFill>
                            <a:srgbClr val="000000"/>
                          </a:solidFill>
                          <a:latin typeface="Roboto"/>
                          <a:ea typeface="Roboto"/>
                          <a:cs typeface="Roboto"/>
                          <a:sym typeface="Roboto"/>
                        </a:rPr>
                        <a:t>.000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16250">
                <a:tc>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Peralatan</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71996" lvl="0" indent="0" algn="r" rtl="0">
                        <a:lnSpc>
                          <a:spcPct val="100000"/>
                        </a:lnSpc>
                        <a:spcBef>
                          <a:spcPts val="0"/>
                        </a:spcBef>
                        <a:spcAft>
                          <a:spcPts val="0"/>
                        </a:spcAft>
                        <a:buNone/>
                      </a:pPr>
                      <a:r>
                        <a:rPr lang="id" sz="800" u="none" strike="noStrike" cap="none" dirty="0">
                          <a:latin typeface="Roboto"/>
                          <a:ea typeface="Roboto"/>
                          <a:cs typeface="Roboto"/>
                          <a:sym typeface="Roboto"/>
                        </a:rPr>
                        <a:t>2.000</a:t>
                      </a:r>
                      <a:r>
                        <a:rPr lang="en-US" sz="800" u="none" strike="noStrike" cap="none" dirty="0">
                          <a:latin typeface="Roboto"/>
                          <a:ea typeface="Roboto"/>
                          <a:cs typeface="Roboto"/>
                          <a:sym typeface="Roboto"/>
                        </a:rPr>
                        <a:t>.000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63500" marR="63500" marT="45725" marB="45725"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97650">
                <a:tc>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Akum.Penyusutan Peralatan</a:t>
                      </a:r>
                      <a:endParaRPr sz="900" b="0" i="0" u="none" strike="noStrike" cap="none">
                        <a:solidFill>
                          <a:srgbClr val="000000"/>
                        </a:solidFill>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id" sz="800" u="none" strike="noStrike" cap="none" dirty="0">
                          <a:latin typeface="Roboto"/>
                          <a:ea typeface="Roboto"/>
                          <a:cs typeface="Roboto"/>
                          <a:sym typeface="Roboto"/>
                        </a:rPr>
                        <a:t>1.000</a:t>
                      </a:r>
                      <a:r>
                        <a:rPr lang="en-US" sz="800" u="none" strike="noStrike" cap="none" dirty="0">
                          <a:latin typeface="Roboto"/>
                          <a:ea typeface="Roboto"/>
                          <a:cs typeface="Roboto"/>
                          <a:sym typeface="Roboto"/>
                        </a:rPr>
                        <a:t>.000</a:t>
                      </a:r>
                      <a:endParaRPr lang="id" sz="800" u="none" strike="noStrike" cap="none" dirty="0">
                        <a:latin typeface="Roboto"/>
                        <a:ea typeface="Roboto"/>
                        <a:cs typeface="Roboto"/>
                        <a:sym typeface="Roboto"/>
                      </a:endParaRPr>
                    </a:p>
                    <a:p>
                      <a:pPr marL="0" lvl="0" indent="0" algn="r" rtl="0">
                        <a:spcBef>
                          <a:spcPts val="0"/>
                        </a:spcBef>
                        <a:spcAft>
                          <a:spcPts val="0"/>
                        </a:spcAft>
                        <a:buNone/>
                      </a:pP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97650">
                <a:tc>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Persediaan</a:t>
                      </a:r>
                      <a:endParaRPr sz="900" b="0" i="0" u="none" strike="noStrike" cap="none">
                        <a:solidFill>
                          <a:srgbClr val="000000"/>
                        </a:solidFill>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d" sz="800" b="0" i="0" u="none" strike="noStrike" cap="none" dirty="0">
                          <a:solidFill>
                            <a:srgbClr val="000000"/>
                          </a:solidFill>
                          <a:latin typeface="Roboto"/>
                          <a:ea typeface="Roboto"/>
                          <a:cs typeface="Roboto"/>
                          <a:sym typeface="Roboto"/>
                        </a:rPr>
                        <a:t>3.000</a:t>
                      </a:r>
                      <a:r>
                        <a:rPr lang="en-US" sz="800" b="0" i="0" u="none" strike="noStrike" cap="none" dirty="0">
                          <a:solidFill>
                            <a:srgbClr val="000000"/>
                          </a:solidFill>
                          <a:latin typeface="Roboto"/>
                          <a:ea typeface="Roboto"/>
                          <a:cs typeface="Roboto"/>
                          <a:sym typeface="Roboto"/>
                        </a:rPr>
                        <a:t>.000</a:t>
                      </a:r>
                      <a:endParaRPr lang="id" sz="800" u="none" strike="noStrike" cap="none" dirty="0">
                        <a:latin typeface="Roboto"/>
                        <a:ea typeface="Roboto"/>
                        <a:cs typeface="Roboto"/>
                        <a:sym typeface="Roboto"/>
                      </a:endParaRPr>
                    </a:p>
                    <a:p>
                      <a:pPr marL="0" lvl="0" indent="0" algn="l" rtl="0">
                        <a:spcBef>
                          <a:spcPts val="0"/>
                        </a:spcBef>
                        <a:spcAft>
                          <a:spcPts val="0"/>
                        </a:spcAft>
                        <a:buNone/>
                      </a:pPr>
                      <a:endParaRPr sz="8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12700" cap="flat" cmpd="sng">
                      <a:solidFill>
                        <a:srgbClr val="999999"/>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endParaRPr sz="8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1625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Utang Usaha</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800" dirty="0"/>
                    </a:p>
                  </a:txBody>
                  <a:tcPr marL="63500" marR="63500" marT="45725" marB="4572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12700" cap="flat" cmpd="sng">
                      <a:solidFill>
                        <a:srgbClr val="99999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5.000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33717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Pendapatan diterima dimuka</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8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45.500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3717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Utang Gaji</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800" u="none" strike="noStrike" cap="none" dirty="0">
                          <a:latin typeface="Roboto"/>
                          <a:ea typeface="Roboto"/>
                          <a:cs typeface="Roboto"/>
                          <a:sym typeface="Roboto"/>
                        </a:rPr>
                        <a:t>5.000.000</a:t>
                      </a:r>
                      <a:endParaRPr sz="8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endParaRPr sz="8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247150">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Modal Adi</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8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US" sz="800" dirty="0"/>
                        <a:t>96.500.000</a:t>
                      </a:r>
                      <a:endParaRPr sz="8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27522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Total</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US" sz="800" dirty="0"/>
                        <a:t>153.000.000</a:t>
                      </a:r>
                      <a:endParaRPr sz="8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US" sz="800" dirty="0"/>
                        <a:t>153.000.000</a:t>
                      </a:r>
                      <a:endParaRPr sz="8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bl>
          </a:graphicData>
        </a:graphic>
      </p:graphicFrame>
      <p:sp>
        <p:nvSpPr>
          <p:cNvPr id="152" name="Google Shape;152;p18"/>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Neraca Saldo Setelah Penutupan</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4779457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a:solidFill>
                  <a:srgbClr val="FFFFFF"/>
                </a:solidFill>
                <a:latin typeface="Open Sans"/>
                <a:ea typeface="Open Sans"/>
                <a:cs typeface="Open Sans"/>
                <a:sym typeface="Open Sans"/>
              </a:rPr>
              <a:t>Case Study</a:t>
            </a:r>
            <a:r>
              <a:rPr lang="id" sz="2000" b="1" i="0" u="none" strike="noStrike" cap="none">
                <a:solidFill>
                  <a:srgbClr val="FFFFFF"/>
                </a:solidFill>
                <a:latin typeface="Open Sans"/>
                <a:ea typeface="Open Sans"/>
                <a:cs typeface="Open Sans"/>
                <a:sym typeface="Open Sans"/>
              </a:rPr>
              <a:t>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id" sz="6000">
                <a:solidFill>
                  <a:srgbClr val="FFFFFF"/>
                </a:solidFill>
                <a:latin typeface="Roboto Black"/>
                <a:ea typeface="Roboto Black"/>
                <a:cs typeface="Roboto Black"/>
                <a:sym typeface="Roboto Black"/>
              </a:rPr>
              <a:t>Piutang</a:t>
            </a:r>
            <a:endParaRPr sz="60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21102277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Piutang</a:t>
            </a:r>
            <a:endParaRPr sz="3600" b="1">
              <a:solidFill>
                <a:srgbClr val="17919B"/>
              </a:solidFill>
              <a:latin typeface="Roboto"/>
              <a:ea typeface="Roboto"/>
              <a:cs typeface="Roboto"/>
              <a:sym typeface="Roboto"/>
            </a:endParaRPr>
          </a:p>
        </p:txBody>
      </p:sp>
      <p:sp>
        <p:nvSpPr>
          <p:cNvPr id="86" name="Google Shape;86;p15"/>
          <p:cNvSpPr txBox="1"/>
          <p:nvPr/>
        </p:nvSpPr>
        <p:spPr>
          <a:xfrm>
            <a:off x="212775" y="947800"/>
            <a:ext cx="3060000" cy="151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a:solidFill>
                  <a:schemeClr val="dk1"/>
                </a:solidFill>
                <a:latin typeface="Roboto"/>
                <a:ea typeface="Roboto"/>
                <a:cs typeface="Roboto"/>
                <a:sym typeface="Roboto"/>
              </a:rPr>
              <a:t>Saldo piutang PT Taman Sari pada tanggal 31 Desember 2023 adalah sebesar Rp 25.500.000 adapun rincian saldo piutang masing-masing debitur adalah sebagai berikut:</a:t>
            </a:r>
            <a:endParaRPr>
              <a:solidFill>
                <a:schemeClr val="dk1"/>
              </a:solidFill>
              <a:latin typeface="Roboto"/>
              <a:ea typeface="Roboto"/>
              <a:cs typeface="Roboto"/>
              <a:sym typeface="Roboto"/>
            </a:endParaRPr>
          </a:p>
        </p:txBody>
      </p:sp>
      <p:graphicFrame>
        <p:nvGraphicFramePr>
          <p:cNvPr id="87" name="Google Shape;87;p15"/>
          <p:cNvGraphicFramePr/>
          <p:nvPr/>
        </p:nvGraphicFramePr>
        <p:xfrm>
          <a:off x="3539836" y="947800"/>
          <a:ext cx="5177664" cy="3706695"/>
        </p:xfrm>
        <a:graphic>
          <a:graphicData uri="http://schemas.openxmlformats.org/drawingml/2006/table">
            <a:tbl>
              <a:tblPr>
                <a:noFill/>
              </a:tblPr>
              <a:tblGrid>
                <a:gridCol w="1548664">
                  <a:extLst>
                    <a:ext uri="{9D8B030D-6E8A-4147-A177-3AD203B41FA5}">
                      <a16:colId xmlns:a16="http://schemas.microsoft.com/office/drawing/2014/main" val="20000"/>
                    </a:ext>
                  </a:extLst>
                </a:gridCol>
                <a:gridCol w="1915325">
                  <a:extLst>
                    <a:ext uri="{9D8B030D-6E8A-4147-A177-3AD203B41FA5}">
                      <a16:colId xmlns:a16="http://schemas.microsoft.com/office/drawing/2014/main" val="20001"/>
                    </a:ext>
                  </a:extLst>
                </a:gridCol>
                <a:gridCol w="1713675">
                  <a:extLst>
                    <a:ext uri="{9D8B030D-6E8A-4147-A177-3AD203B41FA5}">
                      <a16:colId xmlns:a16="http://schemas.microsoft.com/office/drawing/2014/main" val="20002"/>
                    </a:ext>
                  </a:extLst>
                </a:gridCol>
              </a:tblGrid>
              <a:tr h="354225">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Nama Debitur</a:t>
                      </a:r>
                      <a:endParaRPr sz="800" b="1">
                        <a:solidFill>
                          <a:srgbClr val="FFFFFF"/>
                        </a:solidFill>
                        <a:latin typeface="Roboto"/>
                        <a:ea typeface="Roboto"/>
                        <a:cs typeface="Roboto"/>
                        <a:sym typeface="Roboto"/>
                      </a:endParaRPr>
                    </a:p>
                  </a:txBody>
                  <a:tcPr marL="91425" marR="91425" marT="91425" marB="91425" anchor="ctr">
                    <a:solidFill>
                      <a:srgbClr val="17919B"/>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Saldo Piutang 31 Des 2023</a:t>
                      </a:r>
                      <a:endParaRPr sz="800" b="1">
                        <a:solidFill>
                          <a:srgbClr val="FFFFFF"/>
                        </a:solidFill>
                        <a:latin typeface="Roboto"/>
                        <a:ea typeface="Roboto"/>
                        <a:cs typeface="Roboto"/>
                        <a:sym typeface="Roboto"/>
                      </a:endParaRPr>
                    </a:p>
                  </a:txBody>
                  <a:tcPr marL="91425" marR="91425" marT="91425" marB="91425" anchor="ctr">
                    <a:solidFill>
                      <a:srgbClr val="17919B"/>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Tanggal Jatuh Tempo</a:t>
                      </a:r>
                      <a:endParaRPr sz="800" b="1">
                        <a:solidFill>
                          <a:srgbClr val="FFFFFF"/>
                        </a:solidFill>
                        <a:latin typeface="Roboto"/>
                        <a:ea typeface="Roboto"/>
                        <a:cs typeface="Roboto"/>
                        <a:sym typeface="Roboto"/>
                      </a:endParaRPr>
                    </a:p>
                  </a:txBody>
                  <a:tcPr marL="91425" marR="91425" marT="91425" marB="91425" anchor="ctr">
                    <a:solidFill>
                      <a:srgbClr val="17919B"/>
                    </a:solidFill>
                  </a:tcPr>
                </a:tc>
                <a:extLst>
                  <a:ext uri="{0D108BD9-81ED-4DB2-BD59-A6C34878D82A}">
                    <a16:rowId xmlns:a16="http://schemas.microsoft.com/office/drawing/2014/main" val="10000"/>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PT Harum Sari</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10.000.000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19 November 2023</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1"/>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PT Mekar Pagi</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5.000.000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5 Desember 2023</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2"/>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PT Segar Abadi</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2.000.000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3 Juli 2023</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3"/>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CV Putik Mawar</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3.000.000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23 Desember 2023</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4"/>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PT Bougenville</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8.000.000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20 November 2023</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5"/>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PT Melati Puti</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2.000.000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23 Januari 2024</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6"/>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Toko Hanum</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40.000.000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5 Februari 2024</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7"/>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CV Lili Kuning</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15.000.000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15 Desember 2023</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8"/>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Toko Anggrek</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9.000.000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5 Agustus 2023</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9"/>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CV Seruni</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6.000.000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18 Oktober 2023</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10"/>
                  </a:ext>
                </a:extLst>
              </a:tr>
              <a:tr h="297025">
                <a:tc>
                  <a:txBody>
                    <a:bodyPr/>
                    <a:lstStyle/>
                    <a:p>
                      <a:pPr marL="0" lvl="0" indent="0" algn="l" rtl="0">
                        <a:spcBef>
                          <a:spcPts val="0"/>
                        </a:spcBef>
                        <a:spcAft>
                          <a:spcPts val="0"/>
                        </a:spcAft>
                        <a:buNone/>
                      </a:pPr>
                      <a:r>
                        <a:rPr lang="id" sz="800" b="1" dirty="0">
                          <a:latin typeface="Roboto"/>
                          <a:ea typeface="Roboto"/>
                          <a:cs typeface="Roboto"/>
                          <a:sym typeface="Roboto"/>
                        </a:rPr>
                        <a:t>Jumlah</a:t>
                      </a:r>
                      <a:endParaRPr sz="800" b="1"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b="1">
                          <a:latin typeface="Roboto"/>
                          <a:ea typeface="Roboto"/>
                          <a:cs typeface="Roboto"/>
                          <a:sym typeface="Roboto"/>
                        </a:rPr>
                        <a:t>100.000.000</a:t>
                      </a:r>
                      <a:endParaRPr sz="800" b="1">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endParaRPr sz="800" b="1" dirty="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854387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Piutang</a:t>
            </a:r>
            <a:endParaRPr sz="3600" b="1" dirty="0">
              <a:solidFill>
                <a:srgbClr val="17919B"/>
              </a:solidFill>
              <a:latin typeface="Roboto"/>
              <a:ea typeface="Roboto"/>
              <a:cs typeface="Roboto"/>
              <a:sym typeface="Roboto"/>
            </a:endParaRPr>
          </a:p>
        </p:txBody>
      </p:sp>
      <p:sp>
        <p:nvSpPr>
          <p:cNvPr id="109" name="Google Shape;109;p16"/>
          <p:cNvSpPr txBox="1"/>
          <p:nvPr/>
        </p:nvSpPr>
        <p:spPr>
          <a:xfrm>
            <a:off x="212775" y="1006950"/>
            <a:ext cx="8197500" cy="75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300">
                <a:solidFill>
                  <a:schemeClr val="dk1"/>
                </a:solidFill>
                <a:latin typeface="Roboto"/>
                <a:ea typeface="Roboto"/>
                <a:cs typeface="Roboto"/>
                <a:sym typeface="Roboto"/>
              </a:rPr>
              <a:t>Berdasarkan tabel tersebut, PT Taman Sari membuat tabel analisis umur piutang dengan menetapkan kemungkinan piutang tak tertagih sebagai berikut:</a:t>
            </a:r>
            <a:endParaRPr sz="1300">
              <a:solidFill>
                <a:schemeClr val="dk1"/>
              </a:solidFill>
              <a:latin typeface="Roboto"/>
              <a:ea typeface="Roboto"/>
              <a:cs typeface="Roboto"/>
              <a:sym typeface="Roboto"/>
            </a:endParaRPr>
          </a:p>
        </p:txBody>
      </p:sp>
      <p:graphicFrame>
        <p:nvGraphicFramePr>
          <p:cNvPr id="110" name="Google Shape;110;p16"/>
          <p:cNvGraphicFramePr/>
          <p:nvPr/>
        </p:nvGraphicFramePr>
        <p:xfrm>
          <a:off x="312075" y="1663438"/>
          <a:ext cx="5237900" cy="2194380"/>
        </p:xfrm>
        <a:graphic>
          <a:graphicData uri="http://schemas.openxmlformats.org/drawingml/2006/table">
            <a:tbl>
              <a:tblPr>
                <a:noFill/>
              </a:tblPr>
              <a:tblGrid>
                <a:gridCol w="2618950">
                  <a:extLst>
                    <a:ext uri="{9D8B030D-6E8A-4147-A177-3AD203B41FA5}">
                      <a16:colId xmlns:a16="http://schemas.microsoft.com/office/drawing/2014/main" val="20000"/>
                    </a:ext>
                  </a:extLst>
                </a:gridCol>
                <a:gridCol w="2618950">
                  <a:extLst>
                    <a:ext uri="{9D8B030D-6E8A-4147-A177-3AD203B41FA5}">
                      <a16:colId xmlns:a16="http://schemas.microsoft.com/office/drawing/2014/main" val="20001"/>
                    </a:ext>
                  </a:extLst>
                </a:gridCol>
              </a:tblGrid>
              <a:tr h="360525">
                <a:tc>
                  <a:txBody>
                    <a:bodyPr/>
                    <a:lstStyle/>
                    <a:p>
                      <a:pPr marL="0" lvl="0" indent="0" algn="ctr" rtl="0">
                        <a:spcBef>
                          <a:spcPts val="0"/>
                        </a:spcBef>
                        <a:spcAft>
                          <a:spcPts val="0"/>
                        </a:spcAft>
                        <a:buNone/>
                      </a:pPr>
                      <a:r>
                        <a:rPr lang="id" sz="1200" b="1">
                          <a:solidFill>
                            <a:srgbClr val="FFFFFF"/>
                          </a:solidFill>
                          <a:latin typeface="Roboto"/>
                          <a:ea typeface="Roboto"/>
                          <a:cs typeface="Roboto"/>
                          <a:sym typeface="Roboto"/>
                        </a:rPr>
                        <a:t>Golongan umur piutang</a:t>
                      </a:r>
                      <a:endParaRPr sz="1200" b="1">
                        <a:solidFill>
                          <a:srgbClr val="FFFFFF"/>
                        </a:solidFill>
                        <a:latin typeface="Roboto"/>
                        <a:ea typeface="Roboto"/>
                        <a:cs typeface="Roboto"/>
                        <a:sym typeface="Roboto"/>
                      </a:endParaRPr>
                    </a:p>
                  </a:txBody>
                  <a:tcPr marL="91425" marR="91425" marT="91425" marB="91425">
                    <a:solidFill>
                      <a:srgbClr val="17919B"/>
                    </a:solidFill>
                  </a:tcPr>
                </a:tc>
                <a:tc>
                  <a:txBody>
                    <a:bodyPr/>
                    <a:lstStyle/>
                    <a:p>
                      <a:pPr marL="0" lvl="0" indent="0" algn="ctr" rtl="0">
                        <a:spcBef>
                          <a:spcPts val="0"/>
                        </a:spcBef>
                        <a:spcAft>
                          <a:spcPts val="0"/>
                        </a:spcAft>
                        <a:buNone/>
                      </a:pPr>
                      <a:r>
                        <a:rPr lang="id" sz="1200" b="1">
                          <a:solidFill>
                            <a:srgbClr val="FFFFFF"/>
                          </a:solidFill>
                          <a:latin typeface="Roboto"/>
                          <a:ea typeface="Roboto"/>
                          <a:cs typeface="Roboto"/>
                          <a:sym typeface="Roboto"/>
                        </a:rPr>
                        <a:t>Persentase Kerugian</a:t>
                      </a:r>
                      <a:endParaRPr sz="1200" b="1">
                        <a:solidFill>
                          <a:srgbClr val="FFFFFF"/>
                        </a:solidFill>
                        <a:latin typeface="Roboto"/>
                        <a:ea typeface="Roboto"/>
                        <a:cs typeface="Roboto"/>
                        <a:sym typeface="Roboto"/>
                      </a:endParaRPr>
                    </a:p>
                  </a:txBody>
                  <a:tcPr marL="91425" marR="91425" marT="91425" marB="91425">
                    <a:solidFill>
                      <a:srgbClr val="17919B"/>
                    </a:solidFill>
                  </a:tcPr>
                </a:tc>
                <a:extLst>
                  <a:ext uri="{0D108BD9-81ED-4DB2-BD59-A6C34878D82A}">
                    <a16:rowId xmlns:a16="http://schemas.microsoft.com/office/drawing/2014/main" val="10000"/>
                  </a:ext>
                </a:extLst>
              </a:tr>
              <a:tr h="360525">
                <a:tc>
                  <a:txBody>
                    <a:bodyPr/>
                    <a:lstStyle/>
                    <a:p>
                      <a:pPr marL="0" lvl="0" indent="0" algn="l" rtl="0">
                        <a:spcBef>
                          <a:spcPts val="0"/>
                        </a:spcBef>
                        <a:spcAft>
                          <a:spcPts val="0"/>
                        </a:spcAft>
                        <a:buNone/>
                      </a:pPr>
                      <a:r>
                        <a:rPr lang="id" sz="1200">
                          <a:latin typeface="Roboto"/>
                          <a:ea typeface="Roboto"/>
                          <a:cs typeface="Roboto"/>
                          <a:sym typeface="Roboto"/>
                        </a:rPr>
                        <a:t>Belum jatuh tempo</a:t>
                      </a:r>
                      <a:endParaRPr sz="12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id" sz="1200">
                          <a:latin typeface="Roboto"/>
                          <a:ea typeface="Roboto"/>
                          <a:cs typeface="Roboto"/>
                          <a:sym typeface="Roboto"/>
                        </a:rPr>
                        <a:t>2%</a:t>
                      </a:r>
                      <a:endParaRPr sz="120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360525">
                <a:tc>
                  <a:txBody>
                    <a:bodyPr/>
                    <a:lstStyle/>
                    <a:p>
                      <a:pPr marL="0" lvl="0" indent="0" algn="l" rtl="0">
                        <a:spcBef>
                          <a:spcPts val="0"/>
                        </a:spcBef>
                        <a:spcAft>
                          <a:spcPts val="0"/>
                        </a:spcAft>
                        <a:buNone/>
                      </a:pPr>
                      <a:r>
                        <a:rPr lang="id" sz="1200">
                          <a:latin typeface="Roboto"/>
                          <a:ea typeface="Roboto"/>
                          <a:cs typeface="Roboto"/>
                          <a:sym typeface="Roboto"/>
                        </a:rPr>
                        <a:t>Lewat dari 1-30 hari</a:t>
                      </a:r>
                      <a:endParaRPr sz="12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id" sz="1200">
                          <a:latin typeface="Roboto"/>
                          <a:ea typeface="Roboto"/>
                          <a:cs typeface="Roboto"/>
                          <a:sym typeface="Roboto"/>
                        </a:rPr>
                        <a:t>5%</a:t>
                      </a:r>
                      <a:endParaRPr sz="120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360525">
                <a:tc>
                  <a:txBody>
                    <a:bodyPr/>
                    <a:lstStyle/>
                    <a:p>
                      <a:pPr marL="0" lvl="0" indent="0" algn="l" rtl="0">
                        <a:spcBef>
                          <a:spcPts val="0"/>
                        </a:spcBef>
                        <a:spcAft>
                          <a:spcPts val="0"/>
                        </a:spcAft>
                        <a:buNone/>
                      </a:pPr>
                      <a:r>
                        <a:rPr lang="id" sz="1200">
                          <a:latin typeface="Roboto"/>
                          <a:ea typeface="Roboto"/>
                          <a:cs typeface="Roboto"/>
                          <a:sym typeface="Roboto"/>
                        </a:rPr>
                        <a:t>Lewat dari 31-60 hari</a:t>
                      </a:r>
                      <a:endParaRPr sz="12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id" sz="1200">
                          <a:latin typeface="Roboto"/>
                          <a:ea typeface="Roboto"/>
                          <a:cs typeface="Roboto"/>
                          <a:sym typeface="Roboto"/>
                        </a:rPr>
                        <a:t>12%</a:t>
                      </a:r>
                      <a:endParaRPr sz="120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r h="360525">
                <a:tc>
                  <a:txBody>
                    <a:bodyPr/>
                    <a:lstStyle/>
                    <a:p>
                      <a:pPr marL="0" lvl="0" indent="0" algn="l" rtl="0">
                        <a:spcBef>
                          <a:spcPts val="0"/>
                        </a:spcBef>
                        <a:spcAft>
                          <a:spcPts val="0"/>
                        </a:spcAft>
                        <a:buNone/>
                      </a:pPr>
                      <a:r>
                        <a:rPr lang="id" sz="1200">
                          <a:latin typeface="Roboto"/>
                          <a:ea typeface="Roboto"/>
                          <a:cs typeface="Roboto"/>
                          <a:sym typeface="Roboto"/>
                        </a:rPr>
                        <a:t>Lewat dari 61-90 hari</a:t>
                      </a:r>
                      <a:endParaRPr sz="12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id" sz="1200">
                          <a:latin typeface="Roboto"/>
                          <a:ea typeface="Roboto"/>
                          <a:cs typeface="Roboto"/>
                          <a:sym typeface="Roboto"/>
                        </a:rPr>
                        <a:t>15%</a:t>
                      </a:r>
                      <a:endParaRPr sz="1200">
                        <a:latin typeface="Roboto"/>
                        <a:ea typeface="Roboto"/>
                        <a:cs typeface="Roboto"/>
                        <a:sym typeface="Roboto"/>
                      </a:endParaRPr>
                    </a:p>
                  </a:txBody>
                  <a:tcPr marL="91425" marR="91425" marT="91425" marB="91425"/>
                </a:tc>
                <a:extLst>
                  <a:ext uri="{0D108BD9-81ED-4DB2-BD59-A6C34878D82A}">
                    <a16:rowId xmlns:a16="http://schemas.microsoft.com/office/drawing/2014/main" val="10004"/>
                  </a:ext>
                </a:extLst>
              </a:tr>
              <a:tr h="360525">
                <a:tc>
                  <a:txBody>
                    <a:bodyPr/>
                    <a:lstStyle/>
                    <a:p>
                      <a:pPr marL="0" lvl="0" indent="0" algn="l" rtl="0">
                        <a:spcBef>
                          <a:spcPts val="0"/>
                        </a:spcBef>
                        <a:spcAft>
                          <a:spcPts val="0"/>
                        </a:spcAft>
                        <a:buNone/>
                      </a:pPr>
                      <a:r>
                        <a:rPr lang="id" sz="1200">
                          <a:latin typeface="Roboto"/>
                          <a:ea typeface="Roboto"/>
                          <a:cs typeface="Roboto"/>
                          <a:sym typeface="Roboto"/>
                        </a:rPr>
                        <a:t>Lewat &gt; 90 hari</a:t>
                      </a:r>
                      <a:endParaRPr sz="12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id" sz="1200">
                          <a:latin typeface="Roboto"/>
                          <a:ea typeface="Roboto"/>
                          <a:cs typeface="Roboto"/>
                          <a:sym typeface="Roboto"/>
                        </a:rPr>
                        <a:t>25%</a:t>
                      </a:r>
                      <a:endParaRPr sz="1200">
                        <a:latin typeface="Roboto"/>
                        <a:ea typeface="Roboto"/>
                        <a:cs typeface="Roboto"/>
                        <a:sym typeface="Roboto"/>
                      </a:endParaRPr>
                    </a:p>
                  </a:txBody>
                  <a:tcPr marL="91425" marR="91425" marT="91425" marB="91425"/>
                </a:tc>
                <a:extLst>
                  <a:ext uri="{0D108BD9-81ED-4DB2-BD59-A6C34878D82A}">
                    <a16:rowId xmlns:a16="http://schemas.microsoft.com/office/drawing/2014/main" val="10005"/>
                  </a:ext>
                </a:extLst>
              </a:tr>
            </a:tbl>
          </a:graphicData>
        </a:graphic>
      </p:graphicFrame>
      <p:sp>
        <p:nvSpPr>
          <p:cNvPr id="111" name="Google Shape;111;p16"/>
          <p:cNvSpPr txBox="1"/>
          <p:nvPr/>
        </p:nvSpPr>
        <p:spPr>
          <a:xfrm>
            <a:off x="212775" y="3891150"/>
            <a:ext cx="8931300" cy="54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300">
                <a:solidFill>
                  <a:schemeClr val="dk1"/>
                </a:solidFill>
                <a:latin typeface="Roboto"/>
                <a:ea typeface="Roboto"/>
                <a:cs typeface="Roboto"/>
                <a:sym typeface="Roboto"/>
              </a:rPr>
              <a:t>Dari data piutang PT Taman Sari, sebagai seorang akuntan kamu ditugaskan untuk menentukan jumlah penyisihan piutang tak tertagih per 31 Desember 2023 dan jurnal penyesuaian atas penyisihan piutang tak tertagih.</a:t>
            </a:r>
            <a:endParaRPr sz="1300">
              <a:solidFill>
                <a:schemeClr val="dk1"/>
              </a:solidFill>
              <a:latin typeface="Roboto"/>
              <a:ea typeface="Roboto"/>
              <a:cs typeface="Roboto"/>
              <a:sym typeface="Roboto"/>
            </a:endParaRPr>
          </a:p>
        </p:txBody>
      </p:sp>
    </p:spTree>
    <p:extLst>
      <p:ext uri="{BB962C8B-B14F-4D97-AF65-F5344CB8AC3E}">
        <p14:creationId xmlns:p14="http://schemas.microsoft.com/office/powerpoint/2010/main" val="1344189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7047201F-ACD5-479E-540E-9745763449E3}"/>
              </a:ext>
            </a:extLst>
          </p:cNvPr>
          <p:cNvGraphicFramePr>
            <a:graphicFrameLocks noGrp="1"/>
          </p:cNvGraphicFramePr>
          <p:nvPr>
            <p:extLst>
              <p:ext uri="{D42A27DB-BD31-4B8C-83A1-F6EECF244321}">
                <p14:modId xmlns:p14="http://schemas.microsoft.com/office/powerpoint/2010/main" val="839149913"/>
              </p:ext>
            </p:extLst>
          </p:nvPr>
        </p:nvGraphicFramePr>
        <p:xfrm>
          <a:off x="1122218" y="907499"/>
          <a:ext cx="6310746" cy="3576169"/>
        </p:xfrm>
        <a:graphic>
          <a:graphicData uri="http://schemas.openxmlformats.org/drawingml/2006/table">
            <a:tbl>
              <a:tblPr firstRow="1" firstCol="1" bandRow="1"/>
              <a:tblGrid>
                <a:gridCol w="1291274">
                  <a:extLst>
                    <a:ext uri="{9D8B030D-6E8A-4147-A177-3AD203B41FA5}">
                      <a16:colId xmlns:a16="http://schemas.microsoft.com/office/drawing/2014/main" val="1208595446"/>
                    </a:ext>
                  </a:extLst>
                </a:gridCol>
                <a:gridCol w="1003360">
                  <a:extLst>
                    <a:ext uri="{9D8B030D-6E8A-4147-A177-3AD203B41FA5}">
                      <a16:colId xmlns:a16="http://schemas.microsoft.com/office/drawing/2014/main" val="460663039"/>
                    </a:ext>
                  </a:extLst>
                </a:gridCol>
                <a:gridCol w="1004028">
                  <a:extLst>
                    <a:ext uri="{9D8B030D-6E8A-4147-A177-3AD203B41FA5}">
                      <a16:colId xmlns:a16="http://schemas.microsoft.com/office/drawing/2014/main" val="3558663477"/>
                    </a:ext>
                  </a:extLst>
                </a:gridCol>
                <a:gridCol w="1004028">
                  <a:extLst>
                    <a:ext uri="{9D8B030D-6E8A-4147-A177-3AD203B41FA5}">
                      <a16:colId xmlns:a16="http://schemas.microsoft.com/office/drawing/2014/main" val="3319566871"/>
                    </a:ext>
                  </a:extLst>
                </a:gridCol>
                <a:gridCol w="1004028">
                  <a:extLst>
                    <a:ext uri="{9D8B030D-6E8A-4147-A177-3AD203B41FA5}">
                      <a16:colId xmlns:a16="http://schemas.microsoft.com/office/drawing/2014/main" val="3586534653"/>
                    </a:ext>
                  </a:extLst>
                </a:gridCol>
                <a:gridCol w="1004028">
                  <a:extLst>
                    <a:ext uri="{9D8B030D-6E8A-4147-A177-3AD203B41FA5}">
                      <a16:colId xmlns:a16="http://schemas.microsoft.com/office/drawing/2014/main" val="3316827763"/>
                    </a:ext>
                  </a:extLst>
                </a:gridCol>
              </a:tblGrid>
              <a:tr h="226276">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Umur</a:t>
                      </a:r>
                      <a:endPar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0077" marR="50077"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extLst>
                  <a:ext uri="{0D108BD9-81ED-4DB2-BD59-A6C34878D82A}">
                    <a16:rowId xmlns:a16="http://schemas.microsoft.com/office/drawing/2014/main" val="2022958412"/>
                  </a:ext>
                </a:extLst>
              </a:tr>
              <a:tr h="248440">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Daftar Akun</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Belum </a:t>
                      </a:r>
                      <a:r>
                        <a:rPr lang="en-ID" sz="1200" b="1"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jatuh</a:t>
                      </a: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tempo</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1-30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31-60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61-90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&gt;90 </a:t>
                      </a:r>
                      <a:r>
                        <a:rPr lang="en-ID" sz="1200" b="1"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hari</a:t>
                      </a:r>
                      <a:endPar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extLst>
                  <a:ext uri="{0D108BD9-81ED-4DB2-BD59-A6C34878D82A}">
                    <a16:rowId xmlns:a16="http://schemas.microsoft.com/office/drawing/2014/main" val="4128507657"/>
                  </a:ext>
                </a:extLst>
              </a:tr>
              <a:tr h="226276">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PT Harum Sari</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10.000.000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20386332"/>
                  </a:ext>
                </a:extLst>
              </a:tr>
              <a:tr h="226276">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PT </a:t>
                      </a:r>
                      <a:r>
                        <a:rPr lang="en-ID" sz="1000" kern="100" dirty="0" err="1">
                          <a:effectLst/>
                          <a:latin typeface="Calibri" panose="020F0502020204030204" pitchFamily="34" charset="0"/>
                          <a:ea typeface="Calibri" panose="020F0502020204030204" pitchFamily="34" charset="0"/>
                          <a:cs typeface="Times New Roman" panose="02020603050405020304" pitchFamily="18" charset="0"/>
                        </a:rPr>
                        <a:t>Mekar</a:t>
                      </a: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Pagi</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5.000.000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0818797"/>
                  </a:ext>
                </a:extLst>
              </a:tr>
              <a:tr h="226276">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PT Segar Abadi</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2.000.000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16260435"/>
                  </a:ext>
                </a:extLst>
              </a:tr>
              <a:tr h="226276">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CV </a:t>
                      </a:r>
                      <a:r>
                        <a:rPr lang="en-ID" sz="1000" kern="100" dirty="0" err="1">
                          <a:effectLst/>
                          <a:latin typeface="Calibri" panose="020F0502020204030204" pitchFamily="34" charset="0"/>
                          <a:ea typeface="Calibri" panose="020F0502020204030204" pitchFamily="34" charset="0"/>
                          <a:cs typeface="Times New Roman" panose="02020603050405020304" pitchFamily="18" charset="0"/>
                        </a:rPr>
                        <a:t>Putik</a:t>
                      </a: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Mawar</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Rp 3.000.000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15910958"/>
                  </a:ext>
                </a:extLst>
              </a:tr>
              <a:tr h="226276">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PT Bougonville</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8.000.000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52663026"/>
                  </a:ext>
                </a:extLst>
              </a:tr>
              <a:tr h="226276">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PT Melati Putri</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2000.000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2245678"/>
                  </a:ext>
                </a:extLst>
              </a:tr>
              <a:tr h="226276">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Toko Hanum</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40.000.000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82584096"/>
                  </a:ext>
                </a:extLst>
              </a:tr>
              <a:tr h="226276">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Cv Lili Kuning</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15.000.000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5506768"/>
                  </a:ext>
                </a:extLst>
              </a:tr>
              <a:tr h="226276">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Toko </a:t>
                      </a:r>
                      <a:r>
                        <a:rPr lang="en-ID" sz="1000" kern="100" dirty="0" err="1">
                          <a:effectLst/>
                          <a:latin typeface="Calibri" panose="020F0502020204030204" pitchFamily="34" charset="0"/>
                          <a:ea typeface="Calibri" panose="020F0502020204030204" pitchFamily="34" charset="0"/>
                          <a:cs typeface="Times New Roman" panose="02020603050405020304" pitchFamily="18" charset="0"/>
                        </a:rPr>
                        <a:t>Anggrek</a:t>
                      </a:r>
                      <a:endParaRPr lang="en-ID"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9.000.000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39910104"/>
                  </a:ext>
                </a:extLst>
              </a:tr>
              <a:tr h="226276">
                <a:tc>
                  <a:txBody>
                    <a:bodyPr/>
                    <a:lstStyle/>
                    <a:p>
                      <a:pPr>
                        <a:lnSpc>
                          <a:spcPct val="115000"/>
                        </a:lnSpc>
                        <a:spcAft>
                          <a:spcPts val="800"/>
                        </a:spcAft>
                        <a:buNone/>
                      </a:pPr>
                      <a:r>
                        <a:rPr lang="en-ID" sz="1000" kern="100" dirty="0" err="1">
                          <a:effectLst/>
                          <a:latin typeface="Calibri" panose="020F0502020204030204" pitchFamily="34" charset="0"/>
                          <a:ea typeface="Calibri" panose="020F0502020204030204" pitchFamily="34" charset="0"/>
                          <a:cs typeface="Times New Roman" panose="02020603050405020304" pitchFamily="18" charset="0"/>
                        </a:rPr>
                        <a:t>Cv</a:t>
                      </a: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000" kern="100" dirty="0" err="1">
                          <a:effectLst/>
                          <a:latin typeface="Calibri" panose="020F0502020204030204" pitchFamily="34" charset="0"/>
                          <a:ea typeface="Calibri" panose="020F0502020204030204" pitchFamily="34" charset="0"/>
                          <a:cs typeface="Times New Roman" panose="02020603050405020304" pitchFamily="18" charset="0"/>
                        </a:rPr>
                        <a:t>Seruni</a:t>
                      </a:r>
                      <a:endParaRPr lang="en-ID"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6.000.000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76580036"/>
                  </a:ext>
                </a:extLst>
              </a:tr>
              <a:tr h="226276">
                <a:tc>
                  <a:txBody>
                    <a:bodyPr/>
                    <a:lstStyle/>
                    <a:p>
                      <a:pPr>
                        <a:lnSpc>
                          <a:spcPct val="115000"/>
                        </a:lnSpc>
                        <a:spcAft>
                          <a:spcPts val="800"/>
                        </a:spcAft>
                        <a:buNone/>
                      </a:pPr>
                      <a:r>
                        <a:rPr lang="en-ID" sz="1000" kern="100" dirty="0" err="1">
                          <a:effectLst/>
                          <a:latin typeface="Calibri" panose="020F0502020204030204" pitchFamily="34" charset="0"/>
                          <a:ea typeface="Calibri" panose="020F0502020204030204" pitchFamily="34" charset="0"/>
                          <a:cs typeface="Times New Roman" panose="02020603050405020304" pitchFamily="18" charset="0"/>
                        </a:rPr>
                        <a:t>Jumlah</a:t>
                      </a: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000" kern="100" dirty="0" err="1">
                          <a:effectLst/>
                          <a:latin typeface="Calibri" panose="020F0502020204030204" pitchFamily="34" charset="0"/>
                          <a:ea typeface="Calibri" panose="020F0502020204030204" pitchFamily="34" charset="0"/>
                          <a:cs typeface="Times New Roman" panose="02020603050405020304" pitchFamily="18" charset="0"/>
                        </a:rPr>
                        <a:t>Piutang</a:t>
                      </a:r>
                      <a:endParaRPr lang="en-ID"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38.000.000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43.000.000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Rp 4.000.000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Rp 5.000.000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Rp10.000.000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90369000"/>
                  </a:ext>
                </a:extLst>
              </a:tr>
              <a:tr h="226276">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Jumlah Diskonto</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2%</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5%</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12%</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15%</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25%</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21877200"/>
                  </a:ext>
                </a:extLst>
              </a:tr>
              <a:tr h="226276">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Total</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760.000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2.250.000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480.000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Rp 750.000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Rp 2.500.000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8425922"/>
                  </a:ext>
                </a:extLst>
              </a:tr>
            </a:tbl>
          </a:graphicData>
        </a:graphic>
      </p:graphicFrame>
      <p:sp>
        <p:nvSpPr>
          <p:cNvPr id="6" name="Google Shape;108;p16">
            <a:extLst>
              <a:ext uri="{FF2B5EF4-FFF2-40B4-BE49-F238E27FC236}">
                <a16:creationId xmlns:a16="http://schemas.microsoft.com/office/drawing/2014/main" id="{39E256EF-5ED3-22C6-0F72-B9505CCC6509}"/>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Piutang</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88230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grpSp>
        <p:nvGrpSpPr>
          <p:cNvPr id="92" name="Google Shape;92;p16"/>
          <p:cNvGrpSpPr/>
          <p:nvPr/>
        </p:nvGrpSpPr>
        <p:grpSpPr>
          <a:xfrm>
            <a:off x="3854590" y="4740703"/>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96" name="Google Shape;96;p16"/>
          <p:cNvGrpSpPr/>
          <p:nvPr/>
        </p:nvGrpSpPr>
        <p:grpSpPr>
          <a:xfrm>
            <a:off x="8325085" y="65154"/>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dirty="0">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75600" y="992150"/>
            <a:ext cx="8261100" cy="3548100"/>
          </a:xfrm>
          <a:prstGeom prst="rect">
            <a:avLst/>
          </a:prstGeom>
          <a:noFill/>
          <a:ln>
            <a:noFill/>
          </a:ln>
        </p:spPr>
        <p:txBody>
          <a:bodyPr spcFirstLastPara="1" wrap="square" lIns="91425" tIns="91425" rIns="91425" bIns="91425" anchor="ctr" anchorCtr="0">
            <a:noAutofit/>
          </a:bodyPr>
          <a:lstStyle/>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1/1/2024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Tn.Adi menyetor uang sebagai modal awal Rp.40.000.000</a:t>
            </a:r>
            <a:endParaRPr sz="1600" dirty="0">
              <a:latin typeface="Roboto"/>
              <a:ea typeface="Roboto"/>
              <a:cs typeface="Roboto"/>
              <a:sym typeface="Roboto"/>
            </a:endParaRPr>
          </a:p>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5/1/2024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Tn.Adi membeli peralatan sebesar Rp.10.000.000</a:t>
            </a:r>
            <a:endParaRPr sz="1600" dirty="0">
              <a:latin typeface="Roboto"/>
              <a:ea typeface="Roboto"/>
              <a:cs typeface="Roboto"/>
              <a:sym typeface="Roboto"/>
            </a:endParaRPr>
          </a:p>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10/1/2024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Tn.Adi membeli persediaan obat sebesar Rp.5.000.000 secara </a:t>
            </a:r>
            <a:r>
              <a:rPr lang="en-US" sz="1600" i="0" u="none" strike="noStrike" cap="none" dirty="0">
                <a:latin typeface="Roboto"/>
                <a:ea typeface="Roboto"/>
                <a:cs typeface="Roboto"/>
                <a:sym typeface="Roboto"/>
              </a:rPr>
              <a:t>		   </a:t>
            </a:r>
            <a:r>
              <a:rPr lang="id" sz="1600" i="0" u="none" strike="noStrike" cap="none" dirty="0">
                <a:latin typeface="Roboto"/>
                <a:ea typeface="Roboto"/>
                <a:cs typeface="Roboto"/>
                <a:sym typeface="Roboto"/>
              </a:rPr>
              <a:t>kredit</a:t>
            </a:r>
            <a:endParaRPr sz="1600" i="0" u="none" strike="noStrike" cap="none" dirty="0">
              <a:latin typeface="Roboto"/>
              <a:ea typeface="Roboto"/>
              <a:cs typeface="Roboto"/>
              <a:sym typeface="Roboto"/>
            </a:endParaRPr>
          </a:p>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15/1/2024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Tn.Adi menjual obat senilai Rp.2.000.000 tunai</a:t>
            </a:r>
            <a:endParaRPr sz="1600" i="0" u="none" strike="noStrike" cap="none" dirty="0">
              <a:latin typeface="Roboto"/>
              <a:ea typeface="Roboto"/>
              <a:cs typeface="Roboto"/>
              <a:sym typeface="Roboto"/>
            </a:endParaRPr>
          </a:p>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16/1/2024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Membayar biaya listrik sebesar Rp.300.000</a:t>
            </a:r>
            <a:endParaRPr sz="1600" dirty="0">
              <a:latin typeface="Roboto"/>
              <a:ea typeface="Roboto"/>
              <a:cs typeface="Roboto"/>
              <a:sym typeface="Roboto"/>
            </a:endParaRPr>
          </a:p>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23/1/2024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Membayar pembelian obat yang dibeli tanggal </a:t>
            </a:r>
            <a:r>
              <a:rPr lang="id" sz="1600" dirty="0">
                <a:latin typeface="Roboto"/>
                <a:ea typeface="Roboto"/>
                <a:cs typeface="Roboto"/>
                <a:sym typeface="Roboto"/>
              </a:rPr>
              <a:t>10</a:t>
            </a:r>
            <a:r>
              <a:rPr lang="id" sz="1600" i="0" u="none" strike="noStrike" cap="none" dirty="0">
                <a:latin typeface="Roboto"/>
                <a:ea typeface="Roboto"/>
                <a:cs typeface="Roboto"/>
                <a:sym typeface="Roboto"/>
              </a:rPr>
              <a:t>/1/2024</a:t>
            </a:r>
            <a:endParaRPr sz="1600" dirty="0">
              <a:latin typeface="Roboto"/>
              <a:ea typeface="Roboto"/>
              <a:cs typeface="Roboto"/>
              <a:sym typeface="Roboto"/>
            </a:endParaRPr>
          </a:p>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26/1/2024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M</a:t>
            </a:r>
            <a:r>
              <a:rPr lang="id" sz="1600" dirty="0">
                <a:latin typeface="Roboto"/>
                <a:ea typeface="Roboto"/>
                <a:cs typeface="Roboto"/>
                <a:sym typeface="Roboto"/>
              </a:rPr>
              <a:t>embayar biaya sewa Rp.700.000</a:t>
            </a:r>
            <a:endParaRPr sz="1600" i="0" u="none" strike="noStrike" cap="none" dirty="0">
              <a:latin typeface="Roboto"/>
              <a:ea typeface="Roboto"/>
              <a:cs typeface="Roboto"/>
              <a:sym typeface="Roboto"/>
            </a:endParaRPr>
          </a:p>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31/1/2024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Membayar beban gaji karyawan sebesar Rp.</a:t>
            </a:r>
            <a:r>
              <a:rPr lang="id" sz="1600" dirty="0">
                <a:latin typeface="Roboto"/>
                <a:ea typeface="Roboto"/>
                <a:cs typeface="Roboto"/>
                <a:sym typeface="Roboto"/>
              </a:rPr>
              <a:t>1.0</a:t>
            </a:r>
            <a:r>
              <a:rPr lang="id" sz="1600" i="0" u="none" strike="noStrike" cap="none" dirty="0">
                <a:latin typeface="Roboto"/>
                <a:ea typeface="Roboto"/>
                <a:cs typeface="Roboto"/>
                <a:sym typeface="Roboto"/>
              </a:rPr>
              <a:t>00.000</a:t>
            </a:r>
            <a:endParaRPr sz="1600" dirty="0">
              <a:latin typeface="Roboto"/>
              <a:ea typeface="Roboto"/>
              <a:cs typeface="Roboto"/>
              <a:sym typeface="Roboto"/>
            </a:endParaRPr>
          </a:p>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31/1/2024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Penarikan modal untuk keperluan pribadi sebesar Rp.500.000</a:t>
            </a:r>
            <a:endParaRPr sz="1600" i="0" u="none" strike="noStrike" cap="none" dirty="0">
              <a:latin typeface="Roboto"/>
              <a:ea typeface="Roboto"/>
              <a:cs typeface="Roboto"/>
              <a:sym typeface="Roboto"/>
            </a:endParaRPr>
          </a:p>
        </p:txBody>
      </p:sp>
      <p:sp>
        <p:nvSpPr>
          <p:cNvPr id="109" name="Google Shape;109;p16"/>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Data Transaksi</a:t>
            </a:r>
            <a:endParaRPr sz="3600" b="1" dirty="0">
              <a:solidFill>
                <a:srgbClr val="17919B"/>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30E5C6A-A153-F0C9-BF9E-8AD6686EC139}"/>
              </a:ext>
            </a:extLst>
          </p:cNvPr>
          <p:cNvGraphicFramePr>
            <a:graphicFrameLocks noGrp="1"/>
          </p:cNvGraphicFramePr>
          <p:nvPr/>
        </p:nvGraphicFramePr>
        <p:xfrm>
          <a:off x="1155700" y="1187450"/>
          <a:ext cx="5257799" cy="1112520"/>
        </p:xfrm>
        <a:graphic>
          <a:graphicData uri="http://schemas.openxmlformats.org/drawingml/2006/table">
            <a:tbl>
              <a:tblPr firstRow="1" bandRow="1">
                <a:tableStyleId>{35758FB7-9AC5-4552-8A53-C91805E547FA}</a:tableStyleId>
              </a:tblPr>
              <a:tblGrid>
                <a:gridCol w="1693991">
                  <a:extLst>
                    <a:ext uri="{9D8B030D-6E8A-4147-A177-3AD203B41FA5}">
                      <a16:colId xmlns:a16="http://schemas.microsoft.com/office/drawing/2014/main" val="1640759544"/>
                    </a:ext>
                  </a:extLst>
                </a:gridCol>
                <a:gridCol w="529914">
                  <a:extLst>
                    <a:ext uri="{9D8B030D-6E8A-4147-A177-3AD203B41FA5}">
                      <a16:colId xmlns:a16="http://schemas.microsoft.com/office/drawing/2014/main" val="703262203"/>
                    </a:ext>
                  </a:extLst>
                </a:gridCol>
                <a:gridCol w="1365965">
                  <a:extLst>
                    <a:ext uri="{9D8B030D-6E8A-4147-A177-3AD203B41FA5}">
                      <a16:colId xmlns:a16="http://schemas.microsoft.com/office/drawing/2014/main" val="3636517866"/>
                    </a:ext>
                  </a:extLst>
                </a:gridCol>
                <a:gridCol w="1667929">
                  <a:extLst>
                    <a:ext uri="{9D8B030D-6E8A-4147-A177-3AD203B41FA5}">
                      <a16:colId xmlns:a16="http://schemas.microsoft.com/office/drawing/2014/main" val="1861201043"/>
                    </a:ext>
                  </a:extLst>
                </a:gridCol>
              </a:tblGrid>
              <a:tr h="370840">
                <a:tc>
                  <a:txBody>
                    <a:bodyPr/>
                    <a:lstStyle/>
                    <a:p>
                      <a:r>
                        <a:rPr lang="en-US" sz="900" dirty="0"/>
                        <a:t>Nama Akun</a:t>
                      </a:r>
                      <a:endParaRPr lang="en-ID" sz="900" dirty="0"/>
                    </a:p>
                  </a:txBody>
                  <a:tcPr/>
                </a:tc>
                <a:tc>
                  <a:txBody>
                    <a:bodyPr/>
                    <a:lstStyle/>
                    <a:p>
                      <a:r>
                        <a:rPr lang="en-US" sz="900" dirty="0"/>
                        <a:t>No</a:t>
                      </a:r>
                      <a:endParaRPr lang="en-ID" sz="900" dirty="0"/>
                    </a:p>
                  </a:txBody>
                  <a:tcPr/>
                </a:tc>
                <a:tc>
                  <a:txBody>
                    <a:bodyPr/>
                    <a:lstStyle/>
                    <a:p>
                      <a:r>
                        <a:rPr lang="en-US" sz="900" dirty="0" err="1"/>
                        <a:t>Debet</a:t>
                      </a:r>
                      <a:endParaRPr lang="en-ID" sz="900" dirty="0"/>
                    </a:p>
                  </a:txBody>
                  <a:tcPr/>
                </a:tc>
                <a:tc>
                  <a:txBody>
                    <a:bodyPr/>
                    <a:lstStyle/>
                    <a:p>
                      <a:r>
                        <a:rPr lang="en-US" sz="900" dirty="0" err="1"/>
                        <a:t>Kredit</a:t>
                      </a:r>
                      <a:endParaRPr lang="en-ID" sz="900" dirty="0"/>
                    </a:p>
                  </a:txBody>
                  <a:tcPr/>
                </a:tc>
                <a:extLst>
                  <a:ext uri="{0D108BD9-81ED-4DB2-BD59-A6C34878D82A}">
                    <a16:rowId xmlns:a16="http://schemas.microsoft.com/office/drawing/2014/main" val="4056384156"/>
                  </a:ext>
                </a:extLst>
              </a:tr>
              <a:tr h="370840">
                <a:tc>
                  <a:txBody>
                    <a:bodyPr/>
                    <a:lstStyle/>
                    <a:p>
                      <a:r>
                        <a:rPr lang="en-US" sz="900" dirty="0"/>
                        <a:t>Beban </a:t>
                      </a:r>
                      <a:r>
                        <a:rPr lang="en-US" sz="900" dirty="0" err="1"/>
                        <a:t>Kerugian</a:t>
                      </a:r>
                      <a:r>
                        <a:rPr lang="en-US" sz="900" dirty="0"/>
                        <a:t> </a:t>
                      </a:r>
                      <a:r>
                        <a:rPr lang="en-US" sz="900" dirty="0" err="1"/>
                        <a:t>Piutang</a:t>
                      </a:r>
                      <a:r>
                        <a:rPr lang="en-US" sz="900" dirty="0"/>
                        <a:t> Tak </a:t>
                      </a:r>
                      <a:r>
                        <a:rPr lang="en-US" sz="900" dirty="0" err="1"/>
                        <a:t>Tertagih</a:t>
                      </a:r>
                      <a:endParaRPr lang="en-ID" sz="900" dirty="0"/>
                    </a:p>
                  </a:txBody>
                  <a:tcPr/>
                </a:tc>
                <a:tc>
                  <a:txBody>
                    <a:bodyPr/>
                    <a:lstStyle/>
                    <a:p>
                      <a:endParaRPr lang="en-ID" sz="900"/>
                    </a:p>
                  </a:txBody>
                  <a:tcPr/>
                </a:tc>
                <a:tc>
                  <a:txBody>
                    <a:bodyPr/>
                    <a:lstStyle/>
                    <a:p>
                      <a:r>
                        <a:rPr lang="en-US" sz="900" dirty="0"/>
                        <a:t>Rp 6.740.000</a:t>
                      </a:r>
                      <a:endParaRPr lang="en-ID" sz="900" dirty="0"/>
                    </a:p>
                  </a:txBody>
                  <a:tcPr/>
                </a:tc>
                <a:tc>
                  <a:txBody>
                    <a:bodyPr/>
                    <a:lstStyle/>
                    <a:p>
                      <a:endParaRPr lang="en-ID" sz="900"/>
                    </a:p>
                  </a:txBody>
                  <a:tcPr/>
                </a:tc>
                <a:extLst>
                  <a:ext uri="{0D108BD9-81ED-4DB2-BD59-A6C34878D82A}">
                    <a16:rowId xmlns:a16="http://schemas.microsoft.com/office/drawing/2014/main" val="2612919644"/>
                  </a:ext>
                </a:extLst>
              </a:tr>
              <a:tr h="370840">
                <a:tc>
                  <a:txBody>
                    <a:bodyPr/>
                    <a:lstStyle/>
                    <a:p>
                      <a:r>
                        <a:rPr lang="en-US" sz="900" dirty="0"/>
                        <a:t>Cadangan </a:t>
                      </a:r>
                      <a:r>
                        <a:rPr lang="en-US" sz="900" dirty="0" err="1"/>
                        <a:t>piutang</a:t>
                      </a:r>
                      <a:r>
                        <a:rPr lang="en-US" sz="900" dirty="0"/>
                        <a:t> Tak </a:t>
                      </a:r>
                      <a:r>
                        <a:rPr lang="en-US" sz="900" dirty="0" err="1"/>
                        <a:t>tertagih</a:t>
                      </a:r>
                      <a:endParaRPr lang="en-ID" sz="900" dirty="0"/>
                    </a:p>
                  </a:txBody>
                  <a:tcPr/>
                </a:tc>
                <a:tc>
                  <a:txBody>
                    <a:bodyPr/>
                    <a:lstStyle/>
                    <a:p>
                      <a:endParaRPr lang="en-ID" sz="900"/>
                    </a:p>
                  </a:txBody>
                  <a:tcPr/>
                </a:tc>
                <a:tc>
                  <a:txBody>
                    <a:bodyPr/>
                    <a:lstStyle/>
                    <a:p>
                      <a:endParaRPr lang="en-ID" sz="900"/>
                    </a:p>
                  </a:txBody>
                  <a:tcPr/>
                </a:tc>
                <a:tc>
                  <a:txBody>
                    <a:bodyPr/>
                    <a:lstStyle/>
                    <a:p>
                      <a:r>
                        <a:rPr lang="en-US" sz="900" dirty="0"/>
                        <a:t>Rp 6.740.000</a:t>
                      </a:r>
                      <a:endParaRPr lang="en-ID" sz="900" dirty="0"/>
                    </a:p>
                  </a:txBody>
                  <a:tcPr/>
                </a:tc>
                <a:extLst>
                  <a:ext uri="{0D108BD9-81ED-4DB2-BD59-A6C34878D82A}">
                    <a16:rowId xmlns:a16="http://schemas.microsoft.com/office/drawing/2014/main" val="1537485900"/>
                  </a:ext>
                </a:extLst>
              </a:tr>
            </a:tbl>
          </a:graphicData>
        </a:graphic>
      </p:graphicFrame>
      <p:sp>
        <p:nvSpPr>
          <p:cNvPr id="5" name="Google Shape;108;p16">
            <a:extLst>
              <a:ext uri="{FF2B5EF4-FFF2-40B4-BE49-F238E27FC236}">
                <a16:creationId xmlns:a16="http://schemas.microsoft.com/office/drawing/2014/main" id="{31A6E7E5-0768-3C25-8EEE-97F9D09CDB20}"/>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Piutang</a:t>
            </a:r>
            <a:endParaRPr sz="3600" b="1" dirty="0">
              <a:solidFill>
                <a:srgbClr val="17919B"/>
              </a:solidFill>
              <a:latin typeface="Roboto"/>
              <a:ea typeface="Roboto"/>
              <a:cs typeface="Roboto"/>
              <a:sym typeface="Roboto"/>
            </a:endParaRPr>
          </a:p>
        </p:txBody>
      </p:sp>
      <p:sp>
        <p:nvSpPr>
          <p:cNvPr id="6" name="TextBox 5">
            <a:extLst>
              <a:ext uri="{FF2B5EF4-FFF2-40B4-BE49-F238E27FC236}">
                <a16:creationId xmlns:a16="http://schemas.microsoft.com/office/drawing/2014/main" id="{F60006B5-84D3-CB8D-974D-0A27C0B4A400}"/>
              </a:ext>
            </a:extLst>
          </p:cNvPr>
          <p:cNvSpPr txBox="1"/>
          <p:nvPr/>
        </p:nvSpPr>
        <p:spPr>
          <a:xfrm>
            <a:off x="1066800" y="809225"/>
            <a:ext cx="2432050" cy="307777"/>
          </a:xfrm>
          <a:prstGeom prst="rect">
            <a:avLst/>
          </a:prstGeom>
          <a:noFill/>
        </p:spPr>
        <p:txBody>
          <a:bodyPr wrap="square" rtlCol="0">
            <a:spAutoFit/>
          </a:bodyPr>
          <a:lstStyle/>
          <a:p>
            <a:r>
              <a:rPr lang="en-US" dirty="0" err="1"/>
              <a:t>Jurnal</a:t>
            </a:r>
            <a:r>
              <a:rPr lang="en-US" dirty="0"/>
              <a:t> </a:t>
            </a:r>
            <a:r>
              <a:rPr lang="en-US" dirty="0" err="1"/>
              <a:t>Penyesuaian</a:t>
            </a:r>
            <a:r>
              <a:rPr lang="en-US" dirty="0"/>
              <a:t> :</a:t>
            </a:r>
            <a:endParaRPr lang="en-ID" dirty="0"/>
          </a:p>
        </p:txBody>
      </p:sp>
    </p:spTree>
    <p:extLst>
      <p:ext uri="{BB962C8B-B14F-4D97-AF65-F5344CB8AC3E}">
        <p14:creationId xmlns:p14="http://schemas.microsoft.com/office/powerpoint/2010/main" val="33023687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a:solidFill>
                  <a:srgbClr val="FFFFFF"/>
                </a:solidFill>
                <a:latin typeface="Open Sans"/>
                <a:ea typeface="Open Sans"/>
                <a:cs typeface="Open Sans"/>
                <a:sym typeface="Open Sans"/>
              </a:rPr>
              <a:t>Case Study</a:t>
            </a:r>
            <a:r>
              <a:rPr lang="id" sz="2000" b="1" i="0" u="none" strike="noStrike" cap="none">
                <a:solidFill>
                  <a:srgbClr val="FFFFFF"/>
                </a:solidFill>
                <a:latin typeface="Open Sans"/>
                <a:ea typeface="Open Sans"/>
                <a:cs typeface="Open Sans"/>
                <a:sym typeface="Open Sans"/>
              </a:rPr>
              <a:t>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id" sz="6000" dirty="0">
                <a:solidFill>
                  <a:srgbClr val="FFFFFF"/>
                </a:solidFill>
                <a:latin typeface="Roboto Black"/>
                <a:ea typeface="Roboto Black"/>
                <a:cs typeface="Roboto Black"/>
                <a:sym typeface="Roboto Black"/>
              </a:rPr>
              <a:t>Rekonsiliasi Bank</a:t>
            </a:r>
            <a:endParaRPr sz="6000" dirty="0">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29681200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Rekonsiliasi Bank</a:t>
            </a:r>
            <a:endParaRPr sz="3600" b="1">
              <a:solidFill>
                <a:srgbClr val="17919B"/>
              </a:solidFill>
              <a:latin typeface="Roboto"/>
              <a:ea typeface="Roboto"/>
              <a:cs typeface="Roboto"/>
              <a:sym typeface="Roboto"/>
            </a:endParaRPr>
          </a:p>
        </p:txBody>
      </p:sp>
      <p:sp>
        <p:nvSpPr>
          <p:cNvPr id="86" name="Google Shape;86;p15"/>
          <p:cNvSpPr txBox="1"/>
          <p:nvPr/>
        </p:nvSpPr>
        <p:spPr>
          <a:xfrm>
            <a:off x="2866175" y="1010450"/>
            <a:ext cx="5893800" cy="3538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000"/>
              </a:spcBef>
              <a:spcAft>
                <a:spcPts val="0"/>
              </a:spcAft>
              <a:buClr>
                <a:schemeClr val="dk1"/>
              </a:buClr>
              <a:buSzPts val="1100"/>
              <a:buFont typeface="Arial"/>
              <a:buNone/>
            </a:pPr>
            <a:r>
              <a:rPr lang="id" sz="1200" dirty="0">
                <a:solidFill>
                  <a:schemeClr val="dk1"/>
                </a:solidFill>
                <a:latin typeface="Roboto"/>
                <a:ea typeface="Roboto"/>
                <a:cs typeface="Roboto"/>
                <a:sym typeface="Roboto"/>
              </a:rPr>
              <a:t>PT Pelita Nusantara memiliki rekening giro di Bank Jago. Pada akhir Oktober 2023, perusahaan ini menerima laporan rekening koran dari Bank Jago. </a:t>
            </a:r>
            <a:endParaRPr sz="1200" dirty="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200" dirty="0">
                <a:solidFill>
                  <a:schemeClr val="dk1"/>
                </a:solidFill>
                <a:latin typeface="Roboto"/>
                <a:ea typeface="Roboto"/>
                <a:cs typeface="Roboto"/>
                <a:sym typeface="Roboto"/>
              </a:rPr>
              <a:t>Menurut laporan bank, saldo giro PT Pelita Nusantara per 31 Oktober 2023 adalah Rp 53.884.800. Sedangkan menurut pembukuan PT Pelita Nusantara, saldo rekening giro di Bank Jago adalah Rp 32.942.100. Setelah dilakukan pembandingan sesuai dengan prosedur, ditemukan hal-hal sebagai berikut :</a:t>
            </a:r>
            <a:endParaRPr sz="1200" dirty="0">
              <a:solidFill>
                <a:schemeClr val="dk1"/>
              </a:solidFill>
              <a:latin typeface="Roboto"/>
              <a:ea typeface="Roboto"/>
              <a:cs typeface="Roboto"/>
              <a:sym typeface="Roboto"/>
            </a:endParaRPr>
          </a:p>
          <a:p>
            <a:pPr marL="179999" lvl="0" indent="-171450" algn="l" rtl="0">
              <a:lnSpc>
                <a:spcPct val="115000"/>
              </a:lnSpc>
              <a:spcBef>
                <a:spcPts val="1000"/>
              </a:spcBef>
              <a:spcAft>
                <a:spcPts val="0"/>
              </a:spcAft>
              <a:buClr>
                <a:schemeClr val="dk1"/>
              </a:buClr>
              <a:buSzPts val="1200"/>
              <a:buFont typeface="Roboto"/>
              <a:buChar char="●"/>
            </a:pPr>
            <a:r>
              <a:rPr lang="id" sz="1200" dirty="0">
                <a:solidFill>
                  <a:schemeClr val="dk1"/>
                </a:solidFill>
                <a:latin typeface="Roboto"/>
                <a:ea typeface="Roboto"/>
                <a:cs typeface="Roboto"/>
                <a:sym typeface="Roboto"/>
              </a:rPr>
              <a:t>Setoran tanggal 30 Oktober 2023 sebesar Rp 15.916.300 tidak tercantum dalam laporan bank</a:t>
            </a:r>
            <a:endParaRPr sz="1200" dirty="0">
              <a:solidFill>
                <a:schemeClr val="dk1"/>
              </a:solidFill>
              <a:latin typeface="Roboto"/>
              <a:ea typeface="Roboto"/>
              <a:cs typeface="Roboto"/>
              <a:sym typeface="Roboto"/>
            </a:endParaRPr>
          </a:p>
          <a:p>
            <a:pPr marL="179999" lvl="0" indent="-171450" algn="l" rtl="0">
              <a:lnSpc>
                <a:spcPct val="115000"/>
              </a:lnSpc>
              <a:spcBef>
                <a:spcPts val="0"/>
              </a:spcBef>
              <a:spcAft>
                <a:spcPts val="0"/>
              </a:spcAft>
              <a:buClr>
                <a:schemeClr val="dk1"/>
              </a:buClr>
              <a:buSzPts val="1200"/>
              <a:buFont typeface="Roboto"/>
              <a:buChar char="●"/>
            </a:pPr>
            <a:r>
              <a:rPr lang="id" sz="1200" dirty="0">
                <a:solidFill>
                  <a:schemeClr val="dk1"/>
                </a:solidFill>
                <a:latin typeface="Roboto"/>
                <a:ea typeface="Roboto"/>
                <a:cs typeface="Roboto"/>
                <a:sym typeface="Roboto"/>
              </a:rPr>
              <a:t>Bank telah melakukan kesalahan pembukuan, yaitu cek yang ditarik PT Mustika Ratu sebesar Rp 1.000.000 (no. cek 656) telah dikurangkan pada rekening giro PT Pelita Nusantara</a:t>
            </a:r>
            <a:endParaRPr sz="1200" dirty="0">
              <a:solidFill>
                <a:schemeClr val="dk1"/>
              </a:solidFill>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312075" y="1569313"/>
            <a:ext cx="2421075" cy="2421075"/>
          </a:xfrm>
          <a:prstGeom prst="rect">
            <a:avLst/>
          </a:prstGeom>
          <a:noFill/>
          <a:ln>
            <a:noFill/>
          </a:ln>
        </p:spPr>
      </p:pic>
    </p:spTree>
    <p:extLst>
      <p:ext uri="{BB962C8B-B14F-4D97-AF65-F5344CB8AC3E}">
        <p14:creationId xmlns:p14="http://schemas.microsoft.com/office/powerpoint/2010/main" val="35991461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2075" y="1010450"/>
            <a:ext cx="8448000" cy="752400"/>
          </a:xfrm>
          <a:prstGeom prst="rect">
            <a:avLst/>
          </a:prstGeom>
          <a:noFill/>
          <a:ln>
            <a:noFill/>
          </a:ln>
        </p:spPr>
        <p:txBody>
          <a:bodyPr spcFirstLastPara="1" wrap="square" lIns="91425" tIns="91425" rIns="91425" bIns="91425" anchor="t" anchorCtr="0">
            <a:noAutofit/>
          </a:bodyPr>
          <a:lstStyle/>
          <a:p>
            <a:pPr marL="179999" lvl="0" indent="-184150" algn="l" rtl="0">
              <a:lnSpc>
                <a:spcPct val="115000"/>
              </a:lnSpc>
              <a:spcBef>
                <a:spcPts val="1000"/>
              </a:spcBef>
              <a:spcAft>
                <a:spcPts val="0"/>
              </a:spcAft>
              <a:buClr>
                <a:schemeClr val="dk1"/>
              </a:buClr>
              <a:buSzPts val="1400"/>
              <a:buFont typeface="Roboto"/>
              <a:buChar char="●"/>
            </a:pPr>
            <a:r>
              <a:rPr lang="id">
                <a:solidFill>
                  <a:schemeClr val="dk1"/>
                </a:solidFill>
                <a:latin typeface="Roboto"/>
                <a:ea typeface="Roboto"/>
                <a:cs typeface="Roboto"/>
                <a:sym typeface="Roboto"/>
              </a:rPr>
              <a:t>Lima lembar cek yang ditarik pada akhir bulan Oktober 2023 dan telah dicatat dalam jurnal pengeluaran kas oleh PT Pelita Nusantara belum dibayar oleh Bank:</a:t>
            </a:r>
            <a:endParaRPr>
              <a:solidFill>
                <a:schemeClr val="dk1"/>
              </a:solidFill>
              <a:latin typeface="Roboto"/>
              <a:ea typeface="Roboto"/>
              <a:cs typeface="Roboto"/>
              <a:sym typeface="Roboto"/>
            </a:endParaRPr>
          </a:p>
        </p:txBody>
      </p:sp>
      <p:graphicFrame>
        <p:nvGraphicFramePr>
          <p:cNvPr id="109" name="Google Shape;109;p16"/>
          <p:cNvGraphicFramePr/>
          <p:nvPr/>
        </p:nvGraphicFramePr>
        <p:xfrm>
          <a:off x="397525" y="1762850"/>
          <a:ext cx="7239000" cy="2663772"/>
        </p:xfrm>
        <a:graphic>
          <a:graphicData uri="http://schemas.openxmlformats.org/drawingml/2006/table">
            <a:tbl>
              <a:tblPr>
                <a:noFill/>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ctr" rtl="0">
                        <a:lnSpc>
                          <a:spcPct val="115000"/>
                        </a:lnSpc>
                        <a:spcBef>
                          <a:spcPts val="0"/>
                        </a:spcBef>
                        <a:spcAft>
                          <a:spcPts val="0"/>
                        </a:spcAft>
                        <a:buNone/>
                      </a:pPr>
                      <a:r>
                        <a:rPr lang="id" sz="1600" b="1">
                          <a:solidFill>
                            <a:srgbClr val="FFFFFF"/>
                          </a:solidFill>
                          <a:latin typeface="Roboto"/>
                          <a:ea typeface="Roboto"/>
                          <a:cs typeface="Roboto"/>
                          <a:sym typeface="Roboto"/>
                        </a:rPr>
                        <a:t>NO. CEK</a:t>
                      </a:r>
                      <a:endParaRPr sz="1600" b="1">
                        <a:solidFill>
                          <a:srgbClr val="FFFFFF"/>
                        </a:solidFill>
                        <a:latin typeface="Roboto"/>
                        <a:ea typeface="Roboto"/>
                        <a:cs typeface="Roboto"/>
                        <a:sym typeface="Roboto"/>
                      </a:endParaRPr>
                    </a:p>
                  </a:txBody>
                  <a:tcPr marL="91425" marR="91425" marT="91425" marB="91425">
                    <a:solidFill>
                      <a:srgbClr val="17919B"/>
                    </a:solidFill>
                  </a:tcPr>
                </a:tc>
                <a:tc>
                  <a:txBody>
                    <a:bodyPr/>
                    <a:lstStyle/>
                    <a:p>
                      <a:pPr marL="0" lvl="0" indent="0" algn="ctr" rtl="0">
                        <a:lnSpc>
                          <a:spcPct val="115000"/>
                        </a:lnSpc>
                        <a:spcBef>
                          <a:spcPts val="0"/>
                        </a:spcBef>
                        <a:spcAft>
                          <a:spcPts val="0"/>
                        </a:spcAft>
                        <a:buNone/>
                      </a:pPr>
                      <a:r>
                        <a:rPr lang="id" sz="1600" b="1">
                          <a:solidFill>
                            <a:srgbClr val="FFFFFF"/>
                          </a:solidFill>
                          <a:latin typeface="Roboto"/>
                          <a:ea typeface="Roboto"/>
                          <a:cs typeface="Roboto"/>
                          <a:sym typeface="Roboto"/>
                        </a:rPr>
                        <a:t>TANGGAL</a:t>
                      </a:r>
                      <a:endParaRPr sz="1600" b="1">
                        <a:solidFill>
                          <a:srgbClr val="FFFFFF"/>
                        </a:solidFill>
                        <a:latin typeface="Roboto"/>
                        <a:ea typeface="Roboto"/>
                        <a:cs typeface="Roboto"/>
                        <a:sym typeface="Roboto"/>
                      </a:endParaRPr>
                    </a:p>
                  </a:txBody>
                  <a:tcPr marL="91425" marR="91425" marT="91425" marB="91425">
                    <a:solidFill>
                      <a:srgbClr val="17919B"/>
                    </a:solidFill>
                  </a:tcPr>
                </a:tc>
                <a:tc>
                  <a:txBody>
                    <a:bodyPr/>
                    <a:lstStyle/>
                    <a:p>
                      <a:pPr marL="0" lvl="0" indent="0" algn="ctr" rtl="0">
                        <a:lnSpc>
                          <a:spcPct val="115000"/>
                        </a:lnSpc>
                        <a:spcBef>
                          <a:spcPts val="0"/>
                        </a:spcBef>
                        <a:spcAft>
                          <a:spcPts val="0"/>
                        </a:spcAft>
                        <a:buNone/>
                      </a:pPr>
                      <a:r>
                        <a:rPr lang="id" sz="1600" b="1">
                          <a:solidFill>
                            <a:srgbClr val="FFFFFF"/>
                          </a:solidFill>
                          <a:latin typeface="Roboto"/>
                          <a:ea typeface="Roboto"/>
                          <a:cs typeface="Roboto"/>
                          <a:sym typeface="Roboto"/>
                        </a:rPr>
                        <a:t>JUMLAH</a:t>
                      </a:r>
                      <a:endParaRPr sz="1600" b="1">
                        <a:solidFill>
                          <a:srgbClr val="FFFFFF"/>
                        </a:solidFill>
                        <a:latin typeface="Roboto"/>
                        <a:ea typeface="Roboto"/>
                        <a:cs typeface="Roboto"/>
                        <a:sym typeface="Roboto"/>
                      </a:endParaRPr>
                    </a:p>
                  </a:txBody>
                  <a:tcPr marL="91425" marR="91425" marT="91425" marB="91425">
                    <a:solidFill>
                      <a:srgbClr val="17919B"/>
                    </a:solidFill>
                  </a:tcPr>
                </a:tc>
                <a:extLst>
                  <a:ext uri="{0D108BD9-81ED-4DB2-BD59-A6C34878D82A}">
                    <a16:rowId xmlns:a16="http://schemas.microsoft.com/office/drawing/2014/main" val="10000"/>
                  </a:ext>
                </a:extLst>
              </a:tr>
              <a:tr h="381000">
                <a:tc>
                  <a:txBody>
                    <a:bodyPr/>
                    <a:lstStyle/>
                    <a:p>
                      <a:pPr marL="0" lvl="0" indent="0" algn="ctr" rtl="0">
                        <a:lnSpc>
                          <a:spcPct val="115000"/>
                        </a:lnSpc>
                        <a:spcBef>
                          <a:spcPts val="0"/>
                        </a:spcBef>
                        <a:spcAft>
                          <a:spcPts val="0"/>
                        </a:spcAft>
                        <a:buNone/>
                      </a:pPr>
                      <a:r>
                        <a:rPr lang="id" sz="1600" dirty="0">
                          <a:latin typeface="Roboto"/>
                          <a:ea typeface="Roboto"/>
                          <a:cs typeface="Roboto"/>
                          <a:sym typeface="Roboto"/>
                        </a:rPr>
                        <a:t>337</a:t>
                      </a:r>
                      <a:endParaRPr sz="1600" dirty="0">
                        <a:latin typeface="Roboto"/>
                        <a:ea typeface="Roboto"/>
                        <a:cs typeface="Roboto"/>
                        <a:sym typeface="Roboto"/>
                      </a:endParaRPr>
                    </a:p>
                  </a:txBody>
                  <a:tcPr marL="91425" marR="91425" marT="91425" marB="91425"/>
                </a:tc>
                <a:tc>
                  <a:txBody>
                    <a:bodyPr/>
                    <a:lstStyle/>
                    <a:p>
                      <a:pPr marL="0" lvl="0" indent="0" algn="ctr" rtl="0">
                        <a:lnSpc>
                          <a:spcPct val="115000"/>
                        </a:lnSpc>
                        <a:spcBef>
                          <a:spcPts val="0"/>
                        </a:spcBef>
                        <a:spcAft>
                          <a:spcPts val="0"/>
                        </a:spcAft>
                        <a:buNone/>
                      </a:pPr>
                      <a:r>
                        <a:rPr lang="id" sz="1600">
                          <a:latin typeface="Roboto"/>
                          <a:ea typeface="Roboto"/>
                          <a:cs typeface="Roboto"/>
                          <a:sym typeface="Roboto"/>
                        </a:rPr>
                        <a:t>27 Oktober</a:t>
                      </a:r>
                      <a:endParaRPr sz="1600">
                        <a:latin typeface="Roboto"/>
                        <a:ea typeface="Roboto"/>
                        <a:cs typeface="Roboto"/>
                        <a:sym typeface="Roboto"/>
                      </a:endParaRPr>
                    </a:p>
                  </a:txBody>
                  <a:tcPr marL="91425" marR="91425" marT="91425" marB="91425"/>
                </a:tc>
                <a:tc>
                  <a:txBody>
                    <a:bodyPr/>
                    <a:lstStyle/>
                    <a:p>
                      <a:pPr marL="0" lvl="0" indent="0" algn="r" rtl="0">
                        <a:lnSpc>
                          <a:spcPct val="115000"/>
                        </a:lnSpc>
                        <a:spcBef>
                          <a:spcPts val="0"/>
                        </a:spcBef>
                        <a:spcAft>
                          <a:spcPts val="0"/>
                        </a:spcAft>
                        <a:buNone/>
                      </a:pPr>
                      <a:r>
                        <a:rPr lang="id" sz="1600" dirty="0">
                          <a:latin typeface="Roboto"/>
                          <a:ea typeface="Roboto"/>
                          <a:cs typeface="Roboto"/>
                          <a:sym typeface="Roboto"/>
                        </a:rPr>
                        <a:t>Rp. 2.860.000</a:t>
                      </a:r>
                      <a:endParaRPr sz="1600" dirty="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lnSpc>
                          <a:spcPct val="115000"/>
                        </a:lnSpc>
                        <a:spcBef>
                          <a:spcPts val="0"/>
                        </a:spcBef>
                        <a:spcAft>
                          <a:spcPts val="0"/>
                        </a:spcAft>
                        <a:buNone/>
                      </a:pPr>
                      <a:r>
                        <a:rPr lang="id" sz="1600">
                          <a:latin typeface="Roboto"/>
                          <a:ea typeface="Roboto"/>
                          <a:cs typeface="Roboto"/>
                          <a:sym typeface="Roboto"/>
                        </a:rPr>
                        <a:t>338</a:t>
                      </a:r>
                      <a:endParaRPr sz="1600">
                        <a:latin typeface="Roboto"/>
                        <a:ea typeface="Roboto"/>
                        <a:cs typeface="Roboto"/>
                        <a:sym typeface="Roboto"/>
                      </a:endParaRPr>
                    </a:p>
                  </a:txBody>
                  <a:tcPr marL="91425" marR="91425" marT="91425" marB="91425"/>
                </a:tc>
                <a:tc>
                  <a:txBody>
                    <a:bodyPr/>
                    <a:lstStyle/>
                    <a:p>
                      <a:pPr marL="0" lvl="0" indent="0" algn="ctr" rtl="0">
                        <a:lnSpc>
                          <a:spcPct val="115000"/>
                        </a:lnSpc>
                        <a:spcBef>
                          <a:spcPts val="0"/>
                        </a:spcBef>
                        <a:spcAft>
                          <a:spcPts val="0"/>
                        </a:spcAft>
                        <a:buNone/>
                      </a:pPr>
                      <a:r>
                        <a:rPr lang="id" sz="1600" dirty="0">
                          <a:latin typeface="Roboto"/>
                          <a:ea typeface="Roboto"/>
                          <a:cs typeface="Roboto"/>
                          <a:sym typeface="Roboto"/>
                        </a:rPr>
                        <a:t>28 Oktober</a:t>
                      </a:r>
                      <a:endParaRPr sz="1600" dirty="0">
                        <a:latin typeface="Roboto"/>
                        <a:ea typeface="Roboto"/>
                        <a:cs typeface="Roboto"/>
                        <a:sym typeface="Roboto"/>
                      </a:endParaRPr>
                    </a:p>
                  </a:txBody>
                  <a:tcPr marL="91425" marR="91425" marT="91425" marB="91425"/>
                </a:tc>
                <a:tc>
                  <a:txBody>
                    <a:bodyPr/>
                    <a:lstStyle/>
                    <a:p>
                      <a:pPr marL="0" lvl="0" indent="0" algn="r" rtl="0">
                        <a:lnSpc>
                          <a:spcPct val="115000"/>
                        </a:lnSpc>
                        <a:spcBef>
                          <a:spcPts val="0"/>
                        </a:spcBef>
                        <a:spcAft>
                          <a:spcPts val="0"/>
                        </a:spcAft>
                        <a:buNone/>
                      </a:pPr>
                      <a:r>
                        <a:rPr lang="id" sz="1600" dirty="0">
                          <a:latin typeface="Roboto"/>
                          <a:ea typeface="Roboto"/>
                          <a:cs typeface="Roboto"/>
                          <a:sym typeface="Roboto"/>
                        </a:rPr>
                        <a:t>Rp. 3.194.700</a:t>
                      </a:r>
                      <a:endParaRPr sz="1600" dirty="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lnSpc>
                          <a:spcPct val="115000"/>
                        </a:lnSpc>
                        <a:spcBef>
                          <a:spcPts val="0"/>
                        </a:spcBef>
                        <a:spcAft>
                          <a:spcPts val="0"/>
                        </a:spcAft>
                        <a:buNone/>
                      </a:pPr>
                      <a:r>
                        <a:rPr lang="id" sz="1600">
                          <a:latin typeface="Roboto"/>
                          <a:ea typeface="Roboto"/>
                          <a:cs typeface="Roboto"/>
                          <a:sym typeface="Roboto"/>
                        </a:rPr>
                        <a:t>339</a:t>
                      </a:r>
                      <a:endParaRPr sz="1600">
                        <a:latin typeface="Roboto"/>
                        <a:ea typeface="Roboto"/>
                        <a:cs typeface="Roboto"/>
                        <a:sym typeface="Roboto"/>
                      </a:endParaRPr>
                    </a:p>
                  </a:txBody>
                  <a:tcPr marL="91425" marR="91425" marT="91425" marB="91425"/>
                </a:tc>
                <a:tc>
                  <a:txBody>
                    <a:bodyPr/>
                    <a:lstStyle/>
                    <a:p>
                      <a:pPr marL="0" lvl="0" indent="0" algn="ctr" rtl="0">
                        <a:lnSpc>
                          <a:spcPct val="115000"/>
                        </a:lnSpc>
                        <a:spcBef>
                          <a:spcPts val="0"/>
                        </a:spcBef>
                        <a:spcAft>
                          <a:spcPts val="0"/>
                        </a:spcAft>
                        <a:buNone/>
                      </a:pPr>
                      <a:r>
                        <a:rPr lang="id" sz="1600" dirty="0">
                          <a:latin typeface="Roboto"/>
                          <a:ea typeface="Roboto"/>
                          <a:cs typeface="Roboto"/>
                          <a:sym typeface="Roboto"/>
                        </a:rPr>
                        <a:t>28 Oktober</a:t>
                      </a:r>
                      <a:endParaRPr sz="1600" dirty="0">
                        <a:latin typeface="Roboto"/>
                        <a:ea typeface="Roboto"/>
                        <a:cs typeface="Roboto"/>
                        <a:sym typeface="Roboto"/>
                      </a:endParaRPr>
                    </a:p>
                  </a:txBody>
                  <a:tcPr marL="91425" marR="91425" marT="91425" marB="91425"/>
                </a:tc>
                <a:tc>
                  <a:txBody>
                    <a:bodyPr/>
                    <a:lstStyle/>
                    <a:p>
                      <a:pPr marL="0" lvl="0" indent="0" algn="r" rtl="0">
                        <a:lnSpc>
                          <a:spcPct val="115000"/>
                        </a:lnSpc>
                        <a:spcBef>
                          <a:spcPts val="0"/>
                        </a:spcBef>
                        <a:spcAft>
                          <a:spcPts val="0"/>
                        </a:spcAft>
                        <a:buNone/>
                      </a:pPr>
                      <a:r>
                        <a:rPr lang="id" sz="1600" dirty="0">
                          <a:latin typeface="Roboto"/>
                          <a:ea typeface="Roboto"/>
                          <a:cs typeface="Roboto"/>
                          <a:sym typeface="Roboto"/>
                        </a:rPr>
                        <a:t>Rp. 830.000</a:t>
                      </a:r>
                      <a:endParaRPr sz="1600" dirty="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lnSpc>
                          <a:spcPct val="115000"/>
                        </a:lnSpc>
                        <a:spcBef>
                          <a:spcPts val="0"/>
                        </a:spcBef>
                        <a:spcAft>
                          <a:spcPts val="0"/>
                        </a:spcAft>
                        <a:buNone/>
                      </a:pPr>
                      <a:r>
                        <a:rPr lang="id" sz="1600">
                          <a:latin typeface="Roboto"/>
                          <a:ea typeface="Roboto"/>
                          <a:cs typeface="Roboto"/>
                          <a:sym typeface="Roboto"/>
                        </a:rPr>
                        <a:t>340</a:t>
                      </a:r>
                      <a:endParaRPr sz="1600">
                        <a:latin typeface="Roboto"/>
                        <a:ea typeface="Roboto"/>
                        <a:cs typeface="Roboto"/>
                        <a:sym typeface="Roboto"/>
                      </a:endParaRPr>
                    </a:p>
                  </a:txBody>
                  <a:tcPr marL="91425" marR="91425" marT="91425" marB="91425"/>
                </a:tc>
                <a:tc>
                  <a:txBody>
                    <a:bodyPr/>
                    <a:lstStyle/>
                    <a:p>
                      <a:pPr marL="0" lvl="0" indent="0" algn="ctr" rtl="0">
                        <a:lnSpc>
                          <a:spcPct val="115000"/>
                        </a:lnSpc>
                        <a:spcBef>
                          <a:spcPts val="0"/>
                        </a:spcBef>
                        <a:spcAft>
                          <a:spcPts val="0"/>
                        </a:spcAft>
                        <a:buNone/>
                      </a:pPr>
                      <a:r>
                        <a:rPr lang="id" sz="1600" dirty="0">
                          <a:latin typeface="Roboto"/>
                          <a:ea typeface="Roboto"/>
                          <a:cs typeface="Roboto"/>
                          <a:sym typeface="Roboto"/>
                        </a:rPr>
                        <a:t>29 Oktober</a:t>
                      </a:r>
                      <a:endParaRPr sz="1600" dirty="0">
                        <a:latin typeface="Roboto"/>
                        <a:ea typeface="Roboto"/>
                        <a:cs typeface="Roboto"/>
                        <a:sym typeface="Roboto"/>
                      </a:endParaRPr>
                    </a:p>
                  </a:txBody>
                  <a:tcPr marL="91425" marR="91425" marT="91425" marB="91425"/>
                </a:tc>
                <a:tc>
                  <a:txBody>
                    <a:bodyPr/>
                    <a:lstStyle/>
                    <a:p>
                      <a:pPr marL="0" lvl="0" indent="0" algn="r" rtl="0">
                        <a:lnSpc>
                          <a:spcPct val="115000"/>
                        </a:lnSpc>
                        <a:spcBef>
                          <a:spcPts val="0"/>
                        </a:spcBef>
                        <a:spcAft>
                          <a:spcPts val="0"/>
                        </a:spcAft>
                        <a:buNone/>
                      </a:pPr>
                      <a:r>
                        <a:rPr lang="id" sz="1600" dirty="0">
                          <a:latin typeface="Roboto"/>
                          <a:ea typeface="Roboto"/>
                          <a:cs typeface="Roboto"/>
                          <a:sym typeface="Roboto"/>
                        </a:rPr>
                        <a:t>Rp. 2.031.400</a:t>
                      </a:r>
                      <a:endParaRPr sz="1600" dirty="0">
                        <a:latin typeface="Roboto"/>
                        <a:ea typeface="Roboto"/>
                        <a:cs typeface="Roboto"/>
                        <a:sym typeface="Roboto"/>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lnSpc>
                          <a:spcPct val="115000"/>
                        </a:lnSpc>
                        <a:spcBef>
                          <a:spcPts val="0"/>
                        </a:spcBef>
                        <a:spcAft>
                          <a:spcPts val="0"/>
                        </a:spcAft>
                        <a:buNone/>
                      </a:pPr>
                      <a:r>
                        <a:rPr lang="id" sz="1600">
                          <a:latin typeface="Roboto"/>
                          <a:ea typeface="Roboto"/>
                          <a:cs typeface="Roboto"/>
                          <a:sym typeface="Roboto"/>
                        </a:rPr>
                        <a:t>341</a:t>
                      </a:r>
                      <a:endParaRPr sz="1600">
                        <a:latin typeface="Roboto"/>
                        <a:ea typeface="Roboto"/>
                        <a:cs typeface="Roboto"/>
                        <a:sym typeface="Roboto"/>
                      </a:endParaRPr>
                    </a:p>
                  </a:txBody>
                  <a:tcPr marL="91425" marR="91425" marT="91425" marB="91425"/>
                </a:tc>
                <a:tc>
                  <a:txBody>
                    <a:bodyPr/>
                    <a:lstStyle/>
                    <a:p>
                      <a:pPr marL="0" lvl="0" indent="0" algn="ctr" rtl="0">
                        <a:lnSpc>
                          <a:spcPct val="115000"/>
                        </a:lnSpc>
                        <a:spcBef>
                          <a:spcPts val="0"/>
                        </a:spcBef>
                        <a:spcAft>
                          <a:spcPts val="0"/>
                        </a:spcAft>
                        <a:buNone/>
                      </a:pPr>
                      <a:r>
                        <a:rPr lang="id" sz="1600">
                          <a:latin typeface="Roboto"/>
                          <a:ea typeface="Roboto"/>
                          <a:cs typeface="Roboto"/>
                          <a:sym typeface="Roboto"/>
                        </a:rPr>
                        <a:t>30 Oktober</a:t>
                      </a:r>
                      <a:endParaRPr sz="1600">
                        <a:latin typeface="Roboto"/>
                        <a:ea typeface="Roboto"/>
                        <a:cs typeface="Roboto"/>
                        <a:sym typeface="Roboto"/>
                      </a:endParaRPr>
                    </a:p>
                  </a:txBody>
                  <a:tcPr marL="91425" marR="91425" marT="91425" marB="91425"/>
                </a:tc>
                <a:tc>
                  <a:txBody>
                    <a:bodyPr/>
                    <a:lstStyle/>
                    <a:p>
                      <a:pPr marL="0" lvl="0" indent="0" algn="r" rtl="0">
                        <a:lnSpc>
                          <a:spcPct val="115000"/>
                        </a:lnSpc>
                        <a:spcBef>
                          <a:spcPts val="0"/>
                        </a:spcBef>
                        <a:spcAft>
                          <a:spcPts val="0"/>
                        </a:spcAft>
                        <a:buNone/>
                      </a:pPr>
                      <a:r>
                        <a:rPr lang="id" sz="1600" dirty="0">
                          <a:latin typeface="Roboto"/>
                          <a:ea typeface="Roboto"/>
                          <a:cs typeface="Roboto"/>
                          <a:sym typeface="Roboto"/>
                        </a:rPr>
                        <a:t>Rp. 4.585.300</a:t>
                      </a:r>
                      <a:endParaRPr sz="1600" dirty="0">
                        <a:latin typeface="Roboto"/>
                        <a:ea typeface="Roboto"/>
                        <a:cs typeface="Roboto"/>
                        <a:sym typeface="Roboto"/>
                      </a:endParaRPr>
                    </a:p>
                  </a:txBody>
                  <a:tcPr marL="91425" marR="91425" marT="91425" marB="91425"/>
                </a:tc>
                <a:extLst>
                  <a:ext uri="{0D108BD9-81ED-4DB2-BD59-A6C34878D82A}">
                    <a16:rowId xmlns:a16="http://schemas.microsoft.com/office/drawing/2014/main" val="10005"/>
                  </a:ext>
                </a:extLst>
              </a:tr>
            </a:tbl>
          </a:graphicData>
        </a:graphic>
      </p:graphicFrame>
      <p:sp>
        <p:nvSpPr>
          <p:cNvPr id="110" name="Google Shape;110;p16"/>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Rekonsiliasi Bank</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3440942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p:cNvSpPr txBox="1"/>
          <p:nvPr/>
        </p:nvSpPr>
        <p:spPr>
          <a:xfrm>
            <a:off x="312075" y="1010450"/>
            <a:ext cx="8448000" cy="3450900"/>
          </a:xfrm>
          <a:prstGeom prst="rect">
            <a:avLst/>
          </a:prstGeom>
          <a:noFill/>
          <a:ln>
            <a:noFill/>
          </a:ln>
        </p:spPr>
        <p:txBody>
          <a:bodyPr spcFirstLastPara="1" wrap="square" lIns="91425" tIns="91425" rIns="91425" bIns="91425" anchor="t" anchorCtr="0">
            <a:noAutofit/>
          </a:bodyPr>
          <a:lstStyle/>
          <a:p>
            <a:pPr marL="179999" lvl="0" indent="-184150" algn="l" rtl="0">
              <a:lnSpc>
                <a:spcPct val="115000"/>
              </a:lnSpc>
              <a:spcBef>
                <a:spcPts val="0"/>
              </a:spcBef>
              <a:spcAft>
                <a:spcPts val="0"/>
              </a:spcAft>
              <a:buClr>
                <a:schemeClr val="dk1"/>
              </a:buClr>
              <a:buSzPts val="1400"/>
              <a:buFont typeface="Roboto"/>
              <a:buChar char="●"/>
            </a:pPr>
            <a:r>
              <a:rPr lang="id">
                <a:solidFill>
                  <a:schemeClr val="dk1"/>
                </a:solidFill>
                <a:latin typeface="Roboto"/>
                <a:ea typeface="Roboto"/>
                <a:cs typeface="Roboto"/>
                <a:sym typeface="Roboto"/>
              </a:rPr>
              <a:t>Bank telah menerima pelunasan selembar wesel tagih Rp 19.000.000 beserta bunga Rp 2.140.000 milik PT Pelita Nusantara. Penerimaan pelunasan wesel ini belum dicatat dalam jurnal penerimaan kas PT Pelita Nusantara.</a:t>
            </a:r>
            <a:endParaRPr>
              <a:solidFill>
                <a:schemeClr val="dk1"/>
              </a:solidFill>
              <a:latin typeface="Roboto"/>
              <a:ea typeface="Roboto"/>
              <a:cs typeface="Roboto"/>
              <a:sym typeface="Roboto"/>
            </a:endParaRPr>
          </a:p>
          <a:p>
            <a:pPr marL="179999" lvl="0" indent="-184150" algn="l" rtl="0">
              <a:lnSpc>
                <a:spcPct val="115000"/>
              </a:lnSpc>
              <a:spcBef>
                <a:spcPts val="0"/>
              </a:spcBef>
              <a:spcAft>
                <a:spcPts val="0"/>
              </a:spcAft>
              <a:buClr>
                <a:schemeClr val="dk1"/>
              </a:buClr>
              <a:buSzPts val="1400"/>
              <a:buFont typeface="Roboto"/>
              <a:buChar char="●"/>
            </a:pPr>
            <a:r>
              <a:rPr lang="id">
                <a:solidFill>
                  <a:schemeClr val="dk1"/>
                </a:solidFill>
                <a:latin typeface="Roboto"/>
                <a:ea typeface="Roboto"/>
                <a:cs typeface="Roboto"/>
                <a:sym typeface="Roboto"/>
              </a:rPr>
              <a:t>Laporan bank menunjukkan bahwa bank telah memberi bunga sebesar Rp. 280.100</a:t>
            </a:r>
            <a:endParaRPr>
              <a:solidFill>
                <a:schemeClr val="dk1"/>
              </a:solidFill>
              <a:latin typeface="Roboto"/>
              <a:ea typeface="Roboto"/>
              <a:cs typeface="Roboto"/>
              <a:sym typeface="Roboto"/>
            </a:endParaRPr>
          </a:p>
          <a:p>
            <a:pPr marL="179999" lvl="0" indent="-184150" algn="l" rtl="0">
              <a:lnSpc>
                <a:spcPct val="115000"/>
              </a:lnSpc>
              <a:spcBef>
                <a:spcPts val="0"/>
              </a:spcBef>
              <a:spcAft>
                <a:spcPts val="0"/>
              </a:spcAft>
              <a:buClr>
                <a:schemeClr val="dk1"/>
              </a:buClr>
              <a:buSzPts val="1400"/>
              <a:buFont typeface="Roboto"/>
              <a:buChar char="●"/>
            </a:pPr>
            <a:r>
              <a:rPr lang="id">
                <a:solidFill>
                  <a:schemeClr val="dk1"/>
                </a:solidFill>
                <a:latin typeface="Roboto"/>
                <a:ea typeface="Roboto"/>
                <a:cs typeface="Roboto"/>
                <a:sym typeface="Roboto"/>
              </a:rPr>
              <a:t>Cek no. 333 sebesar Rp 1.500.000 yang dibayarkan kepada PT Garuda telah dicatat dalam jurnal pengeluaran kas PT Pelita Nusantara Rp 5.100.000 sehingga saldo kas menjadi lebih rendah Rp 3.600.000</a:t>
            </a:r>
            <a:endParaRPr>
              <a:solidFill>
                <a:schemeClr val="dk1"/>
              </a:solidFill>
              <a:latin typeface="Roboto"/>
              <a:ea typeface="Roboto"/>
              <a:cs typeface="Roboto"/>
              <a:sym typeface="Roboto"/>
            </a:endParaRPr>
          </a:p>
          <a:p>
            <a:pPr marL="179999" lvl="0" indent="-184150" algn="l" rtl="0">
              <a:lnSpc>
                <a:spcPct val="115000"/>
              </a:lnSpc>
              <a:spcBef>
                <a:spcPts val="0"/>
              </a:spcBef>
              <a:spcAft>
                <a:spcPts val="0"/>
              </a:spcAft>
              <a:buClr>
                <a:schemeClr val="dk1"/>
              </a:buClr>
              <a:buSzPts val="1400"/>
              <a:buFont typeface="Roboto"/>
              <a:buChar char="●"/>
            </a:pPr>
            <a:r>
              <a:rPr lang="id">
                <a:solidFill>
                  <a:schemeClr val="dk1"/>
                </a:solidFill>
                <a:latin typeface="Roboto"/>
                <a:ea typeface="Roboto"/>
                <a:cs typeface="Roboto"/>
                <a:sym typeface="Roboto"/>
              </a:rPr>
              <a:t>Biaya administrasi bank bulan Oktober 2023 adalah Rp 142.500</a:t>
            </a:r>
            <a:endParaRPr>
              <a:solidFill>
                <a:schemeClr val="dk1"/>
              </a:solidFill>
              <a:latin typeface="Roboto"/>
              <a:ea typeface="Roboto"/>
              <a:cs typeface="Roboto"/>
              <a:sym typeface="Roboto"/>
            </a:endParaRPr>
          </a:p>
          <a:p>
            <a:pPr marL="179999" lvl="0" indent="-184150" algn="l" rtl="0">
              <a:lnSpc>
                <a:spcPct val="115000"/>
              </a:lnSpc>
              <a:spcBef>
                <a:spcPts val="0"/>
              </a:spcBef>
              <a:spcAft>
                <a:spcPts val="0"/>
              </a:spcAft>
              <a:buClr>
                <a:schemeClr val="dk1"/>
              </a:buClr>
              <a:buSzPts val="1400"/>
              <a:buFont typeface="Roboto"/>
              <a:buChar char="●"/>
            </a:pPr>
            <a:r>
              <a:rPr lang="id">
                <a:solidFill>
                  <a:schemeClr val="dk1"/>
                </a:solidFill>
                <a:latin typeface="Roboto"/>
                <a:ea typeface="Roboto"/>
                <a:cs typeface="Roboto"/>
                <a:sym typeface="Roboto"/>
              </a:rPr>
              <a:t>Laporan bank menunjukkan adanya pengembalian cek yang tidak cukup dananya sebesar Rp 520.000. Cek tersebut berasal dari PT Mega Mendung.</a:t>
            </a:r>
            <a:endParaRPr>
              <a:solidFill>
                <a:schemeClr val="dk1"/>
              </a:solidFill>
              <a:latin typeface="Roboto"/>
              <a:ea typeface="Roboto"/>
              <a:cs typeface="Roboto"/>
              <a:sym typeface="Roboto"/>
            </a:endParaRPr>
          </a:p>
          <a:p>
            <a:pPr marL="179999" lvl="0" indent="-184150" algn="l" rtl="0">
              <a:lnSpc>
                <a:spcPct val="115000"/>
              </a:lnSpc>
              <a:spcBef>
                <a:spcPts val="0"/>
              </a:spcBef>
              <a:spcAft>
                <a:spcPts val="0"/>
              </a:spcAft>
              <a:buClr>
                <a:schemeClr val="dk1"/>
              </a:buClr>
              <a:buSzPts val="1400"/>
              <a:buFont typeface="Roboto"/>
              <a:buChar char="●"/>
            </a:pPr>
            <a:r>
              <a:rPr lang="id">
                <a:solidFill>
                  <a:schemeClr val="dk1"/>
                </a:solidFill>
                <a:latin typeface="Roboto"/>
                <a:ea typeface="Roboto"/>
                <a:cs typeface="Roboto"/>
                <a:sym typeface="Roboto"/>
              </a:rPr>
              <a:t>Dari data tersebut, buatlah rekonsiliasi bank untuk membantu PT Pelita Nusantara mengetahui saldo yang sebenarnya.</a:t>
            </a:r>
            <a:endParaRPr>
              <a:solidFill>
                <a:schemeClr val="dk1"/>
              </a:solidFill>
              <a:latin typeface="Roboto"/>
              <a:ea typeface="Roboto"/>
              <a:cs typeface="Roboto"/>
              <a:sym typeface="Roboto"/>
            </a:endParaRPr>
          </a:p>
          <a:p>
            <a:pPr marL="0" lvl="0" indent="0" algn="l" rtl="0">
              <a:lnSpc>
                <a:spcPct val="115000"/>
              </a:lnSpc>
              <a:spcBef>
                <a:spcPts val="1000"/>
              </a:spcBef>
              <a:spcAft>
                <a:spcPts val="0"/>
              </a:spcAft>
              <a:buNone/>
            </a:pPr>
            <a:r>
              <a:rPr lang="id" b="1">
                <a:solidFill>
                  <a:schemeClr val="dk1"/>
                </a:solidFill>
                <a:latin typeface="Roboto"/>
                <a:ea typeface="Roboto"/>
                <a:cs typeface="Roboto"/>
                <a:sym typeface="Roboto"/>
              </a:rPr>
              <a:t>Setelah dibuat rekonsiliasi bank, buatlah jurnal penyesuaian yang dibutuhkan.</a:t>
            </a:r>
            <a:endParaRPr b="1">
              <a:solidFill>
                <a:schemeClr val="dk1"/>
              </a:solidFill>
              <a:latin typeface="Roboto"/>
              <a:ea typeface="Roboto"/>
              <a:cs typeface="Roboto"/>
              <a:sym typeface="Roboto"/>
            </a:endParaRPr>
          </a:p>
        </p:txBody>
      </p:sp>
      <p:sp>
        <p:nvSpPr>
          <p:cNvPr id="132" name="Google Shape;132;p17"/>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Rekonsiliasi Bank</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8512224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32;p17">
            <a:extLst>
              <a:ext uri="{FF2B5EF4-FFF2-40B4-BE49-F238E27FC236}">
                <a16:creationId xmlns:a16="http://schemas.microsoft.com/office/drawing/2014/main" id="{9A5099A0-466C-C4D4-FE12-CC9A11105483}"/>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Rekonsiliasi Bank</a:t>
            </a:r>
            <a:endParaRPr sz="3600" b="1" dirty="0">
              <a:solidFill>
                <a:srgbClr val="17919B"/>
              </a:solidFill>
              <a:latin typeface="Roboto"/>
              <a:ea typeface="Roboto"/>
              <a:cs typeface="Roboto"/>
              <a:sym typeface="Roboto"/>
            </a:endParaRPr>
          </a:p>
        </p:txBody>
      </p:sp>
      <p:graphicFrame>
        <p:nvGraphicFramePr>
          <p:cNvPr id="2" name="Table 1">
            <a:extLst>
              <a:ext uri="{FF2B5EF4-FFF2-40B4-BE49-F238E27FC236}">
                <a16:creationId xmlns:a16="http://schemas.microsoft.com/office/drawing/2014/main" id="{E2CBFC16-0281-C98A-94A8-19A122162609}"/>
              </a:ext>
            </a:extLst>
          </p:cNvPr>
          <p:cNvGraphicFramePr>
            <a:graphicFrameLocks noGrp="1"/>
          </p:cNvGraphicFramePr>
          <p:nvPr>
            <p:extLst>
              <p:ext uri="{D42A27DB-BD31-4B8C-83A1-F6EECF244321}">
                <p14:modId xmlns:p14="http://schemas.microsoft.com/office/powerpoint/2010/main" val="275690819"/>
              </p:ext>
            </p:extLst>
          </p:nvPr>
        </p:nvGraphicFramePr>
        <p:xfrm>
          <a:off x="975290" y="925945"/>
          <a:ext cx="5771873" cy="3794470"/>
        </p:xfrm>
        <a:graphic>
          <a:graphicData uri="http://schemas.openxmlformats.org/drawingml/2006/table">
            <a:tbl>
              <a:tblPr/>
              <a:tblGrid>
                <a:gridCol w="1625062">
                  <a:extLst>
                    <a:ext uri="{9D8B030D-6E8A-4147-A177-3AD203B41FA5}">
                      <a16:colId xmlns:a16="http://schemas.microsoft.com/office/drawing/2014/main" val="185020561"/>
                    </a:ext>
                  </a:extLst>
                </a:gridCol>
                <a:gridCol w="931509">
                  <a:extLst>
                    <a:ext uri="{9D8B030D-6E8A-4147-A177-3AD203B41FA5}">
                      <a16:colId xmlns:a16="http://schemas.microsoft.com/office/drawing/2014/main" val="176236960"/>
                    </a:ext>
                  </a:extLst>
                </a:gridCol>
                <a:gridCol w="858962">
                  <a:extLst>
                    <a:ext uri="{9D8B030D-6E8A-4147-A177-3AD203B41FA5}">
                      <a16:colId xmlns:a16="http://schemas.microsoft.com/office/drawing/2014/main" val="4096297528"/>
                    </a:ext>
                  </a:extLst>
                </a:gridCol>
                <a:gridCol w="789316">
                  <a:extLst>
                    <a:ext uri="{9D8B030D-6E8A-4147-A177-3AD203B41FA5}">
                      <a16:colId xmlns:a16="http://schemas.microsoft.com/office/drawing/2014/main" val="3083245368"/>
                    </a:ext>
                  </a:extLst>
                </a:gridCol>
                <a:gridCol w="557165">
                  <a:extLst>
                    <a:ext uri="{9D8B030D-6E8A-4147-A177-3AD203B41FA5}">
                      <a16:colId xmlns:a16="http://schemas.microsoft.com/office/drawing/2014/main" val="2139176288"/>
                    </a:ext>
                  </a:extLst>
                </a:gridCol>
                <a:gridCol w="1009859">
                  <a:extLst>
                    <a:ext uri="{9D8B030D-6E8A-4147-A177-3AD203B41FA5}">
                      <a16:colId xmlns:a16="http://schemas.microsoft.com/office/drawing/2014/main" val="3507902820"/>
                    </a:ext>
                  </a:extLst>
                </a:gridCol>
              </a:tblGrid>
              <a:tr h="161910">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1238106457"/>
                  </a:ext>
                </a:extLst>
              </a:tr>
              <a:tr h="161910">
                <a:tc>
                  <a:txBody>
                    <a:bodyPr/>
                    <a:lstStyle/>
                    <a:p>
                      <a:pPr algn="l" fontAlgn="b"/>
                      <a:r>
                        <a:rPr lang="en-ID" sz="900" b="0" i="0" u="none" strike="noStrike">
                          <a:solidFill>
                            <a:srgbClr val="000000"/>
                          </a:solidFill>
                          <a:effectLst/>
                          <a:latin typeface="Calibri" panose="020F0502020204030204" pitchFamily="34" charset="0"/>
                        </a:rPr>
                        <a:t>Saldo  Awal</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3977581764"/>
                  </a:ext>
                </a:extLst>
              </a:tr>
              <a:tr h="170005">
                <a:tc>
                  <a:txBody>
                    <a:bodyPr/>
                    <a:lstStyle/>
                    <a:p>
                      <a:pPr algn="l" fontAlgn="b"/>
                      <a:r>
                        <a:rPr lang="en-ID" sz="900" b="0" i="0" u="none" strike="noStrike">
                          <a:solidFill>
                            <a:srgbClr val="000000"/>
                          </a:solidFill>
                          <a:effectLst/>
                          <a:latin typeface="Calibri" panose="020F0502020204030204" pitchFamily="34" charset="0"/>
                        </a:rPr>
                        <a:t>Rekening Internal</a:t>
                      </a:r>
                    </a:p>
                  </a:txBody>
                  <a:tcPr marL="8095" marR="8095" marT="8095" marB="0" anchor="b">
                    <a:lnL>
                      <a:noFill/>
                    </a:lnL>
                    <a:lnR>
                      <a:noFill/>
                    </a:lnR>
                    <a:lnT>
                      <a:noFill/>
                    </a:lnT>
                    <a:lnB>
                      <a:noFill/>
                    </a:lnB>
                    <a:noFill/>
                  </a:tcPr>
                </a:tc>
                <a:tc>
                  <a:txBody>
                    <a:bodyPr/>
                    <a:lstStyle/>
                    <a:p>
                      <a:pPr algn="l" fontAlgn="b"/>
                      <a:r>
                        <a:rPr lang="en-ID" sz="1000" b="0" i="0" u="none" strike="noStrike">
                          <a:solidFill>
                            <a:srgbClr val="000000"/>
                          </a:solidFill>
                          <a:effectLst/>
                          <a:latin typeface="Calibri Light" panose="020F0302020204030204" pitchFamily="34" charset="0"/>
                        </a:rPr>
                        <a:t> Rp 53.884.800 </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789711502"/>
                  </a:ext>
                </a:extLst>
              </a:tr>
              <a:tr h="170005">
                <a:tc>
                  <a:txBody>
                    <a:bodyPr/>
                    <a:lstStyle/>
                    <a:p>
                      <a:pPr algn="l" fontAlgn="b"/>
                      <a:r>
                        <a:rPr lang="en-ID" sz="900" b="0" i="0" u="none" strike="noStrike">
                          <a:solidFill>
                            <a:srgbClr val="000000"/>
                          </a:solidFill>
                          <a:effectLst/>
                          <a:latin typeface="Calibri" panose="020F0502020204030204" pitchFamily="34" charset="0"/>
                        </a:rPr>
                        <a:t>Rekening Bank</a:t>
                      </a:r>
                    </a:p>
                  </a:txBody>
                  <a:tcPr marL="8095" marR="8095" marT="8095" marB="0" anchor="b">
                    <a:lnL>
                      <a:noFill/>
                    </a:lnL>
                    <a:lnR>
                      <a:noFill/>
                    </a:lnR>
                    <a:lnT>
                      <a:noFill/>
                    </a:lnT>
                    <a:lnB>
                      <a:noFill/>
                    </a:lnB>
                    <a:noFill/>
                  </a:tcPr>
                </a:tc>
                <a:tc>
                  <a:txBody>
                    <a:bodyPr/>
                    <a:lstStyle/>
                    <a:p>
                      <a:pPr algn="l" fontAlgn="b"/>
                      <a:r>
                        <a:rPr lang="en-ID" sz="1000" b="0" i="0" u="none" strike="noStrike">
                          <a:solidFill>
                            <a:srgbClr val="000000"/>
                          </a:solidFill>
                          <a:effectLst/>
                          <a:latin typeface="Calibri" panose="020F0502020204030204" pitchFamily="34" charset="0"/>
                        </a:rPr>
                        <a:t> Rp 32.942.100 </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1587363539"/>
                  </a:ext>
                </a:extLst>
              </a:tr>
              <a:tr h="161910">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3098712741"/>
                  </a:ext>
                </a:extLst>
              </a:tr>
              <a:tr h="161910">
                <a:tc>
                  <a:txBody>
                    <a:bodyPr/>
                    <a:lstStyle/>
                    <a:p>
                      <a:pPr algn="l" fontAlgn="b"/>
                      <a:r>
                        <a:rPr lang="en-ID" sz="900" b="0" i="0" u="none" strike="noStrike">
                          <a:solidFill>
                            <a:srgbClr val="000000"/>
                          </a:solidFill>
                          <a:effectLst/>
                          <a:latin typeface="Calibri" panose="020F0502020204030204" pitchFamily="34" charset="0"/>
                        </a:rPr>
                        <a:t>Rekonsiliasi Bank</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3377779630"/>
                  </a:ext>
                </a:extLst>
              </a:tr>
              <a:tr h="161910">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1001016829"/>
                  </a:ext>
                </a:extLst>
              </a:tr>
              <a:tr h="161910">
                <a:tc>
                  <a:txBody>
                    <a:bodyPr/>
                    <a:lstStyle/>
                    <a:p>
                      <a:pPr algn="l" fontAlgn="b"/>
                      <a:r>
                        <a:rPr lang="en-ID" sz="900" b="1" i="0" u="none" strike="noStrike" dirty="0">
                          <a:solidFill>
                            <a:srgbClr val="FFFFFF"/>
                          </a:solidFill>
                          <a:effectLst/>
                          <a:latin typeface="Calibri" panose="020F0502020204030204" pitchFamily="34" charset="0"/>
                        </a:rPr>
                        <a:t>Saldo </a:t>
                      </a:r>
                      <a:r>
                        <a:rPr lang="en-ID" sz="900" b="1" i="0" u="none" strike="noStrike" dirty="0" err="1">
                          <a:solidFill>
                            <a:srgbClr val="FFFFFF"/>
                          </a:solidFill>
                          <a:effectLst/>
                          <a:latin typeface="Calibri" panose="020F0502020204030204" pitchFamily="34" charset="0"/>
                        </a:rPr>
                        <a:t>Menurut</a:t>
                      </a:r>
                      <a:r>
                        <a:rPr lang="en-ID" sz="900" b="1" i="0" u="none" strike="noStrike" dirty="0">
                          <a:solidFill>
                            <a:srgbClr val="FFFFFF"/>
                          </a:solidFill>
                          <a:effectLst/>
                          <a:latin typeface="Calibri" panose="020F0502020204030204" pitchFamily="34" charset="0"/>
                        </a:rPr>
                        <a:t> kas</a:t>
                      </a: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dirty="0">
                          <a:solidFill>
                            <a:srgbClr val="FFFFFF"/>
                          </a:solidFill>
                          <a:effectLst/>
                          <a:latin typeface="Calibri" panose="020F0502020204030204" pitchFamily="34" charset="0"/>
                        </a:rPr>
                        <a:t> </a:t>
                      </a: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dirty="0">
                          <a:solidFill>
                            <a:srgbClr val="FFFFFF"/>
                          </a:solidFill>
                          <a:effectLst/>
                          <a:latin typeface="Calibri" panose="020F0502020204030204" pitchFamily="34" charset="0"/>
                        </a:rPr>
                        <a:t> </a:t>
                      </a: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a:solidFill>
                            <a:srgbClr val="FFFFFF"/>
                          </a:solidFill>
                          <a:effectLst/>
                          <a:latin typeface="Calibri" panose="020F0502020204030204" pitchFamily="34" charset="0"/>
                        </a:rPr>
                        <a:t> </a:t>
                      </a: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a:solidFill>
                            <a:srgbClr val="FFFFFF"/>
                          </a:solidFill>
                          <a:effectLst/>
                          <a:latin typeface="Calibri" panose="020F0502020204030204" pitchFamily="34" charset="0"/>
                        </a:rPr>
                        <a:t> </a:t>
                      </a: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dirty="0">
                          <a:solidFill>
                            <a:srgbClr val="FFFFFF"/>
                          </a:solidFill>
                          <a:effectLst/>
                          <a:latin typeface="Calibri" panose="020F0502020204030204" pitchFamily="34" charset="0"/>
                        </a:rPr>
                        <a:t> </a:t>
                      </a:r>
                      <a:r>
                        <a:rPr lang="en-ID" sz="900" b="1" i="0" u="none" strike="noStrike" dirty="0">
                          <a:solidFill>
                            <a:srgbClr val="FFFFFF"/>
                          </a:solidFill>
                          <a:effectLst/>
                          <a:latin typeface="Calibri" panose="020F0502020204030204" pitchFamily="34" charset="0"/>
                        </a:rPr>
                        <a:t>Rp        32.942.100 </a:t>
                      </a:r>
                    </a:p>
                  </a:txBody>
                  <a:tcPr marL="8095" marR="8095" marT="8095" marB="0" anchor="b">
                    <a:lnL>
                      <a:noFill/>
                    </a:lnL>
                    <a:lnR>
                      <a:noFill/>
                    </a:lnR>
                    <a:lnT>
                      <a:noFill/>
                    </a:lnT>
                    <a:lnB>
                      <a:noFill/>
                    </a:lnB>
                    <a:solidFill>
                      <a:schemeClr val="accent5"/>
                    </a:solidFill>
                  </a:tcPr>
                </a:tc>
                <a:extLst>
                  <a:ext uri="{0D108BD9-81ED-4DB2-BD59-A6C34878D82A}">
                    <a16:rowId xmlns:a16="http://schemas.microsoft.com/office/drawing/2014/main" val="1249503618"/>
                  </a:ext>
                </a:extLst>
              </a:tr>
              <a:tr h="161910">
                <a:tc>
                  <a:txBody>
                    <a:bodyPr/>
                    <a:lstStyle/>
                    <a:p>
                      <a:pPr algn="l" fontAlgn="b"/>
                      <a:endParaRPr lang="en-ID" sz="900" b="1" i="0" u="none" strike="noStrike" dirty="0">
                        <a:solidFill>
                          <a:srgbClr val="000000"/>
                        </a:solidFill>
                        <a:effectLst/>
                        <a:latin typeface="Calibri" panose="020F0502020204030204" pitchFamily="34" charset="0"/>
                      </a:endParaRPr>
                    </a:p>
                    <a:p>
                      <a:pPr algn="l" fontAlgn="b"/>
                      <a:r>
                        <a:rPr lang="en-ID" sz="900" b="1" i="0" u="none" strike="noStrike" dirty="0">
                          <a:solidFill>
                            <a:srgbClr val="000000"/>
                          </a:solidFill>
                          <a:effectLst/>
                          <a:latin typeface="Calibri" panose="020F0502020204030204" pitchFamily="34" charset="0"/>
                        </a:rPr>
                        <a:t>Di </a:t>
                      </a:r>
                      <a:r>
                        <a:rPr lang="en-ID" sz="900" b="1" i="0" u="none" strike="noStrike" dirty="0" err="1">
                          <a:solidFill>
                            <a:srgbClr val="000000"/>
                          </a:solidFill>
                          <a:effectLst/>
                          <a:latin typeface="Calibri" panose="020F0502020204030204" pitchFamily="34" charset="0"/>
                        </a:rPr>
                        <a:t>Tambah</a:t>
                      </a:r>
                      <a:endParaRPr lang="en-ID" sz="900" b="1" i="0" u="none" strike="noStrike" dirty="0">
                        <a:solidFill>
                          <a:srgbClr val="000000"/>
                        </a:solidFill>
                        <a:effectLst/>
                        <a:latin typeface="Calibri" panose="020F0502020204030204" pitchFamily="34" charset="0"/>
                      </a:endParaRPr>
                    </a:p>
                    <a:p>
                      <a:pPr algn="l" fontAlgn="b"/>
                      <a:endParaRPr lang="en-ID" sz="900" b="1"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3338342523"/>
                  </a:ext>
                </a:extLst>
              </a:tr>
              <a:tr h="161910">
                <a:tc>
                  <a:txBody>
                    <a:bodyPr/>
                    <a:lstStyle/>
                    <a:p>
                      <a:pPr algn="l" fontAlgn="b"/>
                      <a:r>
                        <a:rPr lang="en-ID" sz="900" b="0" i="0" u="none" strike="noStrike" dirty="0" err="1">
                          <a:solidFill>
                            <a:srgbClr val="000000"/>
                          </a:solidFill>
                          <a:effectLst/>
                          <a:latin typeface="Calibri" panose="020F0502020204030204" pitchFamily="34" charset="0"/>
                        </a:rPr>
                        <a:t>Piutang</a:t>
                      </a:r>
                      <a:r>
                        <a:rPr lang="en-ID" sz="900" b="0" i="0" u="none" strike="noStrike" dirty="0">
                          <a:solidFill>
                            <a:srgbClr val="000000"/>
                          </a:solidFill>
                          <a:effectLst/>
                          <a:latin typeface="Calibri" panose="020F0502020204030204" pitchFamily="34" charset="0"/>
                        </a:rPr>
                        <a:t> Wasel</a:t>
                      </a:r>
                    </a:p>
                  </a:txBody>
                  <a:tcPr marL="8095" marR="8095" marT="8095" marB="0" anchor="b">
                    <a:lnL>
                      <a:noFill/>
                    </a:lnL>
                    <a:lnR>
                      <a:noFill/>
                    </a:lnR>
                    <a:lnT>
                      <a:noFill/>
                    </a:lnT>
                    <a:lnB>
                      <a:noFill/>
                    </a:lnB>
                    <a:noFill/>
                  </a:tcPr>
                </a:tc>
                <a:tc>
                  <a:txBody>
                    <a:bodyPr/>
                    <a:lstStyle/>
                    <a:p>
                      <a:pPr algn="l" fontAlgn="b"/>
                      <a:r>
                        <a:rPr lang="en-ID" sz="900" b="0" i="0" u="none" strike="noStrike" dirty="0">
                          <a:solidFill>
                            <a:srgbClr val="000000"/>
                          </a:solidFill>
                          <a:effectLst/>
                          <a:latin typeface="Calibri" panose="020F0502020204030204" pitchFamily="34" charset="0"/>
                        </a:rPr>
                        <a:t> Rp     19.000.000 </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2437912663"/>
                  </a:ext>
                </a:extLst>
              </a:tr>
              <a:tr h="161910">
                <a:tc>
                  <a:txBody>
                    <a:bodyPr/>
                    <a:lstStyle/>
                    <a:p>
                      <a:pPr algn="l" fontAlgn="b"/>
                      <a:r>
                        <a:rPr lang="en-US" sz="900" b="0" i="0" u="none" strike="noStrike" dirty="0" err="1">
                          <a:solidFill>
                            <a:srgbClr val="000000"/>
                          </a:solidFill>
                          <a:effectLst/>
                          <a:latin typeface="Calibri" panose="020F0502020204030204" pitchFamily="34" charset="0"/>
                        </a:rPr>
                        <a:t>Pendapatan</a:t>
                      </a:r>
                      <a:r>
                        <a:rPr lang="en-US" sz="900" b="0" i="0" u="none" strike="noStrike" dirty="0">
                          <a:solidFill>
                            <a:srgbClr val="000000"/>
                          </a:solidFill>
                          <a:effectLst/>
                          <a:latin typeface="Calibri" panose="020F0502020204030204" pitchFamily="34" charset="0"/>
                        </a:rPr>
                        <a:t> Bunga Wasel</a:t>
                      </a:r>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r>
                        <a:rPr lang="en-ID" sz="900" b="0" i="0" u="none" strike="noStrike" dirty="0">
                          <a:solidFill>
                            <a:srgbClr val="000000"/>
                          </a:solidFill>
                          <a:effectLst/>
                          <a:latin typeface="Calibri" panose="020F0502020204030204" pitchFamily="34" charset="0"/>
                        </a:rPr>
                        <a:t> Rp       2.140.000 </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1571819774"/>
                  </a:ext>
                </a:extLst>
              </a:tr>
              <a:tr h="161910">
                <a:tc>
                  <a:txBody>
                    <a:bodyPr/>
                    <a:lstStyle/>
                    <a:p>
                      <a:pPr algn="l" fontAlgn="b"/>
                      <a:r>
                        <a:rPr lang="en-ID" sz="900" b="0" i="0" u="none" strike="noStrike">
                          <a:solidFill>
                            <a:srgbClr val="000000"/>
                          </a:solidFill>
                          <a:effectLst/>
                          <a:latin typeface="Calibri" panose="020F0502020204030204" pitchFamily="34" charset="0"/>
                        </a:rPr>
                        <a:t>Pendapatan Bunga Bank</a:t>
                      </a:r>
                    </a:p>
                  </a:txBody>
                  <a:tcPr marL="8095" marR="8095" marT="8095" marB="0" anchor="b">
                    <a:lnL>
                      <a:noFill/>
                    </a:lnL>
                    <a:lnR>
                      <a:noFill/>
                    </a:lnR>
                    <a:lnT>
                      <a:noFill/>
                    </a:lnT>
                    <a:lnB>
                      <a:noFill/>
                    </a:lnB>
                    <a:noFill/>
                  </a:tcPr>
                </a:tc>
                <a:tc>
                  <a:txBody>
                    <a:bodyPr/>
                    <a:lstStyle/>
                    <a:p>
                      <a:pPr algn="l" fontAlgn="b"/>
                      <a:r>
                        <a:rPr lang="en-ID" sz="900" b="0" i="0" u="none" strike="noStrike">
                          <a:solidFill>
                            <a:srgbClr val="000000"/>
                          </a:solidFill>
                          <a:effectLst/>
                          <a:latin typeface="Calibri" panose="020F0502020204030204" pitchFamily="34" charset="0"/>
                        </a:rPr>
                        <a:t> Rp           280.100 </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3599407623"/>
                  </a:ext>
                </a:extLst>
              </a:tr>
              <a:tr h="161910">
                <a:tc>
                  <a:txBody>
                    <a:bodyPr/>
                    <a:lstStyle/>
                    <a:p>
                      <a:pPr algn="l" fontAlgn="b"/>
                      <a:r>
                        <a:rPr lang="en-ID" sz="900" b="0" i="0" u="none" strike="noStrike">
                          <a:solidFill>
                            <a:srgbClr val="000000"/>
                          </a:solidFill>
                          <a:effectLst/>
                          <a:latin typeface="Calibri" panose="020F0502020204030204" pitchFamily="34" charset="0"/>
                        </a:rPr>
                        <a:t>koreksi salah catat</a:t>
                      </a:r>
                    </a:p>
                  </a:txBody>
                  <a:tcPr marL="8095" marR="8095" marT="8095" marB="0" anchor="b">
                    <a:lnL>
                      <a:noFill/>
                    </a:lnL>
                    <a:lnR>
                      <a:noFill/>
                    </a:lnR>
                    <a:lnT>
                      <a:noFill/>
                    </a:lnT>
                    <a:lnB>
                      <a:noFill/>
                    </a:lnB>
                    <a:noFill/>
                  </a:tcPr>
                </a:tc>
                <a:tc>
                  <a:txBody>
                    <a:bodyPr/>
                    <a:lstStyle/>
                    <a:p>
                      <a:pPr algn="l" fontAlgn="b"/>
                      <a:r>
                        <a:rPr lang="en-ID" sz="900" b="0" i="0" u="none" strike="noStrike">
                          <a:solidFill>
                            <a:srgbClr val="000000"/>
                          </a:solidFill>
                          <a:effectLst/>
                          <a:latin typeface="Calibri" panose="020F0502020204030204" pitchFamily="34" charset="0"/>
                        </a:rPr>
                        <a:t> Rp       3.600.000 </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3635151497"/>
                  </a:ext>
                </a:extLst>
              </a:tr>
              <a:tr h="161910">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4009899362"/>
                  </a:ext>
                </a:extLst>
              </a:tr>
              <a:tr h="161910">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3866360360"/>
                  </a:ext>
                </a:extLst>
              </a:tr>
              <a:tr h="161910">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773731875"/>
                  </a:ext>
                </a:extLst>
              </a:tr>
              <a:tr h="161910">
                <a:tc>
                  <a:txBody>
                    <a:bodyPr/>
                    <a:lstStyle/>
                    <a:p>
                      <a:pPr algn="l" fontAlgn="b"/>
                      <a:r>
                        <a:rPr lang="en-ID" sz="900" b="1" i="0" u="none" strike="noStrike" dirty="0">
                          <a:solidFill>
                            <a:srgbClr val="000000"/>
                          </a:solidFill>
                          <a:effectLst/>
                          <a:latin typeface="Calibri" panose="020F0502020204030204" pitchFamily="34" charset="0"/>
                        </a:rPr>
                        <a:t>Di Kurang</a:t>
                      </a:r>
                    </a:p>
                    <a:p>
                      <a:pPr algn="l" fontAlgn="b"/>
                      <a:endParaRPr lang="en-ID" sz="900" b="1"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819305018"/>
                  </a:ext>
                </a:extLst>
              </a:tr>
              <a:tr h="161910">
                <a:tc>
                  <a:txBody>
                    <a:bodyPr/>
                    <a:lstStyle/>
                    <a:p>
                      <a:pPr algn="l" fontAlgn="b"/>
                      <a:r>
                        <a:rPr lang="en-ID" sz="900" b="0" i="0" u="none" strike="noStrike">
                          <a:solidFill>
                            <a:srgbClr val="000000"/>
                          </a:solidFill>
                          <a:effectLst/>
                          <a:latin typeface="Calibri" panose="020F0502020204030204" pitchFamily="34" charset="0"/>
                        </a:rPr>
                        <a:t>Beban administrasi Bank</a:t>
                      </a:r>
                    </a:p>
                  </a:txBody>
                  <a:tcPr marL="8095" marR="8095" marT="8095" marB="0" anchor="b">
                    <a:lnL>
                      <a:noFill/>
                    </a:lnL>
                    <a:lnR>
                      <a:noFill/>
                    </a:lnR>
                    <a:lnT>
                      <a:noFill/>
                    </a:lnT>
                    <a:lnB>
                      <a:noFill/>
                    </a:lnB>
                    <a:noFill/>
                  </a:tcPr>
                </a:tc>
                <a:tc>
                  <a:txBody>
                    <a:bodyPr/>
                    <a:lstStyle/>
                    <a:p>
                      <a:pPr algn="l" fontAlgn="b"/>
                      <a:r>
                        <a:rPr lang="en-ID" sz="900" b="0" i="0" u="none" strike="noStrike">
                          <a:solidFill>
                            <a:srgbClr val="000000"/>
                          </a:solidFill>
                          <a:effectLst/>
                          <a:latin typeface="Calibri" panose="020F0502020204030204" pitchFamily="34" charset="0"/>
                        </a:rPr>
                        <a:t> Rp           142.500 </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63482134"/>
                  </a:ext>
                </a:extLst>
              </a:tr>
              <a:tr h="161910">
                <a:tc>
                  <a:txBody>
                    <a:bodyPr/>
                    <a:lstStyle/>
                    <a:p>
                      <a:pPr algn="l" fontAlgn="b"/>
                      <a:r>
                        <a:rPr lang="en-ID" sz="900" b="0" i="0" u="none" strike="noStrike">
                          <a:solidFill>
                            <a:srgbClr val="000000"/>
                          </a:solidFill>
                          <a:effectLst/>
                          <a:latin typeface="Calibri" panose="020F0502020204030204" pitchFamily="34" charset="0"/>
                        </a:rPr>
                        <a:t>Cek kosong</a:t>
                      </a:r>
                    </a:p>
                  </a:txBody>
                  <a:tcPr marL="8095" marR="8095" marT="8095" marB="0" anchor="b">
                    <a:lnL>
                      <a:noFill/>
                    </a:lnL>
                    <a:lnR>
                      <a:noFill/>
                    </a:lnR>
                    <a:lnT>
                      <a:noFill/>
                    </a:lnT>
                    <a:lnB>
                      <a:noFill/>
                    </a:lnB>
                    <a:noFill/>
                  </a:tcPr>
                </a:tc>
                <a:tc>
                  <a:txBody>
                    <a:bodyPr/>
                    <a:lstStyle/>
                    <a:p>
                      <a:pPr algn="l" fontAlgn="b"/>
                      <a:r>
                        <a:rPr lang="en-ID" sz="900" b="0" i="0" u="none" strike="noStrike">
                          <a:solidFill>
                            <a:srgbClr val="000000"/>
                          </a:solidFill>
                          <a:effectLst/>
                          <a:latin typeface="Calibri" panose="020F0502020204030204" pitchFamily="34" charset="0"/>
                        </a:rPr>
                        <a:t> Rp           520.000 </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3361797777"/>
                  </a:ext>
                </a:extLst>
              </a:tr>
              <a:tr h="161910">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2422216722"/>
                  </a:ext>
                </a:extLst>
              </a:tr>
              <a:tr h="161910">
                <a:tc>
                  <a:txBody>
                    <a:bodyPr/>
                    <a:lstStyle/>
                    <a:p>
                      <a:pPr algn="l" fontAlgn="b"/>
                      <a:r>
                        <a:rPr lang="en-ID" sz="900" b="1" i="0" u="none" strike="noStrike" dirty="0">
                          <a:solidFill>
                            <a:srgbClr val="FFFFFF"/>
                          </a:solidFill>
                          <a:effectLst/>
                          <a:latin typeface="Calibri" panose="020F0502020204030204" pitchFamily="34" charset="0"/>
                        </a:rPr>
                        <a:t> Saldo Akhir</a:t>
                      </a: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dirty="0">
                          <a:solidFill>
                            <a:srgbClr val="FFFFFF"/>
                          </a:solidFill>
                          <a:effectLst/>
                          <a:latin typeface="Calibri" panose="020F0502020204030204" pitchFamily="34" charset="0"/>
                        </a:rPr>
                        <a:t> </a:t>
                      </a: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dirty="0">
                          <a:solidFill>
                            <a:srgbClr val="FFFFFF"/>
                          </a:solidFill>
                          <a:effectLst/>
                          <a:latin typeface="Calibri" panose="020F0502020204030204" pitchFamily="34" charset="0"/>
                        </a:rPr>
                        <a:t> </a:t>
                      </a:r>
                    </a:p>
                  </a:txBody>
                  <a:tcPr marL="8095" marR="8095" marT="8095" marB="0" anchor="b">
                    <a:lnL>
                      <a:noFill/>
                    </a:lnL>
                    <a:lnR>
                      <a:noFill/>
                    </a:lnR>
                    <a:lnT>
                      <a:noFill/>
                    </a:lnT>
                    <a:lnB>
                      <a:noFill/>
                    </a:lnB>
                    <a:solidFill>
                      <a:schemeClr val="accent5"/>
                    </a:solidFill>
                  </a:tcPr>
                </a:tc>
                <a:tc>
                  <a:txBody>
                    <a:bodyPr/>
                    <a:lstStyle/>
                    <a:p>
                      <a:pPr algn="l" fontAlgn="b"/>
                      <a:endParaRPr lang="en-ID" sz="900" b="0" i="0" u="none" strike="noStrike" dirty="0">
                        <a:solidFill>
                          <a:srgbClr val="FFFFFF"/>
                        </a:solidFill>
                        <a:effectLst/>
                        <a:latin typeface="Calibri" panose="020F0502020204030204" pitchFamily="34" charset="0"/>
                      </a:endParaRP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dirty="0">
                          <a:solidFill>
                            <a:srgbClr val="FFFFFF"/>
                          </a:solidFill>
                          <a:effectLst/>
                          <a:latin typeface="Calibri" panose="020F0502020204030204" pitchFamily="34" charset="0"/>
                        </a:rPr>
                        <a:t> </a:t>
                      </a: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dirty="0">
                          <a:solidFill>
                            <a:srgbClr val="FFFFFF"/>
                          </a:solidFill>
                          <a:effectLst/>
                          <a:latin typeface="Calibri" panose="020F0502020204030204" pitchFamily="34" charset="0"/>
                        </a:rPr>
                        <a:t> </a:t>
                      </a:r>
                      <a:r>
                        <a:rPr lang="en-ID" sz="900" b="1" i="0" u="none" strike="noStrike" dirty="0">
                          <a:solidFill>
                            <a:srgbClr val="FFFFFF"/>
                          </a:solidFill>
                          <a:effectLst/>
                          <a:latin typeface="Calibri" panose="020F0502020204030204" pitchFamily="34" charset="0"/>
                        </a:rPr>
                        <a:t>Rp        57.299.700 </a:t>
                      </a:r>
                    </a:p>
                  </a:txBody>
                  <a:tcPr marL="8095" marR="8095" marT="8095" marB="0" anchor="b">
                    <a:lnL>
                      <a:noFill/>
                    </a:lnL>
                    <a:lnR>
                      <a:noFill/>
                    </a:lnR>
                    <a:lnT>
                      <a:noFill/>
                    </a:lnT>
                    <a:lnB>
                      <a:noFill/>
                    </a:lnB>
                    <a:solidFill>
                      <a:schemeClr val="accent5"/>
                    </a:solidFill>
                  </a:tcPr>
                </a:tc>
                <a:extLst>
                  <a:ext uri="{0D108BD9-81ED-4DB2-BD59-A6C34878D82A}">
                    <a16:rowId xmlns:a16="http://schemas.microsoft.com/office/drawing/2014/main" val="452035497"/>
                  </a:ext>
                </a:extLst>
              </a:tr>
            </a:tbl>
          </a:graphicData>
        </a:graphic>
      </p:graphicFrame>
    </p:spTree>
    <p:extLst>
      <p:ext uri="{BB962C8B-B14F-4D97-AF65-F5344CB8AC3E}">
        <p14:creationId xmlns:p14="http://schemas.microsoft.com/office/powerpoint/2010/main" val="29436368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32;p17">
            <a:extLst>
              <a:ext uri="{FF2B5EF4-FFF2-40B4-BE49-F238E27FC236}">
                <a16:creationId xmlns:a16="http://schemas.microsoft.com/office/drawing/2014/main" id="{3FD0A72E-A1FD-69ED-6931-526C257AC98C}"/>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Rekonsiliasi Bank</a:t>
            </a:r>
            <a:endParaRPr sz="3600" b="1" dirty="0">
              <a:solidFill>
                <a:srgbClr val="17919B"/>
              </a:solidFill>
              <a:latin typeface="Roboto"/>
              <a:ea typeface="Roboto"/>
              <a:cs typeface="Roboto"/>
              <a:sym typeface="Roboto"/>
            </a:endParaRPr>
          </a:p>
        </p:txBody>
      </p:sp>
      <p:graphicFrame>
        <p:nvGraphicFramePr>
          <p:cNvPr id="2" name="Table 1">
            <a:extLst>
              <a:ext uri="{FF2B5EF4-FFF2-40B4-BE49-F238E27FC236}">
                <a16:creationId xmlns:a16="http://schemas.microsoft.com/office/drawing/2014/main" id="{A7340572-4053-B9CF-0C33-EE0E26DE8B4E}"/>
              </a:ext>
            </a:extLst>
          </p:cNvPr>
          <p:cNvGraphicFramePr>
            <a:graphicFrameLocks noGrp="1"/>
          </p:cNvGraphicFramePr>
          <p:nvPr>
            <p:extLst>
              <p:ext uri="{D42A27DB-BD31-4B8C-83A1-F6EECF244321}">
                <p14:modId xmlns:p14="http://schemas.microsoft.com/office/powerpoint/2010/main" val="3011890155"/>
              </p:ext>
            </p:extLst>
          </p:nvPr>
        </p:nvGraphicFramePr>
        <p:xfrm>
          <a:off x="470476" y="1047750"/>
          <a:ext cx="7302501" cy="3678555"/>
        </p:xfrm>
        <a:graphic>
          <a:graphicData uri="http://schemas.openxmlformats.org/drawingml/2006/table">
            <a:tbl>
              <a:tblPr/>
              <a:tblGrid>
                <a:gridCol w="1777227">
                  <a:extLst>
                    <a:ext uri="{9D8B030D-6E8A-4147-A177-3AD203B41FA5}">
                      <a16:colId xmlns:a16="http://schemas.microsoft.com/office/drawing/2014/main" val="2603371999"/>
                    </a:ext>
                  </a:extLst>
                </a:gridCol>
                <a:gridCol w="1104420">
                  <a:extLst>
                    <a:ext uri="{9D8B030D-6E8A-4147-A177-3AD203B41FA5}">
                      <a16:colId xmlns:a16="http://schemas.microsoft.com/office/drawing/2014/main" val="2204616838"/>
                    </a:ext>
                  </a:extLst>
                </a:gridCol>
                <a:gridCol w="939392">
                  <a:extLst>
                    <a:ext uri="{9D8B030D-6E8A-4147-A177-3AD203B41FA5}">
                      <a16:colId xmlns:a16="http://schemas.microsoft.com/office/drawing/2014/main" val="801463632"/>
                    </a:ext>
                  </a:extLst>
                </a:gridCol>
                <a:gridCol w="609335">
                  <a:extLst>
                    <a:ext uri="{9D8B030D-6E8A-4147-A177-3AD203B41FA5}">
                      <a16:colId xmlns:a16="http://schemas.microsoft.com/office/drawing/2014/main" val="802598392"/>
                    </a:ext>
                  </a:extLst>
                </a:gridCol>
                <a:gridCol w="609335">
                  <a:extLst>
                    <a:ext uri="{9D8B030D-6E8A-4147-A177-3AD203B41FA5}">
                      <a16:colId xmlns:a16="http://schemas.microsoft.com/office/drawing/2014/main" val="3268582277"/>
                    </a:ext>
                  </a:extLst>
                </a:gridCol>
                <a:gridCol w="609335">
                  <a:extLst>
                    <a:ext uri="{9D8B030D-6E8A-4147-A177-3AD203B41FA5}">
                      <a16:colId xmlns:a16="http://schemas.microsoft.com/office/drawing/2014/main" val="4045191558"/>
                    </a:ext>
                  </a:extLst>
                </a:gridCol>
                <a:gridCol w="714065">
                  <a:extLst>
                    <a:ext uri="{9D8B030D-6E8A-4147-A177-3AD203B41FA5}">
                      <a16:colId xmlns:a16="http://schemas.microsoft.com/office/drawing/2014/main" val="3653054360"/>
                    </a:ext>
                  </a:extLst>
                </a:gridCol>
                <a:gridCol w="939392">
                  <a:extLst>
                    <a:ext uri="{9D8B030D-6E8A-4147-A177-3AD203B41FA5}">
                      <a16:colId xmlns:a16="http://schemas.microsoft.com/office/drawing/2014/main" val="553184482"/>
                    </a:ext>
                  </a:extLst>
                </a:gridCol>
              </a:tblGrid>
              <a:tr h="190500">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778874733"/>
                  </a:ext>
                </a:extLst>
              </a:tr>
              <a:tr h="190500">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2323402389"/>
                  </a:ext>
                </a:extLst>
              </a:tr>
              <a:tr h="190500">
                <a:tc>
                  <a:txBody>
                    <a:bodyPr/>
                    <a:lstStyle/>
                    <a:p>
                      <a:pPr algn="l" fontAlgn="b"/>
                      <a:r>
                        <a:rPr lang="en-ID" sz="1100" b="1" i="0" u="none" strike="noStrike" dirty="0">
                          <a:solidFill>
                            <a:srgbClr val="FFFFFF"/>
                          </a:solidFill>
                          <a:effectLst/>
                          <a:latin typeface="Calibri" panose="020F0502020204030204" pitchFamily="34" charset="0"/>
                        </a:rPr>
                        <a:t>Saldo </a:t>
                      </a:r>
                      <a:r>
                        <a:rPr lang="en-ID" sz="1100" b="1" i="0" u="none" strike="noStrike" dirty="0" err="1">
                          <a:solidFill>
                            <a:srgbClr val="FFFFFF"/>
                          </a:solidFill>
                          <a:effectLst/>
                          <a:latin typeface="Calibri" panose="020F0502020204030204" pitchFamily="34" charset="0"/>
                        </a:rPr>
                        <a:t>Menurut</a:t>
                      </a:r>
                      <a:r>
                        <a:rPr lang="en-ID" sz="1100" b="1" i="0" u="none" strike="noStrike" dirty="0">
                          <a:solidFill>
                            <a:srgbClr val="FFFFFF"/>
                          </a:solidFill>
                          <a:effectLst/>
                          <a:latin typeface="Calibri" panose="020F0502020204030204" pitchFamily="34" charset="0"/>
                        </a:rPr>
                        <a:t> Bank</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r>
                        <a:rPr lang="en-ID" sz="1100" b="1" i="0" u="none" strike="noStrike" dirty="0">
                          <a:solidFill>
                            <a:srgbClr val="FFFFFF"/>
                          </a:solidFill>
                          <a:effectLst/>
                          <a:latin typeface="Calibri" panose="020F0502020204030204" pitchFamily="34" charset="0"/>
                        </a:rPr>
                        <a:t>Rp  53.884.800 </a:t>
                      </a:r>
                    </a:p>
                  </a:txBody>
                  <a:tcPr marL="9525" marR="9525" marT="9525" marB="0" anchor="b">
                    <a:lnL>
                      <a:noFill/>
                    </a:lnL>
                    <a:lnR>
                      <a:noFill/>
                    </a:lnR>
                    <a:lnT>
                      <a:noFill/>
                    </a:lnT>
                    <a:lnB>
                      <a:noFill/>
                    </a:lnB>
                    <a:solidFill>
                      <a:schemeClr val="accent5"/>
                    </a:solidFill>
                  </a:tcPr>
                </a:tc>
                <a:extLst>
                  <a:ext uri="{0D108BD9-81ED-4DB2-BD59-A6C34878D82A}">
                    <a16:rowId xmlns:a16="http://schemas.microsoft.com/office/drawing/2014/main" val="605295062"/>
                  </a:ext>
                </a:extLst>
              </a:tr>
              <a:tr h="190500">
                <a:tc>
                  <a:txBody>
                    <a:bodyPr/>
                    <a:lstStyle/>
                    <a:p>
                      <a:pPr algn="l" fontAlgn="b"/>
                      <a:endParaRPr lang="en-ID" sz="1100" b="1" i="0" u="none" strike="noStrike" dirty="0">
                        <a:solidFill>
                          <a:srgbClr val="000000"/>
                        </a:solidFill>
                        <a:effectLst/>
                        <a:latin typeface="Calibri" panose="020F0502020204030204" pitchFamily="34" charset="0"/>
                      </a:endParaRPr>
                    </a:p>
                    <a:p>
                      <a:pPr algn="l" fontAlgn="b"/>
                      <a:r>
                        <a:rPr lang="en-ID" sz="1100" b="1" i="0" u="none" strike="noStrike" dirty="0">
                          <a:solidFill>
                            <a:srgbClr val="000000"/>
                          </a:solidFill>
                          <a:effectLst/>
                          <a:latin typeface="Calibri" panose="020F0502020204030204" pitchFamily="34" charset="0"/>
                        </a:rPr>
                        <a:t>Di </a:t>
                      </a:r>
                      <a:r>
                        <a:rPr lang="en-ID" sz="1100" b="1" i="0" u="none" strike="noStrike" dirty="0" err="1">
                          <a:solidFill>
                            <a:srgbClr val="000000"/>
                          </a:solidFill>
                          <a:effectLst/>
                          <a:latin typeface="Calibri" panose="020F0502020204030204" pitchFamily="34" charset="0"/>
                        </a:rPr>
                        <a:t>Tambah</a:t>
                      </a:r>
                      <a:r>
                        <a:rPr lang="en-ID" sz="1100" b="1" i="0" u="none" strike="noStrike" dirty="0">
                          <a:solidFill>
                            <a:srgbClr val="000000"/>
                          </a:solidFill>
                          <a:effectLst/>
                          <a:latin typeface="Calibri" panose="020F0502020204030204" pitchFamily="34" charset="0"/>
                        </a:rPr>
                        <a:t> :</a:t>
                      </a:r>
                    </a:p>
                    <a:p>
                      <a:pPr algn="l" fontAlgn="b"/>
                      <a:endParaRPr lang="en-ID" sz="11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3761723211"/>
                  </a:ext>
                </a:extLst>
              </a:tr>
              <a:tr h="190500">
                <a:tc>
                  <a:txBody>
                    <a:bodyPr/>
                    <a:lstStyle/>
                    <a:p>
                      <a:pPr algn="l" fontAlgn="b"/>
                      <a:r>
                        <a:rPr lang="en-ID" sz="1100" b="0" i="0" u="none" strike="noStrike" dirty="0" err="1">
                          <a:solidFill>
                            <a:srgbClr val="000000"/>
                          </a:solidFill>
                          <a:effectLst/>
                          <a:latin typeface="Calibri" panose="020F0502020204030204" pitchFamily="34" charset="0"/>
                        </a:rPr>
                        <a:t>Setoran</a:t>
                      </a:r>
                      <a:r>
                        <a:rPr lang="en-ID" sz="1100" b="0" i="0" u="none" strike="noStrike" dirty="0">
                          <a:solidFill>
                            <a:srgbClr val="000000"/>
                          </a:solidFill>
                          <a:effectLst/>
                          <a:latin typeface="Calibri" panose="020F0502020204030204" pitchFamily="34" charset="0"/>
                        </a:rPr>
                        <a:t> Dalam </a:t>
                      </a:r>
                      <a:r>
                        <a:rPr lang="en-ID" sz="1100" b="0" i="0" u="none" strike="noStrike" dirty="0" err="1">
                          <a:solidFill>
                            <a:srgbClr val="000000"/>
                          </a:solidFill>
                          <a:effectLst/>
                          <a:latin typeface="Calibri" panose="020F0502020204030204" pitchFamily="34" charset="0"/>
                        </a:rPr>
                        <a:t>Perjalanan</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r>
                        <a:rPr lang="en-ID" sz="1100" b="0" i="0" u="none" strike="noStrike" dirty="0">
                          <a:solidFill>
                            <a:srgbClr val="000000"/>
                          </a:solidFill>
                          <a:effectLst/>
                          <a:latin typeface="Calibri" panose="020F0502020204030204" pitchFamily="34" charset="0"/>
                        </a:rPr>
                        <a:t> Rp        15.916.300 </a:t>
                      </a: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501033009"/>
                  </a:ext>
                </a:extLst>
              </a:tr>
              <a:tr h="190500">
                <a:tc>
                  <a:txBody>
                    <a:bodyPr/>
                    <a:lstStyle/>
                    <a:p>
                      <a:pPr algn="l" fontAlgn="b"/>
                      <a:r>
                        <a:rPr lang="en-ID" sz="1100" b="0" i="0" u="none" strike="noStrike">
                          <a:solidFill>
                            <a:srgbClr val="000000"/>
                          </a:solidFill>
                          <a:effectLst/>
                          <a:latin typeface="Calibri" panose="020F0502020204030204" pitchFamily="34" charset="0"/>
                        </a:rPr>
                        <a:t>Koreksi Bank</a:t>
                      </a:r>
                    </a:p>
                  </a:txBody>
                  <a:tcPr marL="9525" marR="9525" marT="9525" marB="0" anchor="b">
                    <a:lnL>
                      <a:noFill/>
                    </a:lnL>
                    <a:lnR>
                      <a:noFill/>
                    </a:lnR>
                    <a:lnT>
                      <a:noFill/>
                    </a:lnT>
                    <a:lnB>
                      <a:noFill/>
                    </a:lnB>
                    <a:noFill/>
                  </a:tcPr>
                </a:tc>
                <a:tc>
                  <a:txBody>
                    <a:bodyPr/>
                    <a:lstStyle/>
                    <a:p>
                      <a:pPr algn="l" fontAlgn="b"/>
                      <a:r>
                        <a:rPr lang="en-ID" sz="1100" b="0" i="0" u="none" strike="noStrike">
                          <a:solidFill>
                            <a:srgbClr val="000000"/>
                          </a:solidFill>
                          <a:effectLst/>
                          <a:latin typeface="Calibri" panose="020F0502020204030204" pitchFamily="34" charset="0"/>
                        </a:rPr>
                        <a:t> Rp          1.000.000 </a:t>
                      </a: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2554828333"/>
                  </a:ext>
                </a:extLst>
              </a:tr>
              <a:tr h="190500">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1307438140"/>
                  </a:ext>
                </a:extLst>
              </a:tr>
              <a:tr h="190500">
                <a:tc>
                  <a:txBody>
                    <a:bodyPr/>
                    <a:lstStyle/>
                    <a:p>
                      <a:pPr algn="l" fontAlgn="b"/>
                      <a:r>
                        <a:rPr lang="en-US" sz="1100" b="1" i="0" u="none" strike="noStrike" dirty="0">
                          <a:solidFill>
                            <a:srgbClr val="000000"/>
                          </a:solidFill>
                          <a:effectLst/>
                          <a:latin typeface="Calibri" panose="020F0502020204030204" pitchFamily="34" charset="0"/>
                        </a:rPr>
                        <a:t>Di Kurang :</a:t>
                      </a:r>
                    </a:p>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757177047"/>
                  </a:ext>
                </a:extLst>
              </a:tr>
              <a:tr h="190500">
                <a:tc>
                  <a:txBody>
                    <a:bodyPr/>
                    <a:lstStyle/>
                    <a:p>
                      <a:pPr algn="l" fontAlgn="b"/>
                      <a:r>
                        <a:rPr lang="en-US" sz="1100" b="0" i="0" u="none" strike="noStrike" dirty="0">
                          <a:solidFill>
                            <a:srgbClr val="000000"/>
                          </a:solidFill>
                          <a:effectLst/>
                          <a:latin typeface="Calibri" panose="020F0502020204030204" pitchFamily="34" charset="0"/>
                        </a:rPr>
                        <a:t>Cek </a:t>
                      </a:r>
                      <a:r>
                        <a:rPr lang="en-US" sz="1100" b="0" i="0" u="none" strike="noStrike" dirty="0" err="1">
                          <a:solidFill>
                            <a:srgbClr val="000000"/>
                          </a:solidFill>
                          <a:effectLst/>
                          <a:latin typeface="Calibri" panose="020F0502020204030204" pitchFamily="34" charset="0"/>
                        </a:rPr>
                        <a:t>Beredar</a:t>
                      </a:r>
                      <a:r>
                        <a:rPr lang="en-US" sz="1100" b="0" i="0" u="none" strike="noStrike" dirty="0">
                          <a:solidFill>
                            <a:srgbClr val="000000"/>
                          </a:solidFill>
                          <a:effectLst/>
                          <a:latin typeface="Calibri" panose="020F0502020204030204" pitchFamily="34" charset="0"/>
                        </a:rPr>
                        <a:t> :</a:t>
                      </a:r>
                    </a:p>
                    <a:p>
                      <a:pPr algn="l" fontAlgn="b"/>
                      <a:r>
                        <a:rPr lang="en-ID" sz="1100" b="0" i="0" u="none" strike="noStrike" dirty="0">
                          <a:solidFill>
                            <a:srgbClr val="000000"/>
                          </a:solidFill>
                          <a:effectLst/>
                          <a:latin typeface="Calibri" panose="020F0502020204030204" pitchFamily="34" charset="0"/>
                        </a:rPr>
                        <a:t>337</a:t>
                      </a:r>
                    </a:p>
                  </a:txBody>
                  <a:tcPr marL="9525" marR="9525" marT="9525" marB="0" anchor="b">
                    <a:lnL>
                      <a:noFill/>
                    </a:lnL>
                    <a:lnR>
                      <a:noFill/>
                    </a:lnR>
                    <a:lnT>
                      <a:noFill/>
                    </a:lnT>
                    <a:lnB>
                      <a:noFill/>
                    </a:lnB>
                    <a:noFill/>
                  </a:tcPr>
                </a:tc>
                <a:tc>
                  <a:txBody>
                    <a:bodyPr/>
                    <a:lstStyle/>
                    <a:p>
                      <a:pPr algn="l" fontAlgn="b"/>
                      <a:r>
                        <a:rPr lang="en-US" sz="1100" b="0" i="0" u="none" strike="noStrike" dirty="0">
                          <a:solidFill>
                            <a:srgbClr val="000000"/>
                          </a:solidFill>
                          <a:effectLst/>
                          <a:latin typeface="Calibri" panose="020F0502020204030204" pitchFamily="34" charset="0"/>
                        </a:rPr>
                        <a:t>Rp           2.860.000</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4024123562"/>
                  </a:ext>
                </a:extLst>
              </a:tr>
              <a:tr h="190500">
                <a:tc>
                  <a:txBody>
                    <a:bodyPr/>
                    <a:lstStyle/>
                    <a:p>
                      <a:pPr algn="l" fontAlgn="b"/>
                      <a:r>
                        <a:rPr lang="en-US" sz="1100" b="0" i="0" u="none" strike="noStrike" dirty="0">
                          <a:solidFill>
                            <a:srgbClr val="000000"/>
                          </a:solidFill>
                          <a:effectLst/>
                          <a:latin typeface="Calibri" panose="020F0502020204030204" pitchFamily="34" charset="0"/>
                        </a:rPr>
                        <a:t>338</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r>
                        <a:rPr lang="en-US" sz="1100" b="0" i="0" u="none" strike="noStrike" dirty="0">
                          <a:solidFill>
                            <a:srgbClr val="000000"/>
                          </a:solidFill>
                          <a:effectLst/>
                          <a:latin typeface="Calibri" panose="020F0502020204030204" pitchFamily="34" charset="0"/>
                        </a:rPr>
                        <a:t>Rp           3.194.700</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912512953"/>
                  </a:ext>
                </a:extLst>
              </a:tr>
              <a:tr h="190500">
                <a:tc>
                  <a:txBody>
                    <a:bodyPr/>
                    <a:lstStyle/>
                    <a:p>
                      <a:pPr algn="l" fontAlgn="b"/>
                      <a:r>
                        <a:rPr lang="en-US" sz="1100" b="0" i="0" u="none" strike="noStrike" dirty="0">
                          <a:solidFill>
                            <a:srgbClr val="000000"/>
                          </a:solidFill>
                          <a:effectLst/>
                          <a:latin typeface="Calibri" panose="020F0502020204030204" pitchFamily="34" charset="0"/>
                        </a:rPr>
                        <a:t>339</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r>
                        <a:rPr lang="en-US" sz="1100" b="0" i="0" u="none" strike="noStrike" dirty="0">
                          <a:solidFill>
                            <a:srgbClr val="000000"/>
                          </a:solidFill>
                          <a:effectLst/>
                          <a:latin typeface="Calibri" panose="020F0502020204030204" pitchFamily="34" charset="0"/>
                        </a:rPr>
                        <a:t>Rp              830.000</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1198069868"/>
                  </a:ext>
                </a:extLst>
              </a:tr>
              <a:tr h="190500">
                <a:tc>
                  <a:txBody>
                    <a:bodyPr/>
                    <a:lstStyle/>
                    <a:p>
                      <a:pPr algn="l" fontAlgn="b"/>
                      <a:r>
                        <a:rPr lang="en-US" sz="1100" b="0" i="0" u="none" strike="noStrike" dirty="0">
                          <a:solidFill>
                            <a:srgbClr val="000000"/>
                          </a:solidFill>
                          <a:effectLst/>
                          <a:latin typeface="Calibri" panose="020F0502020204030204" pitchFamily="34" charset="0"/>
                        </a:rPr>
                        <a:t>340</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r>
                        <a:rPr lang="en-US" sz="1100" b="0" i="0" u="none" strike="noStrike" dirty="0">
                          <a:solidFill>
                            <a:srgbClr val="000000"/>
                          </a:solidFill>
                          <a:effectLst/>
                          <a:latin typeface="Calibri" panose="020F0502020204030204" pitchFamily="34" charset="0"/>
                        </a:rPr>
                        <a:t>Rp           2.031.400</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3002488137"/>
                  </a:ext>
                </a:extLst>
              </a:tr>
              <a:tr h="190500">
                <a:tc>
                  <a:txBody>
                    <a:bodyPr/>
                    <a:lstStyle/>
                    <a:p>
                      <a:pPr algn="l" fontAlgn="b"/>
                      <a:r>
                        <a:rPr lang="en-US" sz="1100" b="0" i="0" u="none" strike="noStrike" dirty="0">
                          <a:solidFill>
                            <a:srgbClr val="000000"/>
                          </a:solidFill>
                          <a:effectLst/>
                          <a:latin typeface="Calibri" panose="020F0502020204030204" pitchFamily="34" charset="0"/>
                        </a:rPr>
                        <a:t>341</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r>
                        <a:rPr lang="en-US" sz="1100" b="0" i="0" u="none" strike="noStrike" dirty="0">
                          <a:solidFill>
                            <a:srgbClr val="000000"/>
                          </a:solidFill>
                          <a:effectLst/>
                          <a:latin typeface="Calibri" panose="020F0502020204030204" pitchFamily="34" charset="0"/>
                        </a:rPr>
                        <a:t>Rp           5.585.300</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2129707548"/>
                  </a:ext>
                </a:extLst>
              </a:tr>
              <a:tr h="190500">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4177680124"/>
                  </a:ext>
                </a:extLst>
              </a:tr>
              <a:tr h="190500">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3685822548"/>
                  </a:ext>
                </a:extLst>
              </a:tr>
              <a:tr h="190500">
                <a:tc>
                  <a:txBody>
                    <a:bodyPr/>
                    <a:lstStyle/>
                    <a:p>
                      <a:pPr algn="l" fontAlgn="b"/>
                      <a:r>
                        <a:rPr lang="en-ID" sz="1100" b="0" i="0" u="none" strike="noStrike" dirty="0">
                          <a:solidFill>
                            <a:srgbClr val="FFFFFF"/>
                          </a:solidFill>
                          <a:effectLst/>
                          <a:latin typeface="Calibri" panose="020F0502020204030204" pitchFamily="34" charset="0"/>
                        </a:rPr>
                        <a:t> </a:t>
                      </a:r>
                      <a:r>
                        <a:rPr lang="en-ID" sz="1100" b="1" i="0" u="none" strike="noStrike" dirty="0">
                          <a:solidFill>
                            <a:srgbClr val="FFFFFF"/>
                          </a:solidFill>
                          <a:effectLst/>
                          <a:latin typeface="Calibri" panose="020F0502020204030204" pitchFamily="34" charset="0"/>
                        </a:rPr>
                        <a:t>Saldo Akhir</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endParaRPr lang="en-ID" sz="1100" b="0" i="0" u="none" strike="noStrike" dirty="0">
                        <a:solidFill>
                          <a:srgbClr val="FFFFFF"/>
                        </a:solidFill>
                        <a:effectLst/>
                        <a:latin typeface="Calibri" panose="020F0502020204030204" pitchFamily="34" charset="0"/>
                      </a:endParaRP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r>
                        <a:rPr lang="en-ID" sz="1100" b="1" i="0" u="none" strike="noStrike" dirty="0">
                          <a:solidFill>
                            <a:srgbClr val="FFFFFF"/>
                          </a:solidFill>
                          <a:effectLst/>
                          <a:latin typeface="Calibri" panose="020F0502020204030204" pitchFamily="34" charset="0"/>
                        </a:rPr>
                        <a:t>Rp  57.299.700 </a:t>
                      </a:r>
                    </a:p>
                  </a:txBody>
                  <a:tcPr marL="9525" marR="9525" marT="9525" marB="0" anchor="b">
                    <a:lnL>
                      <a:noFill/>
                    </a:lnL>
                    <a:lnR>
                      <a:noFill/>
                    </a:lnR>
                    <a:lnT>
                      <a:noFill/>
                    </a:lnT>
                    <a:lnB>
                      <a:noFill/>
                    </a:lnB>
                    <a:solidFill>
                      <a:schemeClr val="accent5"/>
                    </a:solidFill>
                  </a:tcPr>
                </a:tc>
                <a:extLst>
                  <a:ext uri="{0D108BD9-81ED-4DB2-BD59-A6C34878D82A}">
                    <a16:rowId xmlns:a16="http://schemas.microsoft.com/office/drawing/2014/main" val="956078516"/>
                  </a:ext>
                </a:extLst>
              </a:tr>
            </a:tbl>
          </a:graphicData>
        </a:graphic>
      </p:graphicFrame>
    </p:spTree>
    <p:extLst>
      <p:ext uri="{BB962C8B-B14F-4D97-AF65-F5344CB8AC3E}">
        <p14:creationId xmlns:p14="http://schemas.microsoft.com/office/powerpoint/2010/main" val="8756094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D501C4BB-03A4-7DEA-47BD-D410BD6E5544}"/>
              </a:ext>
            </a:extLst>
          </p:cNvPr>
          <p:cNvGraphicFramePr>
            <a:graphicFrameLocks noGrp="1"/>
          </p:cNvGraphicFramePr>
          <p:nvPr>
            <p:extLst>
              <p:ext uri="{D42A27DB-BD31-4B8C-83A1-F6EECF244321}">
                <p14:modId xmlns:p14="http://schemas.microsoft.com/office/powerpoint/2010/main" val="659172585"/>
              </p:ext>
            </p:extLst>
          </p:nvPr>
        </p:nvGraphicFramePr>
        <p:xfrm>
          <a:off x="609600" y="775277"/>
          <a:ext cx="7301345" cy="3708400"/>
        </p:xfrm>
        <a:graphic>
          <a:graphicData uri="http://schemas.openxmlformats.org/drawingml/2006/table">
            <a:tbl>
              <a:tblPr firstRow="1" bandRow="1">
                <a:tableStyleId>{35758FB7-9AC5-4552-8A53-C91805E547FA}</a:tableStyleId>
              </a:tblPr>
              <a:tblGrid>
                <a:gridCol w="2797420">
                  <a:extLst>
                    <a:ext uri="{9D8B030D-6E8A-4147-A177-3AD203B41FA5}">
                      <a16:colId xmlns:a16="http://schemas.microsoft.com/office/drawing/2014/main" val="1025150906"/>
                    </a:ext>
                  </a:extLst>
                </a:gridCol>
                <a:gridCol w="777053">
                  <a:extLst>
                    <a:ext uri="{9D8B030D-6E8A-4147-A177-3AD203B41FA5}">
                      <a16:colId xmlns:a16="http://schemas.microsoft.com/office/drawing/2014/main" val="994435607"/>
                    </a:ext>
                  </a:extLst>
                </a:gridCol>
                <a:gridCol w="1685300">
                  <a:extLst>
                    <a:ext uri="{9D8B030D-6E8A-4147-A177-3AD203B41FA5}">
                      <a16:colId xmlns:a16="http://schemas.microsoft.com/office/drawing/2014/main" val="1296362249"/>
                    </a:ext>
                  </a:extLst>
                </a:gridCol>
                <a:gridCol w="2041572">
                  <a:extLst>
                    <a:ext uri="{9D8B030D-6E8A-4147-A177-3AD203B41FA5}">
                      <a16:colId xmlns:a16="http://schemas.microsoft.com/office/drawing/2014/main" val="1815439177"/>
                    </a:ext>
                  </a:extLst>
                </a:gridCol>
              </a:tblGrid>
              <a:tr h="370840">
                <a:tc>
                  <a:txBody>
                    <a:bodyPr/>
                    <a:lstStyle/>
                    <a:p>
                      <a:r>
                        <a:rPr lang="en-US" dirty="0"/>
                        <a:t>Akun</a:t>
                      </a:r>
                      <a:endParaRPr lang="en-ID" dirty="0"/>
                    </a:p>
                  </a:txBody>
                  <a:tcPr/>
                </a:tc>
                <a:tc>
                  <a:txBody>
                    <a:bodyPr/>
                    <a:lstStyle/>
                    <a:p>
                      <a:r>
                        <a:rPr lang="en-US" dirty="0"/>
                        <a:t>Reff</a:t>
                      </a:r>
                      <a:endParaRPr lang="en-ID" dirty="0"/>
                    </a:p>
                  </a:txBody>
                  <a:tcPr/>
                </a:tc>
                <a:tc>
                  <a:txBody>
                    <a:bodyPr/>
                    <a:lstStyle/>
                    <a:p>
                      <a:r>
                        <a:rPr lang="en-US" dirty="0"/>
                        <a:t>Debit</a:t>
                      </a:r>
                      <a:endParaRPr lang="en-ID" dirty="0"/>
                    </a:p>
                  </a:txBody>
                  <a:tcPr/>
                </a:tc>
                <a:tc>
                  <a:txBody>
                    <a:bodyPr/>
                    <a:lstStyle/>
                    <a:p>
                      <a:r>
                        <a:rPr lang="en-US" dirty="0" err="1"/>
                        <a:t>Kredit</a:t>
                      </a:r>
                      <a:endParaRPr lang="en-ID" dirty="0"/>
                    </a:p>
                  </a:txBody>
                  <a:tcPr/>
                </a:tc>
                <a:extLst>
                  <a:ext uri="{0D108BD9-81ED-4DB2-BD59-A6C34878D82A}">
                    <a16:rowId xmlns:a16="http://schemas.microsoft.com/office/drawing/2014/main" val="1575694528"/>
                  </a:ext>
                </a:extLst>
              </a:tr>
              <a:tr h="370840">
                <a:tc>
                  <a:txBody>
                    <a:bodyPr/>
                    <a:lstStyle/>
                    <a:p>
                      <a:r>
                        <a:rPr lang="en-US" dirty="0"/>
                        <a:t>Kas</a:t>
                      </a:r>
                      <a:endParaRPr lang="en-ID" dirty="0"/>
                    </a:p>
                  </a:txBody>
                  <a:tcPr/>
                </a:tc>
                <a:tc>
                  <a:txBody>
                    <a:bodyPr/>
                    <a:lstStyle/>
                    <a:p>
                      <a:endParaRPr lang="en-ID" dirty="0"/>
                    </a:p>
                  </a:txBody>
                  <a:tcPr/>
                </a:tc>
                <a:tc>
                  <a:txBody>
                    <a:bodyPr/>
                    <a:lstStyle/>
                    <a:p>
                      <a:r>
                        <a:rPr lang="en-US" dirty="0"/>
                        <a:t>Rp 21.140.000</a:t>
                      </a:r>
                      <a:endParaRPr lang="en-ID" dirty="0"/>
                    </a:p>
                  </a:txBody>
                  <a:tcPr/>
                </a:tc>
                <a:tc>
                  <a:txBody>
                    <a:bodyPr/>
                    <a:lstStyle/>
                    <a:p>
                      <a:endParaRPr lang="en-ID"/>
                    </a:p>
                  </a:txBody>
                  <a:tcPr/>
                </a:tc>
                <a:extLst>
                  <a:ext uri="{0D108BD9-81ED-4DB2-BD59-A6C34878D82A}">
                    <a16:rowId xmlns:a16="http://schemas.microsoft.com/office/drawing/2014/main" val="1064964999"/>
                  </a:ext>
                </a:extLst>
              </a:tr>
              <a:tr h="370840">
                <a:tc>
                  <a:txBody>
                    <a:bodyPr/>
                    <a:lstStyle/>
                    <a:p>
                      <a:r>
                        <a:rPr lang="en-US" dirty="0" err="1"/>
                        <a:t>Piutang</a:t>
                      </a:r>
                      <a:r>
                        <a:rPr lang="en-US" dirty="0"/>
                        <a:t> Wasel</a:t>
                      </a:r>
                      <a:endParaRPr lang="en-ID" dirty="0"/>
                    </a:p>
                  </a:txBody>
                  <a:tcPr/>
                </a:tc>
                <a:tc>
                  <a:txBody>
                    <a:bodyPr/>
                    <a:lstStyle/>
                    <a:p>
                      <a:endParaRPr lang="en-ID" dirty="0"/>
                    </a:p>
                  </a:txBody>
                  <a:tcPr/>
                </a:tc>
                <a:tc>
                  <a:txBody>
                    <a:bodyPr/>
                    <a:lstStyle/>
                    <a:p>
                      <a:endParaRPr lang="en-ID"/>
                    </a:p>
                  </a:txBody>
                  <a:tcPr/>
                </a:tc>
                <a:tc>
                  <a:txBody>
                    <a:bodyPr/>
                    <a:lstStyle/>
                    <a:p>
                      <a:r>
                        <a:rPr lang="en-US" dirty="0"/>
                        <a:t>Rp 19.000.000</a:t>
                      </a:r>
                      <a:endParaRPr lang="en-ID" dirty="0"/>
                    </a:p>
                  </a:txBody>
                  <a:tcPr/>
                </a:tc>
                <a:extLst>
                  <a:ext uri="{0D108BD9-81ED-4DB2-BD59-A6C34878D82A}">
                    <a16:rowId xmlns:a16="http://schemas.microsoft.com/office/drawing/2014/main" val="3018469638"/>
                  </a:ext>
                </a:extLst>
              </a:tr>
              <a:tr h="370840">
                <a:tc>
                  <a:txBody>
                    <a:bodyPr/>
                    <a:lstStyle/>
                    <a:p>
                      <a:r>
                        <a:rPr lang="en-US" dirty="0" err="1"/>
                        <a:t>Pendapatan</a:t>
                      </a:r>
                      <a:r>
                        <a:rPr lang="en-US" dirty="0"/>
                        <a:t> Bunga Wasel</a:t>
                      </a:r>
                      <a:endParaRPr lang="en-ID" dirty="0"/>
                    </a:p>
                  </a:txBody>
                  <a:tcPr/>
                </a:tc>
                <a:tc>
                  <a:txBody>
                    <a:bodyPr/>
                    <a:lstStyle/>
                    <a:p>
                      <a:endParaRPr lang="en-ID" dirty="0"/>
                    </a:p>
                  </a:txBody>
                  <a:tcPr/>
                </a:tc>
                <a:tc>
                  <a:txBody>
                    <a:bodyPr/>
                    <a:lstStyle/>
                    <a:p>
                      <a:endParaRPr lang="en-ID" dirty="0"/>
                    </a:p>
                  </a:txBody>
                  <a:tcPr/>
                </a:tc>
                <a:tc>
                  <a:txBody>
                    <a:bodyPr/>
                    <a:lstStyle/>
                    <a:p>
                      <a:r>
                        <a:rPr lang="en-US" dirty="0"/>
                        <a:t>Rp 2.140.000</a:t>
                      </a:r>
                      <a:endParaRPr lang="en-ID" dirty="0"/>
                    </a:p>
                  </a:txBody>
                  <a:tcPr/>
                </a:tc>
                <a:extLst>
                  <a:ext uri="{0D108BD9-81ED-4DB2-BD59-A6C34878D82A}">
                    <a16:rowId xmlns:a16="http://schemas.microsoft.com/office/drawing/2014/main" val="413302852"/>
                  </a:ext>
                </a:extLst>
              </a:tr>
              <a:tr h="370840">
                <a:tc>
                  <a:txBody>
                    <a:bodyPr/>
                    <a:lstStyle/>
                    <a:p>
                      <a:r>
                        <a:rPr lang="en-US" dirty="0"/>
                        <a:t>Kas</a:t>
                      </a:r>
                      <a:endParaRPr lang="en-ID" dirty="0"/>
                    </a:p>
                  </a:txBody>
                  <a:tcPr/>
                </a:tc>
                <a:tc>
                  <a:txBody>
                    <a:bodyPr/>
                    <a:lstStyle/>
                    <a:p>
                      <a:endParaRPr lang="en-ID" dirty="0"/>
                    </a:p>
                  </a:txBody>
                  <a:tcPr/>
                </a:tc>
                <a:tc>
                  <a:txBody>
                    <a:bodyPr/>
                    <a:lstStyle/>
                    <a:p>
                      <a:r>
                        <a:rPr lang="en-US" dirty="0"/>
                        <a:t>Rp 280.100</a:t>
                      </a:r>
                      <a:endParaRPr lang="en-ID" dirty="0"/>
                    </a:p>
                  </a:txBody>
                  <a:tcPr/>
                </a:tc>
                <a:tc>
                  <a:txBody>
                    <a:bodyPr/>
                    <a:lstStyle/>
                    <a:p>
                      <a:endParaRPr lang="en-ID"/>
                    </a:p>
                  </a:txBody>
                  <a:tcPr/>
                </a:tc>
                <a:extLst>
                  <a:ext uri="{0D108BD9-81ED-4DB2-BD59-A6C34878D82A}">
                    <a16:rowId xmlns:a16="http://schemas.microsoft.com/office/drawing/2014/main" val="19280305"/>
                  </a:ext>
                </a:extLst>
              </a:tr>
              <a:tr h="370840">
                <a:tc>
                  <a:txBody>
                    <a:bodyPr/>
                    <a:lstStyle/>
                    <a:p>
                      <a:r>
                        <a:rPr lang="en-US" dirty="0" err="1"/>
                        <a:t>Pendapatan</a:t>
                      </a:r>
                      <a:r>
                        <a:rPr lang="en-US" dirty="0"/>
                        <a:t> Bunga Bank</a:t>
                      </a:r>
                      <a:endParaRPr lang="id-ID" dirty="0"/>
                    </a:p>
                  </a:txBody>
                  <a:tcPr/>
                </a:tc>
                <a:tc>
                  <a:txBody>
                    <a:bodyPr/>
                    <a:lstStyle/>
                    <a:p>
                      <a:endParaRPr lang="en-ID" dirty="0"/>
                    </a:p>
                  </a:txBody>
                  <a:tcPr/>
                </a:tc>
                <a:tc>
                  <a:txBody>
                    <a:bodyPr/>
                    <a:lstStyle/>
                    <a:p>
                      <a:endParaRPr lang="en-ID"/>
                    </a:p>
                  </a:txBody>
                  <a:tcPr/>
                </a:tc>
                <a:tc>
                  <a:txBody>
                    <a:bodyPr/>
                    <a:lstStyle/>
                    <a:p>
                      <a:r>
                        <a:rPr lang="en-US" dirty="0"/>
                        <a:t>Rp 280.100</a:t>
                      </a:r>
                      <a:endParaRPr lang="en-ID" dirty="0"/>
                    </a:p>
                  </a:txBody>
                  <a:tcPr/>
                </a:tc>
                <a:extLst>
                  <a:ext uri="{0D108BD9-81ED-4DB2-BD59-A6C34878D82A}">
                    <a16:rowId xmlns:a16="http://schemas.microsoft.com/office/drawing/2014/main" val="3901135820"/>
                  </a:ext>
                </a:extLst>
              </a:tr>
              <a:tr h="370840">
                <a:tc>
                  <a:txBody>
                    <a:bodyPr/>
                    <a:lstStyle/>
                    <a:p>
                      <a:r>
                        <a:rPr lang="en-US" dirty="0"/>
                        <a:t>Kas </a:t>
                      </a:r>
                      <a:endParaRPr lang="en-ID" dirty="0"/>
                    </a:p>
                  </a:txBody>
                  <a:tcPr/>
                </a:tc>
                <a:tc>
                  <a:txBody>
                    <a:bodyPr/>
                    <a:lstStyle/>
                    <a:p>
                      <a:endParaRPr lang="en-ID" dirty="0"/>
                    </a:p>
                  </a:txBody>
                  <a:tcPr/>
                </a:tc>
                <a:tc>
                  <a:txBody>
                    <a:bodyPr/>
                    <a:lstStyle/>
                    <a:p>
                      <a:r>
                        <a:rPr lang="en-US" dirty="0"/>
                        <a:t>Rp 3.600.000</a:t>
                      </a:r>
                      <a:endParaRPr lang="en-ID" dirty="0"/>
                    </a:p>
                  </a:txBody>
                  <a:tcPr/>
                </a:tc>
                <a:tc>
                  <a:txBody>
                    <a:bodyPr/>
                    <a:lstStyle/>
                    <a:p>
                      <a:endParaRPr lang="en-ID"/>
                    </a:p>
                  </a:txBody>
                  <a:tcPr/>
                </a:tc>
                <a:extLst>
                  <a:ext uri="{0D108BD9-81ED-4DB2-BD59-A6C34878D82A}">
                    <a16:rowId xmlns:a16="http://schemas.microsoft.com/office/drawing/2014/main" val="1494556095"/>
                  </a:ext>
                </a:extLst>
              </a:tr>
              <a:tr h="370840">
                <a:tc>
                  <a:txBody>
                    <a:bodyPr/>
                    <a:lstStyle/>
                    <a:p>
                      <a:r>
                        <a:rPr lang="en-US" dirty="0"/>
                        <a:t>Pem</a:t>
                      </a:r>
                      <a:r>
                        <a:rPr lang="id-ID" dirty="0"/>
                        <a:t>belian</a:t>
                      </a:r>
                    </a:p>
                  </a:txBody>
                  <a:tcPr/>
                </a:tc>
                <a:tc>
                  <a:txBody>
                    <a:bodyPr/>
                    <a:lstStyle/>
                    <a:p>
                      <a:endParaRPr lang="en-ID" dirty="0"/>
                    </a:p>
                  </a:txBody>
                  <a:tcPr/>
                </a:tc>
                <a:tc>
                  <a:txBody>
                    <a:bodyPr/>
                    <a:lstStyle/>
                    <a:p>
                      <a:endParaRPr lang="en-ID"/>
                    </a:p>
                  </a:txBody>
                  <a:tcPr/>
                </a:tc>
                <a:tc>
                  <a:txBody>
                    <a:bodyPr/>
                    <a:lstStyle/>
                    <a:p>
                      <a:r>
                        <a:rPr lang="en-US" dirty="0"/>
                        <a:t>Rp 3.600.000</a:t>
                      </a:r>
                      <a:endParaRPr lang="en-ID" dirty="0"/>
                    </a:p>
                  </a:txBody>
                  <a:tcPr/>
                </a:tc>
                <a:extLst>
                  <a:ext uri="{0D108BD9-81ED-4DB2-BD59-A6C34878D82A}">
                    <a16:rowId xmlns:a16="http://schemas.microsoft.com/office/drawing/2014/main" val="587236600"/>
                  </a:ext>
                </a:extLst>
              </a:tr>
              <a:tr h="370840">
                <a:tc>
                  <a:txBody>
                    <a:bodyPr/>
                    <a:lstStyle/>
                    <a:p>
                      <a:r>
                        <a:rPr lang="en-US" dirty="0"/>
                        <a:t>Beban </a:t>
                      </a:r>
                      <a:r>
                        <a:rPr lang="en-US" dirty="0" err="1"/>
                        <a:t>Administrasi</a:t>
                      </a:r>
                      <a:r>
                        <a:rPr lang="en-US" dirty="0"/>
                        <a:t> Bank</a:t>
                      </a:r>
                      <a:endParaRPr lang="en-ID" dirty="0"/>
                    </a:p>
                  </a:txBody>
                  <a:tcPr/>
                </a:tc>
                <a:tc>
                  <a:txBody>
                    <a:bodyPr/>
                    <a:lstStyle/>
                    <a:p>
                      <a:endParaRPr lang="en-ID" dirty="0"/>
                    </a:p>
                  </a:txBody>
                  <a:tcPr/>
                </a:tc>
                <a:tc>
                  <a:txBody>
                    <a:bodyPr/>
                    <a:lstStyle/>
                    <a:p>
                      <a:r>
                        <a:rPr lang="en-US" dirty="0"/>
                        <a:t>Rp 142.500</a:t>
                      </a:r>
                      <a:endParaRPr lang="en-ID" dirty="0"/>
                    </a:p>
                  </a:txBody>
                  <a:tcPr/>
                </a:tc>
                <a:tc>
                  <a:txBody>
                    <a:bodyPr/>
                    <a:lstStyle/>
                    <a:p>
                      <a:endParaRPr lang="en-ID"/>
                    </a:p>
                  </a:txBody>
                  <a:tcPr/>
                </a:tc>
                <a:extLst>
                  <a:ext uri="{0D108BD9-81ED-4DB2-BD59-A6C34878D82A}">
                    <a16:rowId xmlns:a16="http://schemas.microsoft.com/office/drawing/2014/main" val="3499764007"/>
                  </a:ext>
                </a:extLst>
              </a:tr>
              <a:tr h="370840">
                <a:tc>
                  <a:txBody>
                    <a:bodyPr/>
                    <a:lstStyle/>
                    <a:p>
                      <a:r>
                        <a:rPr lang="en-US" dirty="0"/>
                        <a:t>Kas </a:t>
                      </a:r>
                      <a:endParaRPr lang="en-ID" dirty="0"/>
                    </a:p>
                  </a:txBody>
                  <a:tcPr/>
                </a:tc>
                <a:tc>
                  <a:txBody>
                    <a:bodyPr/>
                    <a:lstStyle/>
                    <a:p>
                      <a:endParaRPr lang="en-ID" dirty="0"/>
                    </a:p>
                  </a:txBody>
                  <a:tcPr/>
                </a:tc>
                <a:tc>
                  <a:txBody>
                    <a:bodyPr/>
                    <a:lstStyle/>
                    <a:p>
                      <a:endParaRPr lang="en-ID"/>
                    </a:p>
                  </a:txBody>
                  <a:tcPr/>
                </a:tc>
                <a:tc>
                  <a:txBody>
                    <a:bodyPr/>
                    <a:lstStyle/>
                    <a:p>
                      <a:r>
                        <a:rPr lang="en-US" dirty="0"/>
                        <a:t>Rp 142.500</a:t>
                      </a:r>
                      <a:endParaRPr lang="en-ID" dirty="0"/>
                    </a:p>
                  </a:txBody>
                  <a:tcPr/>
                </a:tc>
                <a:extLst>
                  <a:ext uri="{0D108BD9-81ED-4DB2-BD59-A6C34878D82A}">
                    <a16:rowId xmlns:a16="http://schemas.microsoft.com/office/drawing/2014/main" val="3838670395"/>
                  </a:ext>
                </a:extLst>
              </a:tr>
            </a:tbl>
          </a:graphicData>
        </a:graphic>
      </p:graphicFrame>
      <p:sp>
        <p:nvSpPr>
          <p:cNvPr id="7" name="Google Shape;132;p17">
            <a:extLst>
              <a:ext uri="{FF2B5EF4-FFF2-40B4-BE49-F238E27FC236}">
                <a16:creationId xmlns:a16="http://schemas.microsoft.com/office/drawing/2014/main" id="{69017702-6EEF-31B9-5E0F-24A7F66B82FB}"/>
              </a:ext>
            </a:extLst>
          </p:cNvPr>
          <p:cNvSpPr txBox="1"/>
          <p:nvPr/>
        </p:nvSpPr>
        <p:spPr>
          <a:xfrm>
            <a:off x="306750" y="3509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Rekonsiliasi Bank</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40559960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3DA87D7-2CC9-298E-148A-34558C6BA555}"/>
              </a:ext>
            </a:extLst>
          </p:cNvPr>
          <p:cNvGraphicFramePr>
            <a:graphicFrameLocks noGrp="1"/>
          </p:cNvGraphicFramePr>
          <p:nvPr>
            <p:extLst>
              <p:ext uri="{D42A27DB-BD31-4B8C-83A1-F6EECF244321}">
                <p14:modId xmlns:p14="http://schemas.microsoft.com/office/powerpoint/2010/main" val="4083766315"/>
              </p:ext>
            </p:extLst>
          </p:nvPr>
        </p:nvGraphicFramePr>
        <p:xfrm>
          <a:off x="609599" y="1088390"/>
          <a:ext cx="7162801" cy="1483360"/>
        </p:xfrm>
        <a:graphic>
          <a:graphicData uri="http://schemas.openxmlformats.org/drawingml/2006/table">
            <a:tbl>
              <a:tblPr firstRow="1" bandRow="1">
                <a:tableStyleId>{35758FB7-9AC5-4552-8A53-C91805E547FA}</a:tableStyleId>
              </a:tblPr>
              <a:tblGrid>
                <a:gridCol w="2311631">
                  <a:extLst>
                    <a:ext uri="{9D8B030D-6E8A-4147-A177-3AD203B41FA5}">
                      <a16:colId xmlns:a16="http://schemas.microsoft.com/office/drawing/2014/main" val="3859882038"/>
                    </a:ext>
                  </a:extLst>
                </a:gridCol>
                <a:gridCol w="1172095">
                  <a:extLst>
                    <a:ext uri="{9D8B030D-6E8A-4147-A177-3AD203B41FA5}">
                      <a16:colId xmlns:a16="http://schemas.microsoft.com/office/drawing/2014/main" val="487655926"/>
                    </a:ext>
                  </a:extLst>
                </a:gridCol>
                <a:gridCol w="2026747">
                  <a:extLst>
                    <a:ext uri="{9D8B030D-6E8A-4147-A177-3AD203B41FA5}">
                      <a16:colId xmlns:a16="http://schemas.microsoft.com/office/drawing/2014/main" val="3645964129"/>
                    </a:ext>
                  </a:extLst>
                </a:gridCol>
                <a:gridCol w="1652328">
                  <a:extLst>
                    <a:ext uri="{9D8B030D-6E8A-4147-A177-3AD203B41FA5}">
                      <a16:colId xmlns:a16="http://schemas.microsoft.com/office/drawing/2014/main" val="596814099"/>
                    </a:ext>
                  </a:extLst>
                </a:gridCol>
              </a:tblGrid>
              <a:tr h="370840">
                <a:tc>
                  <a:txBody>
                    <a:bodyPr/>
                    <a:lstStyle/>
                    <a:p>
                      <a:r>
                        <a:rPr lang="en-US" dirty="0"/>
                        <a:t>Akun</a:t>
                      </a:r>
                      <a:endParaRPr lang="en-ID" dirty="0"/>
                    </a:p>
                  </a:txBody>
                  <a:tcPr/>
                </a:tc>
                <a:tc>
                  <a:txBody>
                    <a:bodyPr/>
                    <a:lstStyle/>
                    <a:p>
                      <a:r>
                        <a:rPr lang="en-US" dirty="0"/>
                        <a:t>Reff</a:t>
                      </a:r>
                      <a:endParaRPr lang="en-ID" dirty="0"/>
                    </a:p>
                  </a:txBody>
                  <a:tcPr/>
                </a:tc>
                <a:tc>
                  <a:txBody>
                    <a:bodyPr/>
                    <a:lstStyle/>
                    <a:p>
                      <a:r>
                        <a:rPr lang="en-US" dirty="0"/>
                        <a:t>Debit</a:t>
                      </a:r>
                      <a:endParaRPr lang="en-ID" dirty="0"/>
                    </a:p>
                  </a:txBody>
                  <a:tcPr/>
                </a:tc>
                <a:tc>
                  <a:txBody>
                    <a:bodyPr/>
                    <a:lstStyle/>
                    <a:p>
                      <a:r>
                        <a:rPr lang="en-US" dirty="0" err="1"/>
                        <a:t>Kredit</a:t>
                      </a:r>
                      <a:endParaRPr lang="en-ID" dirty="0"/>
                    </a:p>
                  </a:txBody>
                  <a:tcPr/>
                </a:tc>
                <a:extLst>
                  <a:ext uri="{0D108BD9-81ED-4DB2-BD59-A6C34878D82A}">
                    <a16:rowId xmlns:a16="http://schemas.microsoft.com/office/drawing/2014/main" val="1443761928"/>
                  </a:ext>
                </a:extLst>
              </a:tr>
              <a:tr h="370840">
                <a:tc>
                  <a:txBody>
                    <a:bodyPr/>
                    <a:lstStyle/>
                    <a:p>
                      <a:r>
                        <a:rPr lang="en-US" dirty="0" err="1"/>
                        <a:t>Piutang</a:t>
                      </a:r>
                      <a:r>
                        <a:rPr lang="en-US" dirty="0"/>
                        <a:t> Usaha</a:t>
                      </a:r>
                      <a:endParaRPr lang="en-ID" dirty="0"/>
                    </a:p>
                  </a:txBody>
                  <a:tcPr/>
                </a:tc>
                <a:tc>
                  <a:txBody>
                    <a:bodyPr/>
                    <a:lstStyle/>
                    <a:p>
                      <a:endParaRPr lang="en-ID" dirty="0"/>
                    </a:p>
                  </a:txBody>
                  <a:tcPr/>
                </a:tc>
                <a:tc>
                  <a:txBody>
                    <a:bodyPr/>
                    <a:lstStyle/>
                    <a:p>
                      <a:r>
                        <a:rPr lang="en-US" dirty="0"/>
                        <a:t>Rp 520.000</a:t>
                      </a:r>
                      <a:endParaRPr lang="en-ID" dirty="0"/>
                    </a:p>
                  </a:txBody>
                  <a:tcPr/>
                </a:tc>
                <a:tc>
                  <a:txBody>
                    <a:bodyPr/>
                    <a:lstStyle/>
                    <a:p>
                      <a:endParaRPr lang="en-ID" dirty="0"/>
                    </a:p>
                  </a:txBody>
                  <a:tcPr/>
                </a:tc>
                <a:extLst>
                  <a:ext uri="{0D108BD9-81ED-4DB2-BD59-A6C34878D82A}">
                    <a16:rowId xmlns:a16="http://schemas.microsoft.com/office/drawing/2014/main" val="1039524359"/>
                  </a:ext>
                </a:extLst>
              </a:tr>
              <a:tr h="370840">
                <a:tc>
                  <a:txBody>
                    <a:bodyPr/>
                    <a:lstStyle/>
                    <a:p>
                      <a:r>
                        <a:rPr lang="en-US" dirty="0"/>
                        <a:t>Kas</a:t>
                      </a:r>
                      <a:endParaRPr lang="en-ID" dirty="0"/>
                    </a:p>
                  </a:txBody>
                  <a:tcPr/>
                </a:tc>
                <a:tc>
                  <a:txBody>
                    <a:bodyPr/>
                    <a:lstStyle/>
                    <a:p>
                      <a:endParaRPr lang="en-ID"/>
                    </a:p>
                  </a:txBody>
                  <a:tcPr/>
                </a:tc>
                <a:tc>
                  <a:txBody>
                    <a:bodyPr/>
                    <a:lstStyle/>
                    <a:p>
                      <a:endParaRPr lang="en-ID"/>
                    </a:p>
                  </a:txBody>
                  <a:tcPr/>
                </a:tc>
                <a:tc>
                  <a:txBody>
                    <a:bodyPr/>
                    <a:lstStyle/>
                    <a:p>
                      <a:r>
                        <a:rPr lang="en-US" dirty="0"/>
                        <a:t>Rp 520.000</a:t>
                      </a:r>
                      <a:endParaRPr lang="en-ID" dirty="0"/>
                    </a:p>
                  </a:txBody>
                  <a:tcPr/>
                </a:tc>
                <a:extLst>
                  <a:ext uri="{0D108BD9-81ED-4DB2-BD59-A6C34878D82A}">
                    <a16:rowId xmlns:a16="http://schemas.microsoft.com/office/drawing/2014/main" val="3280811831"/>
                  </a:ext>
                </a:extLst>
              </a:tr>
              <a:tr h="370840">
                <a:tc>
                  <a:txBody>
                    <a:bodyPr/>
                    <a:lstStyle/>
                    <a:p>
                      <a:endParaRPr lang="en-ID" dirty="0"/>
                    </a:p>
                  </a:txBody>
                  <a:tcPr/>
                </a:tc>
                <a:tc>
                  <a:txBody>
                    <a:bodyPr/>
                    <a:lstStyle/>
                    <a:p>
                      <a:endParaRPr lang="en-ID"/>
                    </a:p>
                  </a:txBody>
                  <a:tcPr/>
                </a:tc>
                <a:tc>
                  <a:txBody>
                    <a:bodyPr/>
                    <a:lstStyle/>
                    <a:p>
                      <a:endParaRPr lang="en-ID"/>
                    </a:p>
                  </a:txBody>
                  <a:tcPr/>
                </a:tc>
                <a:tc>
                  <a:txBody>
                    <a:bodyPr/>
                    <a:lstStyle/>
                    <a:p>
                      <a:endParaRPr lang="en-ID" dirty="0"/>
                    </a:p>
                  </a:txBody>
                  <a:tcPr/>
                </a:tc>
                <a:extLst>
                  <a:ext uri="{0D108BD9-81ED-4DB2-BD59-A6C34878D82A}">
                    <a16:rowId xmlns:a16="http://schemas.microsoft.com/office/drawing/2014/main" val="855967369"/>
                  </a:ext>
                </a:extLst>
              </a:tr>
            </a:tbl>
          </a:graphicData>
        </a:graphic>
      </p:graphicFrame>
      <p:sp>
        <p:nvSpPr>
          <p:cNvPr id="5" name="Google Shape;132;p17">
            <a:extLst>
              <a:ext uri="{FF2B5EF4-FFF2-40B4-BE49-F238E27FC236}">
                <a16:creationId xmlns:a16="http://schemas.microsoft.com/office/drawing/2014/main" id="{DD83D67B-20F6-E396-9248-FF28B3CA01DE}"/>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Rekonsiliasi Bank</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7836551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a:solidFill>
                  <a:srgbClr val="FFFFFF"/>
                </a:solidFill>
                <a:latin typeface="Open Sans"/>
                <a:ea typeface="Open Sans"/>
                <a:cs typeface="Open Sans"/>
                <a:sym typeface="Open Sans"/>
              </a:rPr>
              <a:t>Case Study</a:t>
            </a:r>
            <a:r>
              <a:rPr lang="id" sz="2000" b="1" i="0" u="none" strike="noStrike" cap="none">
                <a:solidFill>
                  <a:srgbClr val="FFFFFF"/>
                </a:solidFill>
                <a:latin typeface="Open Sans"/>
                <a:ea typeface="Open Sans"/>
                <a:cs typeface="Open Sans"/>
                <a:sym typeface="Open Sans"/>
              </a:rPr>
              <a:t>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id" sz="6000">
                <a:solidFill>
                  <a:srgbClr val="FFFFFF"/>
                </a:solidFill>
                <a:latin typeface="Roboto Black"/>
                <a:ea typeface="Roboto Black"/>
                <a:cs typeface="Roboto Black"/>
                <a:sym typeface="Roboto Black"/>
              </a:rPr>
              <a:t>Kas dan</a:t>
            </a:r>
            <a:endParaRPr sz="6000">
              <a:solidFill>
                <a:srgbClr val="FFFFFF"/>
              </a:solidFill>
              <a:latin typeface="Roboto Black"/>
              <a:ea typeface="Roboto Black"/>
              <a:cs typeface="Roboto Black"/>
              <a:sym typeface="Roboto Black"/>
            </a:endParaRPr>
          </a:p>
          <a:p>
            <a:pPr marL="0" marR="0" lvl="0" indent="0" algn="l" rtl="0">
              <a:lnSpc>
                <a:spcPct val="100000"/>
              </a:lnSpc>
              <a:spcBef>
                <a:spcPts val="0"/>
              </a:spcBef>
              <a:spcAft>
                <a:spcPts val="0"/>
              </a:spcAft>
              <a:buClr>
                <a:srgbClr val="000000"/>
              </a:buClr>
              <a:buSzPts val="8000"/>
              <a:buFont typeface="Arial"/>
              <a:buNone/>
            </a:pPr>
            <a:r>
              <a:rPr lang="id" sz="6000">
                <a:solidFill>
                  <a:srgbClr val="FFFFFF"/>
                </a:solidFill>
                <a:latin typeface="Roboto Black"/>
                <a:ea typeface="Roboto Black"/>
                <a:cs typeface="Roboto Black"/>
                <a:sym typeface="Roboto Black"/>
              </a:rPr>
              <a:t>Setara Kas</a:t>
            </a:r>
            <a:endParaRPr sz="60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a:t>
            </a:r>
            <a:r>
              <a:rPr lang="en-US" sz="2000" dirty="0">
                <a:solidFill>
                  <a:srgbClr val="FFFFFF"/>
                </a:solidFill>
                <a:latin typeface="Open Sans"/>
                <a:ea typeface="Open Sans"/>
                <a:cs typeface="Open Sans"/>
                <a:sym typeface="Open Sans"/>
              </a:rPr>
              <a:t>Y</a:t>
            </a:r>
            <a:r>
              <a:rPr lang="en-US" sz="2000" b="0" i="0" u="none" strike="noStrike" cap="none" dirty="0">
                <a:solidFill>
                  <a:srgbClr val="FFFFFF"/>
                </a:solidFill>
                <a:latin typeface="Open Sans"/>
                <a:ea typeface="Open Sans"/>
                <a:cs typeface="Open Sans"/>
                <a:sym typeface="Open Sans"/>
              </a:rPr>
              <a:t>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579939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13"/>
        <p:cNvGrpSpPr/>
        <p:nvPr/>
      </p:nvGrpSpPr>
      <p:grpSpPr>
        <a:xfrm>
          <a:off x="0" y="0"/>
          <a:ext cx="0" cy="0"/>
          <a:chOff x="0" y="0"/>
          <a:chExt cx="0" cy="0"/>
        </a:xfrm>
      </p:grpSpPr>
      <p:grpSp>
        <p:nvGrpSpPr>
          <p:cNvPr id="114" name="Google Shape;114;p17"/>
          <p:cNvGrpSpPr/>
          <p:nvPr/>
        </p:nvGrpSpPr>
        <p:grpSpPr>
          <a:xfrm>
            <a:off x="3854590" y="4740703"/>
            <a:ext cx="1434817" cy="389011"/>
            <a:chOff x="3248325" y="4588800"/>
            <a:chExt cx="2045939" cy="554700"/>
          </a:xfrm>
        </p:grpSpPr>
        <p:sp>
          <p:nvSpPr>
            <p:cNvPr id="115" name="Google Shape;115;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6" name="Google Shape;116;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7" name="Google Shape;117;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118" name="Google Shape;118;p17"/>
          <p:cNvGrpSpPr/>
          <p:nvPr/>
        </p:nvGrpSpPr>
        <p:grpSpPr>
          <a:xfrm>
            <a:off x="8325085" y="65154"/>
            <a:ext cx="763768" cy="752531"/>
            <a:chOff x="695950" y="3458000"/>
            <a:chExt cx="966550" cy="952450"/>
          </a:xfrm>
        </p:grpSpPr>
        <p:sp>
          <p:nvSpPr>
            <p:cNvPr id="119" name="Google Shape;119;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0" name="Google Shape;120;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1" name="Google Shape;121;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2" name="Google Shape;122;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3" name="Google Shape;123;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4" name="Google Shape;124;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5" name="Google Shape;125;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6" name="Google Shape;126;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7" name="Google Shape;127;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28" name="Google Shape;128;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dirty="0">
              <a:solidFill>
                <a:srgbClr val="18919B"/>
              </a:solidFill>
              <a:latin typeface="Caveat"/>
              <a:ea typeface="Caveat"/>
              <a:cs typeface="Caveat"/>
              <a:sym typeface="Caveat"/>
            </a:endParaRPr>
          </a:p>
        </p:txBody>
      </p:sp>
      <p:pic>
        <p:nvPicPr>
          <p:cNvPr id="129" name="Google Shape;129;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0" name="Google Shape;130;p17"/>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Jurnal</a:t>
            </a:r>
            <a:endParaRPr sz="3600" b="1" dirty="0">
              <a:solidFill>
                <a:srgbClr val="17919B"/>
              </a:solidFill>
              <a:latin typeface="Roboto"/>
              <a:ea typeface="Roboto"/>
              <a:cs typeface="Roboto"/>
              <a:sym typeface="Roboto"/>
            </a:endParaRPr>
          </a:p>
        </p:txBody>
      </p:sp>
      <p:graphicFrame>
        <p:nvGraphicFramePr>
          <p:cNvPr id="131" name="Google Shape;131;p17"/>
          <p:cNvGraphicFramePr/>
          <p:nvPr>
            <p:extLst>
              <p:ext uri="{D42A27DB-BD31-4B8C-83A1-F6EECF244321}">
                <p14:modId xmlns:p14="http://schemas.microsoft.com/office/powerpoint/2010/main" val="1448822293"/>
              </p:ext>
            </p:extLst>
          </p:nvPr>
        </p:nvGraphicFramePr>
        <p:xfrm>
          <a:off x="383222" y="998660"/>
          <a:ext cx="4092600" cy="3834675"/>
        </p:xfrm>
        <a:graphic>
          <a:graphicData uri="http://schemas.openxmlformats.org/drawingml/2006/table">
            <a:tbl>
              <a:tblPr>
                <a:noFill/>
                <a:tableStyleId>{319613B6-831B-4E86-B0EB-291233EC9A2E}</a:tableStyleId>
              </a:tblPr>
              <a:tblGrid>
                <a:gridCol w="708875">
                  <a:extLst>
                    <a:ext uri="{9D8B030D-6E8A-4147-A177-3AD203B41FA5}">
                      <a16:colId xmlns:a16="http://schemas.microsoft.com/office/drawing/2014/main" val="20000"/>
                    </a:ext>
                  </a:extLst>
                </a:gridCol>
                <a:gridCol w="1209825">
                  <a:extLst>
                    <a:ext uri="{9D8B030D-6E8A-4147-A177-3AD203B41FA5}">
                      <a16:colId xmlns:a16="http://schemas.microsoft.com/office/drawing/2014/main" val="20001"/>
                    </a:ext>
                  </a:extLst>
                </a:gridCol>
                <a:gridCol w="491500">
                  <a:extLst>
                    <a:ext uri="{9D8B030D-6E8A-4147-A177-3AD203B41FA5}">
                      <a16:colId xmlns:a16="http://schemas.microsoft.com/office/drawing/2014/main" val="20002"/>
                    </a:ext>
                  </a:extLst>
                </a:gridCol>
                <a:gridCol w="869550">
                  <a:extLst>
                    <a:ext uri="{9D8B030D-6E8A-4147-A177-3AD203B41FA5}">
                      <a16:colId xmlns:a16="http://schemas.microsoft.com/office/drawing/2014/main" val="20003"/>
                    </a:ext>
                  </a:extLst>
                </a:gridCol>
                <a:gridCol w="812850">
                  <a:extLst>
                    <a:ext uri="{9D8B030D-6E8A-4147-A177-3AD203B41FA5}">
                      <a16:colId xmlns:a16="http://schemas.microsoft.com/office/drawing/2014/main" val="20004"/>
                    </a:ext>
                  </a:extLst>
                </a:gridCol>
              </a:tblGrid>
              <a:tr h="146175">
                <a:tc gridSpan="3">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Jurnal Umum</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2">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Halaman :</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233900">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Tanggal</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Keterangan</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Ref</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Debit</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Kredit</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extLst>
                  <a:ext uri="{0D108BD9-81ED-4DB2-BD59-A6C34878D82A}">
                    <a16:rowId xmlns:a16="http://schemas.microsoft.com/office/drawing/2014/main" val="10001"/>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l" rtl="0">
                        <a:lnSpc>
                          <a:spcPct val="100000"/>
                        </a:lnSpc>
                        <a:spcBef>
                          <a:spcPts val="0"/>
                        </a:spcBef>
                        <a:spcAft>
                          <a:spcPts val="0"/>
                        </a:spcAft>
                        <a:buNone/>
                      </a:pPr>
                      <a:r>
                        <a:rPr lang="en-US" sz="900" u="none" strike="noStrike" cap="none" dirty="0">
                          <a:latin typeface="+mj-lt"/>
                          <a:ea typeface="Roboto"/>
                          <a:cs typeface="Roboto"/>
                          <a:sym typeface="Roboto"/>
                        </a:rPr>
                        <a:t>40.000.000</a:t>
                      </a:r>
                      <a:endParaRPr sz="900" u="none" strike="noStrike" cap="none" dirty="0">
                        <a:latin typeface="+mj-lt"/>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Modal Tn Adi</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mj-lt"/>
                          <a:ea typeface="Roboto"/>
                          <a:cs typeface="Roboto"/>
                          <a:sym typeface="Roboto"/>
                        </a:rPr>
                        <a:t> </a:t>
                      </a:r>
                      <a:endParaRPr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40.000.000</a:t>
                      </a:r>
                    </a:p>
                    <a:p>
                      <a:pPr marL="0" marR="71996" lvl="0" indent="0" algn="r" rtl="0">
                        <a:lnSpc>
                          <a:spcPct val="100000"/>
                        </a:lnSpc>
                        <a:spcBef>
                          <a:spcPts val="0"/>
                        </a:spcBef>
                        <a:spcAft>
                          <a:spcPts val="0"/>
                        </a:spcAft>
                        <a:buNone/>
                      </a:pP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Peralatan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103</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mj-lt"/>
                        </a:rPr>
                        <a:t>10.000.000</a:t>
                      </a:r>
                    </a:p>
                    <a:p>
                      <a:pPr marL="0" lvl="0" indent="0" algn="l" rtl="0">
                        <a:spcBef>
                          <a:spcPts val="0"/>
                        </a:spcBef>
                        <a:spcAft>
                          <a:spcPts val="0"/>
                        </a:spcAft>
                        <a:buNone/>
                      </a:pPr>
                      <a:endParaRPr sz="900"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mj-lt"/>
                          <a:ea typeface="Roboto"/>
                          <a:cs typeface="Roboto"/>
                          <a:sym typeface="Roboto"/>
                        </a:rPr>
                        <a:t> </a:t>
                      </a:r>
                      <a:endParaRPr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10.000.000</a:t>
                      </a:r>
                    </a:p>
                    <a:p>
                      <a:pPr marL="0" marR="71996" lvl="0" indent="0" algn="r" rtl="0">
                        <a:lnSpc>
                          <a:spcPct val="100000"/>
                        </a:lnSpc>
                        <a:spcBef>
                          <a:spcPts val="0"/>
                        </a:spcBef>
                        <a:spcAft>
                          <a:spcPts val="0"/>
                        </a:spcAft>
                        <a:buNone/>
                      </a:pP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Persediaan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121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l" rtl="0">
                        <a:lnSpc>
                          <a:spcPct val="100000"/>
                        </a:lnSpc>
                        <a:spcBef>
                          <a:spcPts val="0"/>
                        </a:spcBef>
                        <a:spcAft>
                          <a:spcPts val="0"/>
                        </a:spcAft>
                        <a:buNone/>
                      </a:pPr>
                      <a:r>
                        <a:rPr lang="en-US" sz="900" u="none" strike="noStrike" cap="none" dirty="0">
                          <a:latin typeface="+mj-lt"/>
                          <a:ea typeface="Roboto"/>
                          <a:cs typeface="Roboto"/>
                          <a:sym typeface="Roboto"/>
                        </a:rPr>
                        <a:t>5.000.000</a:t>
                      </a:r>
                      <a:endParaRPr sz="900" u="none" strike="noStrike" cap="none" dirty="0">
                        <a:latin typeface="+mj-lt"/>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Utang</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mj-lt"/>
                          <a:ea typeface="Roboto"/>
                          <a:cs typeface="Roboto"/>
                          <a:sym typeface="Roboto"/>
                        </a:rPr>
                        <a:t> </a:t>
                      </a:r>
                      <a:endParaRPr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5.000.000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15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l" rtl="0">
                        <a:lnSpc>
                          <a:spcPct val="100000"/>
                        </a:lnSpc>
                        <a:spcBef>
                          <a:spcPts val="0"/>
                        </a:spcBef>
                        <a:spcAft>
                          <a:spcPts val="0"/>
                        </a:spcAft>
                        <a:buNone/>
                      </a:pPr>
                      <a:r>
                        <a:rPr lang="en-US" sz="900" u="none" strike="noStrike" cap="none" dirty="0">
                          <a:latin typeface="+mj-lt"/>
                          <a:ea typeface="Roboto"/>
                          <a:cs typeface="Roboto"/>
                          <a:sym typeface="Roboto"/>
                        </a:rPr>
                        <a:t>2.000.000</a:t>
                      </a:r>
                      <a:endParaRPr sz="900" u="none" strike="noStrike" cap="none" dirty="0">
                        <a:latin typeface="+mj-lt"/>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Pendapatan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401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mj-lt"/>
                          <a:ea typeface="Roboto"/>
                          <a:cs typeface="Roboto"/>
                          <a:sym typeface="Roboto"/>
                        </a:rPr>
                        <a:t> </a:t>
                      </a:r>
                      <a:endParaRPr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15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Persediaan/ HPP</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503</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l" rtl="0">
                        <a:lnSpc>
                          <a:spcPct val="100000"/>
                        </a:lnSpc>
                        <a:spcBef>
                          <a:spcPts val="0"/>
                        </a:spcBef>
                        <a:spcAft>
                          <a:spcPts val="0"/>
                        </a:spcAft>
                        <a:buNone/>
                      </a:pPr>
                      <a:r>
                        <a:rPr lang="en-US" sz="900" u="none" strike="noStrike" cap="none" dirty="0">
                          <a:latin typeface="+mj-lt"/>
                          <a:ea typeface="Roboto"/>
                          <a:cs typeface="Roboto"/>
                          <a:sym typeface="Roboto"/>
                        </a:rPr>
                        <a:t>2.000.000</a:t>
                      </a:r>
                      <a:endParaRPr sz="900" u="none" strike="noStrike" cap="none" dirty="0">
                        <a:latin typeface="+mj-lt"/>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Persediaan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121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mj-lt"/>
                          <a:ea typeface="Roboto"/>
                          <a:cs typeface="Roboto"/>
                          <a:sym typeface="Roboto"/>
                        </a:rPr>
                        <a:t> </a:t>
                      </a:r>
                      <a:endParaRPr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graphicFrame>
        <p:nvGraphicFramePr>
          <p:cNvPr id="132" name="Google Shape;132;p17"/>
          <p:cNvGraphicFramePr/>
          <p:nvPr>
            <p:extLst>
              <p:ext uri="{D42A27DB-BD31-4B8C-83A1-F6EECF244321}">
                <p14:modId xmlns:p14="http://schemas.microsoft.com/office/powerpoint/2010/main" val="2158363659"/>
              </p:ext>
            </p:extLst>
          </p:nvPr>
        </p:nvGraphicFramePr>
        <p:xfrm>
          <a:off x="4668193" y="982125"/>
          <a:ext cx="4092600" cy="3738705"/>
        </p:xfrm>
        <a:graphic>
          <a:graphicData uri="http://schemas.openxmlformats.org/drawingml/2006/table">
            <a:tbl>
              <a:tblPr>
                <a:noFill/>
                <a:tableStyleId>{319613B6-831B-4E86-B0EB-291233EC9A2E}</a:tableStyleId>
              </a:tblPr>
              <a:tblGrid>
                <a:gridCol w="708875">
                  <a:extLst>
                    <a:ext uri="{9D8B030D-6E8A-4147-A177-3AD203B41FA5}">
                      <a16:colId xmlns:a16="http://schemas.microsoft.com/office/drawing/2014/main" val="20000"/>
                    </a:ext>
                  </a:extLst>
                </a:gridCol>
                <a:gridCol w="1209825">
                  <a:extLst>
                    <a:ext uri="{9D8B030D-6E8A-4147-A177-3AD203B41FA5}">
                      <a16:colId xmlns:a16="http://schemas.microsoft.com/office/drawing/2014/main" val="20001"/>
                    </a:ext>
                  </a:extLst>
                </a:gridCol>
                <a:gridCol w="491500">
                  <a:extLst>
                    <a:ext uri="{9D8B030D-6E8A-4147-A177-3AD203B41FA5}">
                      <a16:colId xmlns:a16="http://schemas.microsoft.com/office/drawing/2014/main" val="20002"/>
                    </a:ext>
                  </a:extLst>
                </a:gridCol>
                <a:gridCol w="869550">
                  <a:extLst>
                    <a:ext uri="{9D8B030D-6E8A-4147-A177-3AD203B41FA5}">
                      <a16:colId xmlns:a16="http://schemas.microsoft.com/office/drawing/2014/main" val="20003"/>
                    </a:ext>
                  </a:extLst>
                </a:gridCol>
                <a:gridCol w="812850">
                  <a:extLst>
                    <a:ext uri="{9D8B030D-6E8A-4147-A177-3AD203B41FA5}">
                      <a16:colId xmlns:a16="http://schemas.microsoft.com/office/drawing/2014/main" val="20004"/>
                    </a:ext>
                  </a:extLst>
                </a:gridCol>
              </a:tblGrid>
              <a:tr h="146175">
                <a:tc gridSpan="3">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Jurnal Umum</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2">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Halaman :</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233900">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Tanggal</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Keterangan</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Ref</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Debit</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Kredit</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extLst>
                  <a:ext uri="{0D108BD9-81ED-4DB2-BD59-A6C34878D82A}">
                    <a16:rowId xmlns:a16="http://schemas.microsoft.com/office/drawing/2014/main" val="10001"/>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16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Beban Listrik</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502</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l" rtl="0">
                        <a:lnSpc>
                          <a:spcPct val="100000"/>
                        </a:lnSpc>
                        <a:spcBef>
                          <a:spcPts val="0"/>
                        </a:spcBef>
                        <a:spcAft>
                          <a:spcPts val="0"/>
                        </a:spcAft>
                        <a:buNone/>
                      </a:pPr>
                      <a:r>
                        <a:rPr lang="en-US" sz="900" u="none" strike="noStrike" cap="none" dirty="0">
                          <a:latin typeface="+mj-lt"/>
                          <a:ea typeface="Roboto"/>
                          <a:cs typeface="Roboto"/>
                          <a:sym typeface="Roboto"/>
                        </a:rPr>
                        <a:t>100.000</a:t>
                      </a:r>
                      <a:endParaRPr sz="900" u="none" strike="noStrike" cap="none" dirty="0">
                        <a:latin typeface="+mj-lt"/>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mj-lt"/>
                          <a:ea typeface="Roboto"/>
                          <a:cs typeface="Roboto"/>
                          <a:sym typeface="Roboto"/>
                        </a:rPr>
                        <a:t> </a:t>
                      </a:r>
                      <a:endParaRPr sz="900"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100.000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23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Utang</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l" rtl="0">
                        <a:lnSpc>
                          <a:spcPct val="100000"/>
                        </a:lnSpc>
                        <a:spcBef>
                          <a:spcPts val="0"/>
                        </a:spcBef>
                        <a:spcAft>
                          <a:spcPts val="0"/>
                        </a:spcAft>
                        <a:buNone/>
                      </a:pPr>
                      <a:r>
                        <a:rPr lang="en-US" sz="900" u="none" strike="noStrike" cap="none" dirty="0">
                          <a:latin typeface="+mj-lt"/>
                          <a:ea typeface="Roboto"/>
                          <a:cs typeface="Roboto"/>
                          <a:sym typeface="Roboto"/>
                        </a:rPr>
                        <a:t>5.000.000</a:t>
                      </a:r>
                      <a:endParaRPr sz="900" u="none" strike="noStrike" cap="none" dirty="0">
                        <a:latin typeface="+mj-lt"/>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mj-lt"/>
                          <a:ea typeface="Roboto"/>
                          <a:cs typeface="Roboto"/>
                          <a:sym typeface="Roboto"/>
                        </a:rPr>
                        <a:t> </a:t>
                      </a:r>
                      <a:endParaRPr sz="900"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5.000.000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26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Sewa</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504</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mj-lt"/>
                        </a:rPr>
                        <a:t>700.000</a:t>
                      </a:r>
                      <a:endParaRPr sz="900"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mj-lt"/>
                          <a:ea typeface="Roboto"/>
                          <a:cs typeface="Roboto"/>
                          <a:sym typeface="Roboto"/>
                        </a:rPr>
                        <a:t> </a:t>
                      </a:r>
                      <a:endParaRPr sz="900"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700.000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Gaji</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l" rtl="0">
                        <a:lnSpc>
                          <a:spcPct val="100000"/>
                        </a:lnSpc>
                        <a:spcBef>
                          <a:spcPts val="0"/>
                        </a:spcBef>
                        <a:spcAft>
                          <a:spcPts val="0"/>
                        </a:spcAft>
                        <a:buNone/>
                      </a:pPr>
                      <a:r>
                        <a:rPr lang="en-US" sz="900" u="none" strike="noStrike" cap="none" dirty="0">
                          <a:latin typeface="+mj-lt"/>
                          <a:ea typeface="Roboto"/>
                          <a:cs typeface="Roboto"/>
                          <a:sym typeface="Roboto"/>
                        </a:rPr>
                        <a:t>1.000.000</a:t>
                      </a:r>
                      <a:endParaRPr sz="900" u="none" strike="noStrike" cap="none" dirty="0">
                        <a:latin typeface="+mj-lt"/>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mj-lt"/>
                          <a:ea typeface="Roboto"/>
                          <a:cs typeface="Roboto"/>
                          <a:sym typeface="Roboto"/>
                        </a:rPr>
                        <a:t> </a:t>
                      </a:r>
                      <a:endParaRPr sz="900"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1.000.000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Prive</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302</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mj-lt"/>
                        </a:rPr>
                        <a:t>500.000</a:t>
                      </a:r>
                      <a:endParaRPr sz="900"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mj-lt"/>
                          <a:ea typeface="Roboto"/>
                          <a:cs typeface="Roboto"/>
                          <a:sym typeface="Roboto"/>
                        </a:rPr>
                        <a:t> </a:t>
                      </a:r>
                      <a:endParaRPr sz="900"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500.000</a:t>
                      </a:r>
                    </a:p>
                    <a:p>
                      <a:pPr marL="0" marR="71996" lvl="0" indent="0" algn="r" rtl="0">
                        <a:lnSpc>
                          <a:spcPct val="100000"/>
                        </a:lnSpc>
                        <a:spcBef>
                          <a:spcPts val="0"/>
                        </a:spcBef>
                        <a:spcAft>
                          <a:spcPts val="0"/>
                        </a:spcAft>
                        <a:buNone/>
                      </a:pP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dirty="0">
                <a:solidFill>
                  <a:srgbClr val="17919B"/>
                </a:solidFill>
                <a:latin typeface="Roboto"/>
                <a:ea typeface="Roboto"/>
                <a:cs typeface="Roboto"/>
                <a:sym typeface="Roboto"/>
              </a:rPr>
              <a:t>Pencatatan Kas Kecil</a:t>
            </a:r>
            <a:endParaRPr sz="3600" b="1" i="0" u="none" strike="noStrike" cap="none" dirty="0">
              <a:solidFill>
                <a:srgbClr val="FFFFFF"/>
              </a:solidFill>
              <a:latin typeface="Roboto"/>
              <a:ea typeface="Roboto"/>
              <a:cs typeface="Roboto"/>
              <a:sym typeface="Roboto"/>
            </a:endParaRPr>
          </a:p>
        </p:txBody>
      </p:sp>
      <p:sp>
        <p:nvSpPr>
          <p:cNvPr id="86" name="Google Shape;86;p15"/>
          <p:cNvSpPr txBox="1"/>
          <p:nvPr/>
        </p:nvSpPr>
        <p:spPr>
          <a:xfrm>
            <a:off x="212775" y="1010450"/>
            <a:ext cx="8681400" cy="3538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000"/>
              </a:spcBef>
              <a:spcAft>
                <a:spcPts val="0"/>
              </a:spcAft>
              <a:buClr>
                <a:schemeClr val="dk1"/>
              </a:buClr>
              <a:buSzPts val="1100"/>
              <a:buFont typeface="Arial"/>
              <a:buNone/>
            </a:pPr>
            <a:r>
              <a:rPr lang="id" sz="1200">
                <a:solidFill>
                  <a:schemeClr val="dk1"/>
                </a:solidFill>
                <a:latin typeface="Roboto"/>
                <a:ea typeface="Roboto"/>
                <a:cs typeface="Roboto"/>
                <a:sym typeface="Roboto"/>
              </a:rPr>
              <a:t>PT Pesona Boga yang menyediakan dana kas kecil terdapat transaksi-transaksi pada bulan Desember 2023 sebagai berikut:</a:t>
            </a:r>
            <a:endParaRPr sz="1200">
              <a:solidFill>
                <a:schemeClr val="dk1"/>
              </a:solidFill>
              <a:latin typeface="Roboto"/>
              <a:ea typeface="Roboto"/>
              <a:cs typeface="Roboto"/>
              <a:sym typeface="Roboto"/>
            </a:endParaRPr>
          </a:p>
          <a:p>
            <a:pPr marL="179999" lvl="0" indent="-171450" algn="l" rtl="0">
              <a:lnSpc>
                <a:spcPct val="115000"/>
              </a:lnSpc>
              <a:spcBef>
                <a:spcPts val="1000"/>
              </a:spcBef>
              <a:spcAft>
                <a:spcPts val="0"/>
              </a:spcAft>
              <a:buClr>
                <a:schemeClr val="dk1"/>
              </a:buClr>
              <a:buSzPts val="1200"/>
              <a:buFont typeface="Roboto"/>
              <a:buChar char="●"/>
            </a:pPr>
            <a:r>
              <a:rPr lang="id" sz="1200">
                <a:solidFill>
                  <a:schemeClr val="dk1"/>
                </a:solidFill>
                <a:latin typeface="Roboto"/>
                <a:ea typeface="Roboto"/>
                <a:cs typeface="Roboto"/>
                <a:sym typeface="Roboto"/>
              </a:rPr>
              <a:t>3 Desember 2023, diserahkan selembar cek sebesar Rp 2.000.000 untuk membentuk kas kecil PT Pesona Boga</a:t>
            </a:r>
            <a:endParaRPr sz="1200">
              <a:solidFill>
                <a:schemeClr val="dk1"/>
              </a:solidFill>
              <a:latin typeface="Roboto"/>
              <a:ea typeface="Roboto"/>
              <a:cs typeface="Roboto"/>
              <a:sym typeface="Roboto"/>
            </a:endParaRPr>
          </a:p>
          <a:p>
            <a:pPr marL="179999" lvl="0" indent="-171450" algn="l" rtl="0">
              <a:lnSpc>
                <a:spcPct val="115000"/>
              </a:lnSpc>
              <a:spcBef>
                <a:spcPts val="0"/>
              </a:spcBef>
              <a:spcAft>
                <a:spcPts val="0"/>
              </a:spcAft>
              <a:buClr>
                <a:schemeClr val="dk1"/>
              </a:buClr>
              <a:buSzPts val="1200"/>
              <a:buFont typeface="Roboto"/>
              <a:buChar char="●"/>
            </a:pPr>
            <a:r>
              <a:rPr lang="id" sz="1200">
                <a:solidFill>
                  <a:schemeClr val="dk1"/>
                </a:solidFill>
                <a:latin typeface="Roboto"/>
                <a:ea typeface="Roboto"/>
                <a:cs typeface="Roboto"/>
                <a:sym typeface="Roboto"/>
              </a:rPr>
              <a:t>7 Desember 2023, dibeli tunai alat-alat tulis untuk kantor PT. Pesona Boga sebesar Rp 96.000</a:t>
            </a:r>
            <a:endParaRPr sz="1200">
              <a:solidFill>
                <a:schemeClr val="dk1"/>
              </a:solidFill>
              <a:latin typeface="Roboto"/>
              <a:ea typeface="Roboto"/>
              <a:cs typeface="Roboto"/>
              <a:sym typeface="Roboto"/>
            </a:endParaRPr>
          </a:p>
          <a:p>
            <a:pPr marL="179999" lvl="0" indent="-171450" algn="l" rtl="0">
              <a:lnSpc>
                <a:spcPct val="115000"/>
              </a:lnSpc>
              <a:spcBef>
                <a:spcPts val="0"/>
              </a:spcBef>
              <a:spcAft>
                <a:spcPts val="0"/>
              </a:spcAft>
              <a:buClr>
                <a:schemeClr val="dk1"/>
              </a:buClr>
              <a:buSzPts val="1200"/>
              <a:buFont typeface="Roboto"/>
              <a:buChar char="●"/>
            </a:pPr>
            <a:r>
              <a:rPr lang="id" sz="1200">
                <a:solidFill>
                  <a:schemeClr val="dk1"/>
                </a:solidFill>
                <a:latin typeface="Roboto"/>
                <a:ea typeface="Roboto"/>
                <a:cs typeface="Roboto"/>
                <a:sym typeface="Roboto"/>
              </a:rPr>
              <a:t>17 Desember 2023 dibayarkan biaya angkut sebesar Rp 275.000</a:t>
            </a:r>
            <a:endParaRPr sz="1200">
              <a:solidFill>
                <a:schemeClr val="dk1"/>
              </a:solidFill>
              <a:latin typeface="Roboto"/>
              <a:ea typeface="Roboto"/>
              <a:cs typeface="Roboto"/>
              <a:sym typeface="Roboto"/>
            </a:endParaRPr>
          </a:p>
          <a:p>
            <a:pPr marL="179999" lvl="0" indent="-171450" algn="l" rtl="0">
              <a:lnSpc>
                <a:spcPct val="115000"/>
              </a:lnSpc>
              <a:spcBef>
                <a:spcPts val="0"/>
              </a:spcBef>
              <a:spcAft>
                <a:spcPts val="0"/>
              </a:spcAft>
              <a:buClr>
                <a:schemeClr val="dk1"/>
              </a:buClr>
              <a:buSzPts val="1200"/>
              <a:buFont typeface="Roboto"/>
              <a:buChar char="●"/>
            </a:pPr>
            <a:r>
              <a:rPr lang="id" sz="1200">
                <a:solidFill>
                  <a:schemeClr val="dk1"/>
                </a:solidFill>
                <a:latin typeface="Roboto"/>
                <a:ea typeface="Roboto"/>
                <a:cs typeface="Roboto"/>
                <a:sym typeface="Roboto"/>
              </a:rPr>
              <a:t>18 Desember 2023 dibayarkan untuk uang makan para karyawan yang lembur sebesar Rp 150.000</a:t>
            </a:r>
            <a:endParaRPr sz="1200">
              <a:solidFill>
                <a:schemeClr val="dk1"/>
              </a:solidFill>
              <a:latin typeface="Roboto"/>
              <a:ea typeface="Roboto"/>
              <a:cs typeface="Roboto"/>
              <a:sym typeface="Roboto"/>
            </a:endParaRPr>
          </a:p>
          <a:p>
            <a:pPr marL="179999" lvl="0" indent="-171450" algn="l" rtl="0">
              <a:lnSpc>
                <a:spcPct val="115000"/>
              </a:lnSpc>
              <a:spcBef>
                <a:spcPts val="0"/>
              </a:spcBef>
              <a:spcAft>
                <a:spcPts val="0"/>
              </a:spcAft>
              <a:buClr>
                <a:schemeClr val="dk1"/>
              </a:buClr>
              <a:buSzPts val="1200"/>
              <a:buFont typeface="Roboto"/>
              <a:buChar char="●"/>
            </a:pPr>
            <a:r>
              <a:rPr lang="id" sz="1200">
                <a:solidFill>
                  <a:schemeClr val="dk1"/>
                </a:solidFill>
                <a:latin typeface="Roboto"/>
                <a:ea typeface="Roboto"/>
                <a:cs typeface="Roboto"/>
                <a:sym typeface="Roboto"/>
              </a:rPr>
              <a:t>22 Desember  2023 dibeli lagi alat-alat tulis kantor sejumlah Rp.70.000</a:t>
            </a:r>
            <a:endParaRPr sz="120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200">
                <a:solidFill>
                  <a:schemeClr val="dk1"/>
                </a:solidFill>
                <a:latin typeface="Roboto"/>
                <a:ea typeface="Roboto"/>
                <a:cs typeface="Roboto"/>
                <a:sym typeface="Roboto"/>
              </a:rPr>
              <a:t>Pada tanggal 27 Desember 2023, bendahara kecil melakukan pengisian kembali kas kecil dan pada awal bulan Januari 2024, bendahara kecil memutuskan untuk mengurangi dana kas kecil yang dipegangnya sehingga kas kecil yang akan dipegang hanya sebesar Rp 1.500.000.</a:t>
            </a:r>
            <a:endParaRPr sz="120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endParaRPr sz="1200">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200">
                <a:solidFill>
                  <a:schemeClr val="dk1"/>
                </a:solidFill>
                <a:latin typeface="Roboto"/>
                <a:ea typeface="Roboto"/>
                <a:cs typeface="Roboto"/>
                <a:sym typeface="Roboto"/>
              </a:rPr>
              <a:t>Berdasarkan data tersebut, sebagai seorang akuntan kamu ditugaskan untuk membuat jurnal untuk setiap transaksi kas kecil PT Pesona Boga dengan menggunakan metode sistem dana tetap dan sistem dana tidak tetap</a:t>
            </a:r>
            <a:endParaRPr sz="1200">
              <a:solidFill>
                <a:schemeClr val="dk1"/>
              </a:solidFill>
              <a:latin typeface="Roboto"/>
              <a:ea typeface="Roboto"/>
              <a:cs typeface="Roboto"/>
              <a:sym typeface="Roboto"/>
            </a:endParaRPr>
          </a:p>
        </p:txBody>
      </p:sp>
    </p:spTree>
    <p:extLst>
      <p:ext uri="{BB962C8B-B14F-4D97-AF65-F5344CB8AC3E}">
        <p14:creationId xmlns:p14="http://schemas.microsoft.com/office/powerpoint/2010/main" val="15169437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41F2222-C2C4-F864-53E1-5C756E8142ED}"/>
              </a:ext>
            </a:extLst>
          </p:cNvPr>
          <p:cNvGraphicFramePr>
            <a:graphicFrameLocks noGrp="1"/>
          </p:cNvGraphicFramePr>
          <p:nvPr>
            <p:extLst>
              <p:ext uri="{D42A27DB-BD31-4B8C-83A1-F6EECF244321}">
                <p14:modId xmlns:p14="http://schemas.microsoft.com/office/powerpoint/2010/main" val="3594124618"/>
              </p:ext>
            </p:extLst>
          </p:nvPr>
        </p:nvGraphicFramePr>
        <p:xfrm>
          <a:off x="1042554" y="1193223"/>
          <a:ext cx="7058891" cy="3380508"/>
        </p:xfrm>
        <a:graphic>
          <a:graphicData uri="http://schemas.openxmlformats.org/drawingml/2006/table">
            <a:tbl>
              <a:tblPr firstRow="1" bandRow="1">
                <a:tableStyleId>{7DF18680-E054-41AD-8BC1-D1AEF772440D}</a:tableStyleId>
              </a:tblPr>
              <a:tblGrid>
                <a:gridCol w="1357745">
                  <a:extLst>
                    <a:ext uri="{9D8B030D-6E8A-4147-A177-3AD203B41FA5}">
                      <a16:colId xmlns:a16="http://schemas.microsoft.com/office/drawing/2014/main" val="2418038021"/>
                    </a:ext>
                  </a:extLst>
                </a:gridCol>
                <a:gridCol w="1745673">
                  <a:extLst>
                    <a:ext uri="{9D8B030D-6E8A-4147-A177-3AD203B41FA5}">
                      <a16:colId xmlns:a16="http://schemas.microsoft.com/office/drawing/2014/main" val="599248125"/>
                    </a:ext>
                  </a:extLst>
                </a:gridCol>
                <a:gridCol w="606364">
                  <a:extLst>
                    <a:ext uri="{9D8B030D-6E8A-4147-A177-3AD203B41FA5}">
                      <a16:colId xmlns:a16="http://schemas.microsoft.com/office/drawing/2014/main" val="398084296"/>
                    </a:ext>
                  </a:extLst>
                </a:gridCol>
                <a:gridCol w="1634071">
                  <a:extLst>
                    <a:ext uri="{9D8B030D-6E8A-4147-A177-3AD203B41FA5}">
                      <a16:colId xmlns:a16="http://schemas.microsoft.com/office/drawing/2014/main" val="606411847"/>
                    </a:ext>
                  </a:extLst>
                </a:gridCol>
                <a:gridCol w="1715038">
                  <a:extLst>
                    <a:ext uri="{9D8B030D-6E8A-4147-A177-3AD203B41FA5}">
                      <a16:colId xmlns:a16="http://schemas.microsoft.com/office/drawing/2014/main" val="2719589803"/>
                    </a:ext>
                  </a:extLst>
                </a:gridCol>
              </a:tblGrid>
              <a:tr h="563418">
                <a:tc>
                  <a:txBody>
                    <a:bodyPr/>
                    <a:lstStyle/>
                    <a:p>
                      <a:r>
                        <a:rPr lang="en-US" sz="1200" dirty="0" err="1"/>
                        <a:t>Tanggal</a:t>
                      </a:r>
                      <a:endParaRPr lang="en-ID" sz="1200" dirty="0"/>
                    </a:p>
                  </a:txBody>
                  <a:tcPr/>
                </a:tc>
                <a:tc>
                  <a:txBody>
                    <a:bodyPr/>
                    <a:lstStyle/>
                    <a:p>
                      <a:r>
                        <a:rPr lang="en-US" sz="1200" dirty="0"/>
                        <a:t>Akun</a:t>
                      </a:r>
                      <a:endParaRPr lang="en-ID" sz="1200" dirty="0"/>
                    </a:p>
                  </a:txBody>
                  <a:tcPr/>
                </a:tc>
                <a:tc>
                  <a:txBody>
                    <a:bodyPr/>
                    <a:lstStyle/>
                    <a:p>
                      <a:r>
                        <a:rPr lang="en-US" sz="1200" dirty="0"/>
                        <a:t>Reff</a:t>
                      </a:r>
                      <a:endParaRPr lang="en-ID" sz="1200" dirty="0"/>
                    </a:p>
                  </a:txBody>
                  <a:tcPr/>
                </a:tc>
                <a:tc>
                  <a:txBody>
                    <a:bodyPr/>
                    <a:lstStyle/>
                    <a:p>
                      <a:r>
                        <a:rPr lang="en-US" sz="1200" dirty="0" err="1"/>
                        <a:t>Debet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1234770957"/>
                  </a:ext>
                </a:extLst>
              </a:tr>
              <a:tr h="563418">
                <a:tc>
                  <a:txBody>
                    <a:bodyPr/>
                    <a:lstStyle/>
                    <a:p>
                      <a:r>
                        <a:rPr lang="en-US" sz="1200" dirty="0"/>
                        <a:t>3 Des 2023</a:t>
                      </a:r>
                      <a:endParaRPr lang="en-ID" sz="1200" dirty="0"/>
                    </a:p>
                  </a:txBody>
                  <a:tcPr/>
                </a:tc>
                <a:tc>
                  <a:txBody>
                    <a:bodyPr/>
                    <a:lstStyle/>
                    <a:p>
                      <a:r>
                        <a:rPr lang="en-US" sz="1200" dirty="0"/>
                        <a:t>Kas Kecil</a:t>
                      </a:r>
                      <a:endParaRPr lang="en-ID" sz="1200" dirty="0"/>
                    </a:p>
                  </a:txBody>
                  <a:tcPr/>
                </a:tc>
                <a:tc>
                  <a:txBody>
                    <a:bodyPr/>
                    <a:lstStyle/>
                    <a:p>
                      <a:pPr algn="ctr"/>
                      <a:r>
                        <a:rPr lang="en-US" sz="1200" dirty="0"/>
                        <a:t>102</a:t>
                      </a:r>
                    </a:p>
                    <a:p>
                      <a:pPr algn="ctr"/>
                      <a:endParaRPr lang="en-ID" sz="1200" dirty="0"/>
                    </a:p>
                  </a:txBody>
                  <a:tcPr/>
                </a:tc>
                <a:tc>
                  <a:txBody>
                    <a:bodyPr/>
                    <a:lstStyle/>
                    <a:p>
                      <a:r>
                        <a:rPr lang="en-US" sz="1200" dirty="0"/>
                        <a:t>Rp 2.000.000</a:t>
                      </a:r>
                      <a:endParaRPr lang="en-ID" sz="1200" dirty="0"/>
                    </a:p>
                  </a:txBody>
                  <a:tcPr/>
                </a:tc>
                <a:tc>
                  <a:txBody>
                    <a:bodyPr/>
                    <a:lstStyle/>
                    <a:p>
                      <a:endParaRPr lang="en-ID" sz="1200"/>
                    </a:p>
                  </a:txBody>
                  <a:tcPr/>
                </a:tc>
                <a:extLst>
                  <a:ext uri="{0D108BD9-81ED-4DB2-BD59-A6C34878D82A}">
                    <a16:rowId xmlns:a16="http://schemas.microsoft.com/office/drawing/2014/main" val="1977845312"/>
                  </a:ext>
                </a:extLst>
              </a:tr>
              <a:tr h="563418">
                <a:tc>
                  <a:txBody>
                    <a:bodyPr/>
                    <a:lstStyle/>
                    <a:p>
                      <a:endParaRPr lang="en-ID" sz="1200"/>
                    </a:p>
                  </a:txBody>
                  <a:tcPr/>
                </a:tc>
                <a:tc>
                  <a:txBody>
                    <a:bodyPr/>
                    <a:lstStyle/>
                    <a:p>
                      <a:pPr lvl="3"/>
                      <a:r>
                        <a:rPr lang="en-US" sz="1200" dirty="0"/>
                        <a:t>Kas</a:t>
                      </a:r>
                      <a:endParaRPr lang="en-ID" sz="1200" dirty="0"/>
                    </a:p>
                  </a:txBody>
                  <a:tcPr/>
                </a:tc>
                <a:tc>
                  <a:txBody>
                    <a:bodyPr/>
                    <a:lstStyle/>
                    <a:p>
                      <a:pPr algn="ctr"/>
                      <a:r>
                        <a:rPr lang="en-US" sz="1200" dirty="0"/>
                        <a:t>101</a:t>
                      </a:r>
                      <a:endParaRPr lang="en-ID" sz="1200" dirty="0"/>
                    </a:p>
                  </a:txBody>
                  <a:tcPr/>
                </a:tc>
                <a:tc>
                  <a:txBody>
                    <a:bodyPr/>
                    <a:lstStyle/>
                    <a:p>
                      <a:endParaRPr lang="en-ID" sz="1200" dirty="0"/>
                    </a:p>
                  </a:txBody>
                  <a:tcPr/>
                </a:tc>
                <a:tc>
                  <a:txBody>
                    <a:bodyPr/>
                    <a:lstStyle/>
                    <a:p>
                      <a:r>
                        <a:rPr lang="en-US" sz="1200" dirty="0"/>
                        <a:t>Rp 2.000.000</a:t>
                      </a:r>
                      <a:endParaRPr lang="en-ID" sz="1200" dirty="0"/>
                    </a:p>
                  </a:txBody>
                  <a:tcPr/>
                </a:tc>
                <a:extLst>
                  <a:ext uri="{0D108BD9-81ED-4DB2-BD59-A6C34878D82A}">
                    <a16:rowId xmlns:a16="http://schemas.microsoft.com/office/drawing/2014/main" val="2257058260"/>
                  </a:ext>
                </a:extLst>
              </a:tr>
              <a:tr h="563418">
                <a:tc>
                  <a:txBody>
                    <a:bodyPr/>
                    <a:lstStyle/>
                    <a:p>
                      <a:endParaRPr lang="en-ID" sz="1200" dirty="0"/>
                    </a:p>
                  </a:txBody>
                  <a:tcPr/>
                </a:tc>
                <a:tc>
                  <a:txBody>
                    <a:bodyPr/>
                    <a:lstStyle/>
                    <a:p>
                      <a:r>
                        <a:rPr lang="en-US" sz="1200" dirty="0"/>
                        <a:t>Tidak Ada </a:t>
                      </a:r>
                      <a:r>
                        <a:rPr lang="en-US" sz="1200" dirty="0" err="1"/>
                        <a:t>Pencatatan</a:t>
                      </a:r>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904908482"/>
                  </a:ext>
                </a:extLst>
              </a:tr>
              <a:tr h="563418">
                <a:tc>
                  <a:txBody>
                    <a:bodyPr/>
                    <a:lstStyle/>
                    <a:p>
                      <a:endParaRPr lang="en-ID" sz="1200" dirty="0"/>
                    </a:p>
                  </a:txBody>
                  <a:tcPr/>
                </a:tc>
                <a:tc>
                  <a:txBody>
                    <a:bodyPr/>
                    <a:lstStyle/>
                    <a:p>
                      <a:r>
                        <a:rPr lang="en-US" sz="1200" dirty="0"/>
                        <a:t>Tidak </a:t>
                      </a:r>
                      <a:r>
                        <a:rPr lang="en-US" sz="1200" dirty="0" err="1"/>
                        <a:t>ada</a:t>
                      </a:r>
                      <a:r>
                        <a:rPr lang="en-US" sz="1200" dirty="0"/>
                        <a:t> </a:t>
                      </a:r>
                      <a:r>
                        <a:rPr lang="en-US" sz="1200" dirty="0" err="1"/>
                        <a:t>Pencatatan</a:t>
                      </a:r>
                      <a:endParaRPr lang="en-ID" sz="1200" dirty="0"/>
                    </a:p>
                  </a:txBody>
                  <a:tcPr/>
                </a:tc>
                <a:tc>
                  <a:txBody>
                    <a:bodyPr/>
                    <a:lstStyle/>
                    <a:p>
                      <a:endParaRPr lang="en-ID" sz="1200" dirty="0"/>
                    </a:p>
                  </a:txBody>
                  <a:tcPr/>
                </a:tc>
                <a:tc>
                  <a:txBody>
                    <a:bodyPr/>
                    <a:lstStyle/>
                    <a:p>
                      <a:endParaRPr lang="en-ID" sz="1200"/>
                    </a:p>
                  </a:txBody>
                  <a:tcPr/>
                </a:tc>
                <a:tc>
                  <a:txBody>
                    <a:bodyPr/>
                    <a:lstStyle/>
                    <a:p>
                      <a:endParaRPr lang="en-ID" sz="1200"/>
                    </a:p>
                  </a:txBody>
                  <a:tcPr/>
                </a:tc>
                <a:extLst>
                  <a:ext uri="{0D108BD9-81ED-4DB2-BD59-A6C34878D82A}">
                    <a16:rowId xmlns:a16="http://schemas.microsoft.com/office/drawing/2014/main" val="1688230801"/>
                  </a:ext>
                </a:extLst>
              </a:tr>
              <a:tr h="563418">
                <a:tc>
                  <a:txBody>
                    <a:bodyPr/>
                    <a:lstStyle/>
                    <a:p>
                      <a:endParaRPr lang="en-ID" sz="1200" dirty="0"/>
                    </a:p>
                  </a:txBody>
                  <a:tcPr/>
                </a:tc>
                <a:tc>
                  <a:txBody>
                    <a:bodyPr/>
                    <a:lstStyle/>
                    <a:p>
                      <a:r>
                        <a:rPr lang="en-US" sz="1200" dirty="0"/>
                        <a:t>Tidak Ada </a:t>
                      </a:r>
                      <a:r>
                        <a:rPr lang="en-US" sz="1200" dirty="0" err="1"/>
                        <a:t>Pencatatan</a:t>
                      </a:r>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2588060920"/>
                  </a:ext>
                </a:extLst>
              </a:tr>
            </a:tbl>
          </a:graphicData>
        </a:graphic>
      </p:graphicFrame>
      <p:sp>
        <p:nvSpPr>
          <p:cNvPr id="8" name="Google Shape;85;p15">
            <a:extLst>
              <a:ext uri="{FF2B5EF4-FFF2-40B4-BE49-F238E27FC236}">
                <a16:creationId xmlns:a16="http://schemas.microsoft.com/office/drawing/2014/main" id="{70EB0C4B-8BF7-1B0F-1527-55D71931694C}"/>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dirty="0">
                <a:solidFill>
                  <a:srgbClr val="17919B"/>
                </a:solidFill>
                <a:latin typeface="Roboto"/>
                <a:ea typeface="Roboto"/>
                <a:cs typeface="Roboto"/>
                <a:sym typeface="Roboto"/>
              </a:rPr>
              <a:t>Pencatatan Kas Kecil</a:t>
            </a:r>
            <a:endParaRPr sz="3600" b="1" i="0" u="none" strike="noStrike" cap="none" dirty="0">
              <a:solidFill>
                <a:srgbClr val="FFFFFF"/>
              </a:solidFill>
              <a:latin typeface="Roboto"/>
              <a:ea typeface="Roboto"/>
              <a:cs typeface="Roboto"/>
              <a:sym typeface="Roboto"/>
            </a:endParaRPr>
          </a:p>
        </p:txBody>
      </p:sp>
      <p:sp>
        <p:nvSpPr>
          <p:cNvPr id="9" name="TextBox 8">
            <a:extLst>
              <a:ext uri="{FF2B5EF4-FFF2-40B4-BE49-F238E27FC236}">
                <a16:creationId xmlns:a16="http://schemas.microsoft.com/office/drawing/2014/main" id="{1170E666-B193-F498-4FF6-127C5E02FC33}"/>
              </a:ext>
            </a:extLst>
          </p:cNvPr>
          <p:cNvSpPr txBox="1"/>
          <p:nvPr/>
        </p:nvSpPr>
        <p:spPr>
          <a:xfrm>
            <a:off x="890154" y="846069"/>
            <a:ext cx="2462646" cy="307777"/>
          </a:xfrm>
          <a:prstGeom prst="rect">
            <a:avLst/>
          </a:prstGeom>
          <a:noFill/>
        </p:spPr>
        <p:txBody>
          <a:bodyPr wrap="square" rtlCol="0">
            <a:spAutoFit/>
          </a:bodyPr>
          <a:lstStyle/>
          <a:p>
            <a:r>
              <a:rPr lang="en-US" b="1" dirty="0"/>
              <a:t>Metode Dana Tetap</a:t>
            </a:r>
            <a:endParaRPr lang="en-ID" b="1" dirty="0"/>
          </a:p>
        </p:txBody>
      </p:sp>
    </p:spTree>
    <p:extLst>
      <p:ext uri="{BB962C8B-B14F-4D97-AF65-F5344CB8AC3E}">
        <p14:creationId xmlns:p14="http://schemas.microsoft.com/office/powerpoint/2010/main" val="40635678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D1E81F6-ABB5-EC72-F51F-96CA506FED48}"/>
              </a:ext>
            </a:extLst>
          </p:cNvPr>
          <p:cNvGraphicFramePr>
            <a:graphicFrameLocks noGrp="1"/>
          </p:cNvGraphicFramePr>
          <p:nvPr>
            <p:extLst>
              <p:ext uri="{D42A27DB-BD31-4B8C-83A1-F6EECF244321}">
                <p14:modId xmlns:p14="http://schemas.microsoft.com/office/powerpoint/2010/main" val="1119500391"/>
              </p:ext>
            </p:extLst>
          </p:nvPr>
        </p:nvGraphicFramePr>
        <p:xfrm>
          <a:off x="1032162" y="393462"/>
          <a:ext cx="7069281" cy="3919651"/>
        </p:xfrm>
        <a:graphic>
          <a:graphicData uri="http://schemas.openxmlformats.org/drawingml/2006/table">
            <a:tbl>
              <a:tblPr firstRow="1" bandRow="1">
                <a:tableStyleId>{7DF18680-E054-41AD-8BC1-D1AEF772440D}</a:tableStyleId>
              </a:tblPr>
              <a:tblGrid>
                <a:gridCol w="1368135">
                  <a:extLst>
                    <a:ext uri="{9D8B030D-6E8A-4147-A177-3AD203B41FA5}">
                      <a16:colId xmlns:a16="http://schemas.microsoft.com/office/drawing/2014/main" val="2418038021"/>
                    </a:ext>
                  </a:extLst>
                </a:gridCol>
                <a:gridCol w="1745673">
                  <a:extLst>
                    <a:ext uri="{9D8B030D-6E8A-4147-A177-3AD203B41FA5}">
                      <a16:colId xmlns:a16="http://schemas.microsoft.com/office/drawing/2014/main" val="599248125"/>
                    </a:ext>
                  </a:extLst>
                </a:gridCol>
                <a:gridCol w="606364">
                  <a:extLst>
                    <a:ext uri="{9D8B030D-6E8A-4147-A177-3AD203B41FA5}">
                      <a16:colId xmlns:a16="http://schemas.microsoft.com/office/drawing/2014/main" val="398084296"/>
                    </a:ext>
                  </a:extLst>
                </a:gridCol>
                <a:gridCol w="1634071">
                  <a:extLst>
                    <a:ext uri="{9D8B030D-6E8A-4147-A177-3AD203B41FA5}">
                      <a16:colId xmlns:a16="http://schemas.microsoft.com/office/drawing/2014/main" val="606411847"/>
                    </a:ext>
                  </a:extLst>
                </a:gridCol>
                <a:gridCol w="1715038">
                  <a:extLst>
                    <a:ext uri="{9D8B030D-6E8A-4147-A177-3AD203B41FA5}">
                      <a16:colId xmlns:a16="http://schemas.microsoft.com/office/drawing/2014/main" val="2719589803"/>
                    </a:ext>
                  </a:extLst>
                </a:gridCol>
              </a:tblGrid>
              <a:tr h="289811">
                <a:tc>
                  <a:txBody>
                    <a:bodyPr/>
                    <a:lstStyle/>
                    <a:p>
                      <a:r>
                        <a:rPr lang="en-US" sz="1200" b="1" dirty="0" err="1">
                          <a:solidFill>
                            <a:schemeClr val="bg1"/>
                          </a:solidFill>
                        </a:rPr>
                        <a:t>Tanggal</a:t>
                      </a:r>
                      <a:endParaRPr lang="en-ID" sz="1200" b="1" dirty="0">
                        <a:solidFill>
                          <a:schemeClr val="bg1"/>
                        </a:solidFill>
                      </a:endParaRPr>
                    </a:p>
                  </a:txBody>
                  <a:tcPr/>
                </a:tc>
                <a:tc>
                  <a:txBody>
                    <a:bodyPr/>
                    <a:lstStyle/>
                    <a:p>
                      <a:r>
                        <a:rPr lang="en-US" sz="1200" dirty="0"/>
                        <a:t>Akun</a:t>
                      </a:r>
                      <a:endParaRPr lang="en-ID" sz="1200" dirty="0"/>
                    </a:p>
                  </a:txBody>
                  <a:tcPr/>
                </a:tc>
                <a:tc>
                  <a:txBody>
                    <a:bodyPr/>
                    <a:lstStyle/>
                    <a:p>
                      <a:r>
                        <a:rPr lang="en-US" sz="1200" dirty="0"/>
                        <a:t>Reff</a:t>
                      </a:r>
                      <a:endParaRPr lang="en-ID" sz="1200" dirty="0"/>
                    </a:p>
                  </a:txBody>
                  <a:tcPr/>
                </a:tc>
                <a:tc>
                  <a:txBody>
                    <a:bodyPr/>
                    <a:lstStyle/>
                    <a:p>
                      <a:r>
                        <a:rPr lang="en-US" sz="1200" dirty="0" err="1"/>
                        <a:t>Debet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1234770957"/>
                  </a:ext>
                </a:extLst>
              </a:tr>
              <a:tr h="381680">
                <a:tc>
                  <a:txBody>
                    <a:bodyPr/>
                    <a:lstStyle/>
                    <a:p>
                      <a:endParaRPr lang="en-ID" sz="1200" dirty="0"/>
                    </a:p>
                  </a:txBody>
                  <a:tcPr/>
                </a:tc>
                <a:tc>
                  <a:txBody>
                    <a:bodyPr/>
                    <a:lstStyle/>
                    <a:p>
                      <a:r>
                        <a:rPr lang="en-US" sz="1200" dirty="0"/>
                        <a:t>Tidak Ada </a:t>
                      </a:r>
                      <a:r>
                        <a:rPr lang="en-US" sz="1200" dirty="0" err="1"/>
                        <a:t>pencatatan</a:t>
                      </a:r>
                      <a:endParaRPr lang="en-ID" sz="1200" dirty="0"/>
                    </a:p>
                  </a:txBody>
                  <a:tcPr/>
                </a:tc>
                <a:tc>
                  <a:txBody>
                    <a:bodyPr/>
                    <a:lstStyle/>
                    <a:p>
                      <a:pPr algn="ctr"/>
                      <a:endParaRPr lang="en-ID" sz="1200" dirty="0"/>
                    </a:p>
                  </a:txBody>
                  <a:tcPr/>
                </a:tc>
                <a:tc>
                  <a:txBody>
                    <a:bodyPr/>
                    <a:lstStyle/>
                    <a:p>
                      <a:endParaRPr lang="en-ID" sz="1200" dirty="0"/>
                    </a:p>
                  </a:txBody>
                  <a:tcPr/>
                </a:tc>
                <a:tc>
                  <a:txBody>
                    <a:bodyPr/>
                    <a:lstStyle/>
                    <a:p>
                      <a:endParaRPr lang="en-ID" sz="1200"/>
                    </a:p>
                  </a:txBody>
                  <a:tcPr/>
                </a:tc>
                <a:extLst>
                  <a:ext uri="{0D108BD9-81ED-4DB2-BD59-A6C34878D82A}">
                    <a16:rowId xmlns:a16="http://schemas.microsoft.com/office/drawing/2014/main" val="1977845312"/>
                  </a:ext>
                </a:extLst>
              </a:tr>
              <a:tr h="381680">
                <a:tc>
                  <a:txBody>
                    <a:bodyPr/>
                    <a:lstStyle/>
                    <a:p>
                      <a:endParaRPr lang="en-ID" sz="1200" dirty="0"/>
                    </a:p>
                  </a:txBody>
                  <a:tcPr/>
                </a:tc>
                <a:tc>
                  <a:txBody>
                    <a:bodyPr/>
                    <a:lstStyle/>
                    <a:p>
                      <a:pPr lvl="3"/>
                      <a:r>
                        <a:rPr lang="en-US" sz="1200" dirty="0"/>
                        <a:t>Tidak Ada </a:t>
                      </a:r>
                      <a:r>
                        <a:rPr lang="en-US" sz="1200" dirty="0" err="1"/>
                        <a:t>pencatatan</a:t>
                      </a:r>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2257058260"/>
                  </a:ext>
                </a:extLst>
              </a:tr>
              <a:tr h="1807148">
                <a:tc>
                  <a:txBody>
                    <a:bodyPr/>
                    <a:lstStyle/>
                    <a:p>
                      <a:endParaRPr lang="en-ID" sz="1200" dirty="0"/>
                    </a:p>
                  </a:txBody>
                  <a:tcPr/>
                </a:tc>
                <a:tc>
                  <a:txBody>
                    <a:bodyPr/>
                    <a:lstStyle/>
                    <a:p>
                      <a:pPr marL="228600" indent="-228600">
                        <a:buFont typeface="+mj-lt"/>
                        <a:buAutoNum type="alphaLcPeriod"/>
                      </a:pPr>
                      <a:r>
                        <a:rPr lang="en-US" sz="1200" dirty="0"/>
                        <a:t>Alat Tulis Kantor</a:t>
                      </a:r>
                    </a:p>
                    <a:p>
                      <a:pPr marL="228600" indent="-228600">
                        <a:buFont typeface="+mj-lt"/>
                        <a:buAutoNum type="alphaLcPeriod"/>
                      </a:pPr>
                      <a:endParaRPr lang="en-US" sz="1200" dirty="0"/>
                    </a:p>
                    <a:p>
                      <a:pPr marL="228600" indent="-228600">
                        <a:buFont typeface="+mj-lt"/>
                        <a:buAutoNum type="alphaLcPeriod"/>
                      </a:pPr>
                      <a:r>
                        <a:rPr lang="en-US" sz="1200" dirty="0"/>
                        <a:t>Beban </a:t>
                      </a:r>
                      <a:r>
                        <a:rPr lang="en-US" sz="1200" dirty="0" err="1"/>
                        <a:t>Angkut</a:t>
                      </a:r>
                      <a:r>
                        <a:rPr lang="en-US" sz="1200" dirty="0"/>
                        <a:t> </a:t>
                      </a:r>
                      <a:r>
                        <a:rPr lang="en-US" sz="1200" dirty="0" err="1"/>
                        <a:t>Pembelian</a:t>
                      </a:r>
                      <a:endParaRPr lang="en-US" sz="1200" dirty="0"/>
                    </a:p>
                    <a:p>
                      <a:pPr marL="228600" indent="-228600">
                        <a:buFont typeface="+mj-lt"/>
                        <a:buAutoNum type="alphaLcPeriod"/>
                      </a:pPr>
                      <a:endParaRPr lang="en-US" sz="1200" dirty="0"/>
                    </a:p>
                    <a:p>
                      <a:pPr marL="228600" indent="-228600">
                        <a:buFont typeface="+mj-lt"/>
                        <a:buAutoNum type="alphaLcPeriod"/>
                      </a:pPr>
                      <a:r>
                        <a:rPr lang="en-US" sz="1200" dirty="0"/>
                        <a:t>Beban </a:t>
                      </a:r>
                      <a:r>
                        <a:rPr lang="en-US" sz="1200" dirty="0" err="1"/>
                        <a:t>Konsumsi</a:t>
                      </a:r>
                      <a:r>
                        <a:rPr lang="en-US" sz="1200" dirty="0"/>
                        <a:t> </a:t>
                      </a:r>
                      <a:r>
                        <a:rPr lang="en-US" sz="1200" dirty="0" err="1"/>
                        <a:t>Lembur</a:t>
                      </a:r>
                      <a:endParaRPr lang="en-US" sz="1200" dirty="0"/>
                    </a:p>
                    <a:p>
                      <a:pPr marL="228600" indent="-228600">
                        <a:buFont typeface="+mj-lt"/>
                        <a:buAutoNum type="alphaLcPeriod"/>
                      </a:pPr>
                      <a:endParaRPr lang="en-US" sz="1200" dirty="0"/>
                    </a:p>
                    <a:p>
                      <a:pPr marL="228600" indent="-228600">
                        <a:buFont typeface="+mj-lt"/>
                        <a:buAutoNum type="alphaLcPeriod"/>
                      </a:pPr>
                      <a:r>
                        <a:rPr lang="en-US" sz="1200" dirty="0"/>
                        <a:t>Alat Tulis Kantor</a:t>
                      </a:r>
                    </a:p>
                    <a:p>
                      <a:pPr marL="228600" indent="-228600">
                        <a:buFont typeface="+mj-lt"/>
                        <a:buAutoNum type="alphaLcPeriod"/>
                      </a:pPr>
                      <a:endParaRPr lang="en-US" sz="1200" dirty="0"/>
                    </a:p>
                    <a:p>
                      <a:pPr marL="0" indent="0">
                        <a:buFont typeface="+mj-lt"/>
                        <a:buNone/>
                      </a:pPr>
                      <a:r>
                        <a:rPr lang="en-US" sz="1200" dirty="0"/>
                        <a:t>            Kas </a:t>
                      </a:r>
                      <a:r>
                        <a:rPr lang="en-US" sz="1200" dirty="0" err="1"/>
                        <a:t>kecil</a:t>
                      </a:r>
                      <a:endParaRPr lang="en-ID" sz="1200" dirty="0"/>
                    </a:p>
                  </a:txBody>
                  <a:tcPr/>
                </a:tc>
                <a:tc>
                  <a:txBody>
                    <a:bodyPr/>
                    <a:lstStyle/>
                    <a:p>
                      <a:r>
                        <a:rPr lang="en-US" sz="1200" dirty="0"/>
                        <a:t>106</a:t>
                      </a:r>
                    </a:p>
                    <a:p>
                      <a:endParaRPr lang="en-US" sz="1200" dirty="0"/>
                    </a:p>
                    <a:p>
                      <a:r>
                        <a:rPr lang="en-US" sz="1200" dirty="0"/>
                        <a:t>501</a:t>
                      </a:r>
                    </a:p>
                    <a:p>
                      <a:endParaRPr lang="en-US" sz="1200" dirty="0"/>
                    </a:p>
                    <a:p>
                      <a:r>
                        <a:rPr lang="en-US" sz="1200" dirty="0"/>
                        <a:t>503</a:t>
                      </a:r>
                    </a:p>
                    <a:p>
                      <a:endParaRPr lang="en-US" sz="1200" dirty="0"/>
                    </a:p>
                    <a:p>
                      <a:endParaRPr lang="en-US" sz="1200" dirty="0"/>
                    </a:p>
                    <a:p>
                      <a:endParaRPr lang="en-US" sz="1200" dirty="0"/>
                    </a:p>
                    <a:p>
                      <a:r>
                        <a:rPr lang="en-US" sz="1200" dirty="0"/>
                        <a:t>101</a:t>
                      </a:r>
                    </a:p>
                    <a:p>
                      <a:endParaRPr lang="en-US" sz="1200" dirty="0"/>
                    </a:p>
                    <a:p>
                      <a:r>
                        <a:rPr lang="en-US" sz="1200" dirty="0"/>
                        <a:t>102</a:t>
                      </a:r>
                    </a:p>
                  </a:txBody>
                  <a:tcPr/>
                </a:tc>
                <a:tc>
                  <a:txBody>
                    <a:bodyPr/>
                    <a:lstStyle/>
                    <a:p>
                      <a:r>
                        <a:rPr lang="en-US" sz="1200" dirty="0"/>
                        <a:t>Rp 96.000</a:t>
                      </a:r>
                    </a:p>
                    <a:p>
                      <a:endParaRPr lang="en-US" sz="1200" dirty="0"/>
                    </a:p>
                    <a:p>
                      <a:r>
                        <a:rPr lang="en-US" sz="1200" dirty="0"/>
                        <a:t>Rp 275.000</a:t>
                      </a:r>
                    </a:p>
                    <a:p>
                      <a:endParaRPr lang="en-US" sz="1200" dirty="0"/>
                    </a:p>
                    <a:p>
                      <a:r>
                        <a:rPr lang="en-US" sz="1200" dirty="0"/>
                        <a:t>Rp 150.000</a:t>
                      </a:r>
                    </a:p>
                    <a:p>
                      <a:endParaRPr lang="en-US" sz="1200" dirty="0"/>
                    </a:p>
                    <a:p>
                      <a:r>
                        <a:rPr lang="en-US" sz="1200" dirty="0"/>
                        <a:t>Rp 70.000</a:t>
                      </a:r>
                      <a:endParaRPr lang="en-ID" sz="1200" dirty="0"/>
                    </a:p>
                  </a:txBody>
                  <a:tcPr/>
                </a:tc>
                <a:tc>
                  <a:txBody>
                    <a:bodyPr/>
                    <a:lstStyle/>
                    <a:p>
                      <a:endParaRPr lang="en-US" sz="1200" dirty="0"/>
                    </a:p>
                    <a:p>
                      <a:endParaRPr lang="en-ID" sz="1200" dirty="0"/>
                    </a:p>
                    <a:p>
                      <a:endParaRPr lang="en-ID" sz="1200" dirty="0"/>
                    </a:p>
                    <a:p>
                      <a:endParaRPr lang="en-ID" sz="1200" dirty="0"/>
                    </a:p>
                    <a:p>
                      <a:endParaRPr lang="en-ID" sz="1200" dirty="0"/>
                    </a:p>
                    <a:p>
                      <a:endParaRPr lang="en-ID" sz="1200" dirty="0"/>
                    </a:p>
                    <a:p>
                      <a:endParaRPr lang="en-ID" sz="1200" dirty="0"/>
                    </a:p>
                    <a:p>
                      <a:endParaRPr lang="en-ID" sz="1200" dirty="0"/>
                    </a:p>
                    <a:p>
                      <a:endParaRPr lang="en-ID" sz="1200" dirty="0"/>
                    </a:p>
                    <a:p>
                      <a:endParaRPr lang="en-ID" sz="1200" dirty="0"/>
                    </a:p>
                    <a:p>
                      <a:r>
                        <a:rPr lang="en-ID" sz="1200" dirty="0"/>
                        <a:t>Rp 591.000</a:t>
                      </a:r>
                    </a:p>
                  </a:txBody>
                  <a:tcPr/>
                </a:tc>
                <a:extLst>
                  <a:ext uri="{0D108BD9-81ED-4DB2-BD59-A6C34878D82A}">
                    <a16:rowId xmlns:a16="http://schemas.microsoft.com/office/drawing/2014/main" val="904908482"/>
                  </a:ext>
                </a:extLst>
              </a:tr>
              <a:tr h="381680">
                <a:tc>
                  <a:txBody>
                    <a:bodyPr/>
                    <a:lstStyle/>
                    <a:p>
                      <a:endParaRPr lang="en-ID" sz="1200" dirty="0"/>
                    </a:p>
                  </a:txBody>
                  <a:tcPr/>
                </a:tc>
                <a:tc>
                  <a:txBody>
                    <a:bodyPr/>
                    <a:lstStyle/>
                    <a:p>
                      <a:r>
                        <a:rPr lang="en-US" sz="1200" dirty="0"/>
                        <a:t>Kas Kecil</a:t>
                      </a:r>
                      <a:endParaRPr lang="en-ID" sz="1200" dirty="0"/>
                    </a:p>
                  </a:txBody>
                  <a:tcPr/>
                </a:tc>
                <a:tc>
                  <a:txBody>
                    <a:bodyPr/>
                    <a:lstStyle/>
                    <a:p>
                      <a:r>
                        <a:rPr lang="en-US" sz="1200" dirty="0"/>
                        <a:t>101</a:t>
                      </a:r>
                      <a:endParaRPr lang="en-ID" sz="1200" dirty="0"/>
                    </a:p>
                  </a:txBody>
                  <a:tcPr/>
                </a:tc>
                <a:tc>
                  <a:txBody>
                    <a:bodyPr/>
                    <a:lstStyle/>
                    <a:p>
                      <a:r>
                        <a:rPr lang="en-US" sz="1200" dirty="0"/>
                        <a:t>Rp 1 500.000</a:t>
                      </a:r>
                      <a:endParaRPr lang="en-ID" sz="1200" dirty="0"/>
                    </a:p>
                  </a:txBody>
                  <a:tcPr/>
                </a:tc>
                <a:tc>
                  <a:txBody>
                    <a:bodyPr/>
                    <a:lstStyle/>
                    <a:p>
                      <a:endParaRPr lang="en-ID" sz="1200" dirty="0"/>
                    </a:p>
                  </a:txBody>
                  <a:tcPr/>
                </a:tc>
                <a:extLst>
                  <a:ext uri="{0D108BD9-81ED-4DB2-BD59-A6C34878D82A}">
                    <a16:rowId xmlns:a16="http://schemas.microsoft.com/office/drawing/2014/main" val="1688230801"/>
                  </a:ext>
                </a:extLst>
              </a:tr>
              <a:tr h="381680">
                <a:tc>
                  <a:txBody>
                    <a:bodyPr/>
                    <a:lstStyle/>
                    <a:p>
                      <a:endParaRPr lang="en-ID" sz="1200" dirty="0"/>
                    </a:p>
                  </a:txBody>
                  <a:tcPr/>
                </a:tc>
                <a:tc>
                  <a:txBody>
                    <a:bodyPr/>
                    <a:lstStyle/>
                    <a:p>
                      <a:r>
                        <a:rPr lang="en-US" sz="1200" dirty="0"/>
                        <a:t>       Kas</a:t>
                      </a:r>
                      <a:endParaRPr lang="en-ID" sz="1200" dirty="0"/>
                    </a:p>
                  </a:txBody>
                  <a:tcPr/>
                </a:tc>
                <a:tc>
                  <a:txBody>
                    <a:bodyPr/>
                    <a:lstStyle/>
                    <a:p>
                      <a:r>
                        <a:rPr lang="en-US" sz="1200" dirty="0"/>
                        <a:t>102</a:t>
                      </a:r>
                      <a:endParaRPr lang="en-ID" sz="1200" dirty="0"/>
                    </a:p>
                  </a:txBody>
                  <a:tcPr/>
                </a:tc>
                <a:tc>
                  <a:txBody>
                    <a:bodyPr/>
                    <a:lstStyle/>
                    <a:p>
                      <a:endParaRPr lang="en-ID" sz="1200" dirty="0"/>
                    </a:p>
                  </a:txBody>
                  <a:tcPr/>
                </a:tc>
                <a:tc>
                  <a:txBody>
                    <a:bodyPr/>
                    <a:lstStyle/>
                    <a:p>
                      <a:r>
                        <a:rPr lang="en-US" sz="1200" dirty="0"/>
                        <a:t>Rp 1 500.000</a:t>
                      </a:r>
                      <a:endParaRPr lang="en-ID" sz="1200" dirty="0"/>
                    </a:p>
                  </a:txBody>
                  <a:tcPr/>
                </a:tc>
                <a:extLst>
                  <a:ext uri="{0D108BD9-81ED-4DB2-BD59-A6C34878D82A}">
                    <a16:rowId xmlns:a16="http://schemas.microsoft.com/office/drawing/2014/main" val="2588060920"/>
                  </a:ext>
                </a:extLst>
              </a:tr>
            </a:tbl>
          </a:graphicData>
        </a:graphic>
      </p:graphicFrame>
      <p:graphicFrame>
        <p:nvGraphicFramePr>
          <p:cNvPr id="5" name="Table 4">
            <a:extLst>
              <a:ext uri="{FF2B5EF4-FFF2-40B4-BE49-F238E27FC236}">
                <a16:creationId xmlns:a16="http://schemas.microsoft.com/office/drawing/2014/main" id="{CEC393AA-5418-5D5D-3D21-AF62F328A88E}"/>
              </a:ext>
            </a:extLst>
          </p:cNvPr>
          <p:cNvGraphicFramePr>
            <a:graphicFrameLocks noGrp="1"/>
          </p:cNvGraphicFramePr>
          <p:nvPr>
            <p:extLst>
              <p:ext uri="{D42A27DB-BD31-4B8C-83A1-F6EECF244321}">
                <p14:modId xmlns:p14="http://schemas.microsoft.com/office/powerpoint/2010/main" val="1990597765"/>
              </p:ext>
            </p:extLst>
          </p:nvPr>
        </p:nvGraphicFramePr>
        <p:xfrm>
          <a:off x="1032163" y="4453557"/>
          <a:ext cx="7069280" cy="370840"/>
        </p:xfrm>
        <a:graphic>
          <a:graphicData uri="http://schemas.openxmlformats.org/drawingml/2006/table">
            <a:tbl>
              <a:tblPr firstRow="1" bandRow="1">
                <a:tableStyleId>{7DF18680-E054-41AD-8BC1-D1AEF772440D}</a:tableStyleId>
              </a:tblPr>
              <a:tblGrid>
                <a:gridCol w="1336964">
                  <a:extLst>
                    <a:ext uri="{9D8B030D-6E8A-4147-A177-3AD203B41FA5}">
                      <a16:colId xmlns:a16="http://schemas.microsoft.com/office/drawing/2014/main" val="522828080"/>
                    </a:ext>
                  </a:extLst>
                </a:gridCol>
                <a:gridCol w="1780309">
                  <a:extLst>
                    <a:ext uri="{9D8B030D-6E8A-4147-A177-3AD203B41FA5}">
                      <a16:colId xmlns:a16="http://schemas.microsoft.com/office/drawing/2014/main" val="2813637735"/>
                    </a:ext>
                  </a:extLst>
                </a:gridCol>
                <a:gridCol w="609600">
                  <a:extLst>
                    <a:ext uri="{9D8B030D-6E8A-4147-A177-3AD203B41FA5}">
                      <a16:colId xmlns:a16="http://schemas.microsoft.com/office/drawing/2014/main" val="3896940244"/>
                    </a:ext>
                  </a:extLst>
                </a:gridCol>
                <a:gridCol w="1620982">
                  <a:extLst>
                    <a:ext uri="{9D8B030D-6E8A-4147-A177-3AD203B41FA5}">
                      <a16:colId xmlns:a16="http://schemas.microsoft.com/office/drawing/2014/main" val="1086718941"/>
                    </a:ext>
                  </a:extLst>
                </a:gridCol>
                <a:gridCol w="1721425">
                  <a:extLst>
                    <a:ext uri="{9D8B030D-6E8A-4147-A177-3AD203B41FA5}">
                      <a16:colId xmlns:a16="http://schemas.microsoft.com/office/drawing/2014/main" val="578541806"/>
                    </a:ext>
                  </a:extLst>
                </a:gridCol>
              </a:tblGrid>
              <a:tr h="370840">
                <a:tc>
                  <a:txBody>
                    <a:bodyPr/>
                    <a:lstStyle/>
                    <a:p>
                      <a:r>
                        <a:rPr lang="en-US" dirty="0"/>
                        <a:t>Total</a:t>
                      </a:r>
                      <a:endParaRPr lang="en-ID" dirty="0"/>
                    </a:p>
                  </a:txBody>
                  <a:tcPr/>
                </a:tc>
                <a:tc>
                  <a:txBody>
                    <a:bodyPr/>
                    <a:lstStyle/>
                    <a:p>
                      <a:endParaRPr lang="en-ID" dirty="0"/>
                    </a:p>
                  </a:txBody>
                  <a:tcPr/>
                </a:tc>
                <a:tc>
                  <a:txBody>
                    <a:bodyPr/>
                    <a:lstStyle/>
                    <a:p>
                      <a:endParaRPr lang="en-ID" dirty="0"/>
                    </a:p>
                  </a:txBody>
                  <a:tcPr/>
                </a:tc>
                <a:tc>
                  <a:txBody>
                    <a:bodyPr/>
                    <a:lstStyle/>
                    <a:p>
                      <a:r>
                        <a:rPr lang="en-US" dirty="0"/>
                        <a:t>Rp 4.091.000</a:t>
                      </a:r>
                      <a:endParaRPr lang="en-ID" dirty="0"/>
                    </a:p>
                  </a:txBody>
                  <a:tcPr/>
                </a:tc>
                <a:tc>
                  <a:txBody>
                    <a:bodyPr/>
                    <a:lstStyle/>
                    <a:p>
                      <a:r>
                        <a:rPr lang="en-US" dirty="0"/>
                        <a:t>Rp 4.091.000</a:t>
                      </a:r>
                      <a:endParaRPr lang="en-ID" dirty="0"/>
                    </a:p>
                  </a:txBody>
                  <a:tcPr/>
                </a:tc>
                <a:extLst>
                  <a:ext uri="{0D108BD9-81ED-4DB2-BD59-A6C34878D82A}">
                    <a16:rowId xmlns:a16="http://schemas.microsoft.com/office/drawing/2014/main" val="527702494"/>
                  </a:ext>
                </a:extLst>
              </a:tr>
            </a:tbl>
          </a:graphicData>
        </a:graphic>
      </p:graphicFrame>
    </p:spTree>
    <p:extLst>
      <p:ext uri="{BB962C8B-B14F-4D97-AF65-F5344CB8AC3E}">
        <p14:creationId xmlns:p14="http://schemas.microsoft.com/office/powerpoint/2010/main" val="6576549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D1F5FCD-14DF-2BF8-D493-33E20278D745}"/>
              </a:ext>
            </a:extLst>
          </p:cNvPr>
          <p:cNvGraphicFramePr>
            <a:graphicFrameLocks noGrp="1"/>
          </p:cNvGraphicFramePr>
          <p:nvPr>
            <p:extLst>
              <p:ext uri="{D42A27DB-BD31-4B8C-83A1-F6EECF244321}">
                <p14:modId xmlns:p14="http://schemas.microsoft.com/office/powerpoint/2010/main" val="1583168633"/>
              </p:ext>
            </p:extLst>
          </p:nvPr>
        </p:nvGraphicFramePr>
        <p:xfrm>
          <a:off x="1042554" y="1276350"/>
          <a:ext cx="7058891" cy="3380508"/>
        </p:xfrm>
        <a:graphic>
          <a:graphicData uri="http://schemas.openxmlformats.org/drawingml/2006/table">
            <a:tbl>
              <a:tblPr firstRow="1" bandRow="1">
                <a:tableStyleId>{7DF18680-E054-41AD-8BC1-D1AEF772440D}</a:tableStyleId>
              </a:tblPr>
              <a:tblGrid>
                <a:gridCol w="1357745">
                  <a:extLst>
                    <a:ext uri="{9D8B030D-6E8A-4147-A177-3AD203B41FA5}">
                      <a16:colId xmlns:a16="http://schemas.microsoft.com/office/drawing/2014/main" val="2418038021"/>
                    </a:ext>
                  </a:extLst>
                </a:gridCol>
                <a:gridCol w="1745673">
                  <a:extLst>
                    <a:ext uri="{9D8B030D-6E8A-4147-A177-3AD203B41FA5}">
                      <a16:colId xmlns:a16="http://schemas.microsoft.com/office/drawing/2014/main" val="599248125"/>
                    </a:ext>
                  </a:extLst>
                </a:gridCol>
                <a:gridCol w="606364">
                  <a:extLst>
                    <a:ext uri="{9D8B030D-6E8A-4147-A177-3AD203B41FA5}">
                      <a16:colId xmlns:a16="http://schemas.microsoft.com/office/drawing/2014/main" val="398084296"/>
                    </a:ext>
                  </a:extLst>
                </a:gridCol>
                <a:gridCol w="1634071">
                  <a:extLst>
                    <a:ext uri="{9D8B030D-6E8A-4147-A177-3AD203B41FA5}">
                      <a16:colId xmlns:a16="http://schemas.microsoft.com/office/drawing/2014/main" val="606411847"/>
                    </a:ext>
                  </a:extLst>
                </a:gridCol>
                <a:gridCol w="1715038">
                  <a:extLst>
                    <a:ext uri="{9D8B030D-6E8A-4147-A177-3AD203B41FA5}">
                      <a16:colId xmlns:a16="http://schemas.microsoft.com/office/drawing/2014/main" val="2719589803"/>
                    </a:ext>
                  </a:extLst>
                </a:gridCol>
              </a:tblGrid>
              <a:tr h="563418">
                <a:tc>
                  <a:txBody>
                    <a:bodyPr/>
                    <a:lstStyle/>
                    <a:p>
                      <a:r>
                        <a:rPr lang="en-US" sz="1200" dirty="0" err="1"/>
                        <a:t>Tanggal</a:t>
                      </a:r>
                      <a:endParaRPr lang="en-ID" sz="1200" dirty="0"/>
                    </a:p>
                  </a:txBody>
                  <a:tcPr/>
                </a:tc>
                <a:tc>
                  <a:txBody>
                    <a:bodyPr/>
                    <a:lstStyle/>
                    <a:p>
                      <a:r>
                        <a:rPr lang="en-US" sz="1200" dirty="0"/>
                        <a:t>Akun</a:t>
                      </a:r>
                      <a:endParaRPr lang="en-ID" sz="1200" dirty="0"/>
                    </a:p>
                  </a:txBody>
                  <a:tcPr/>
                </a:tc>
                <a:tc>
                  <a:txBody>
                    <a:bodyPr/>
                    <a:lstStyle/>
                    <a:p>
                      <a:r>
                        <a:rPr lang="en-US" sz="1200" dirty="0"/>
                        <a:t>Reff</a:t>
                      </a:r>
                      <a:endParaRPr lang="en-ID" sz="1200" dirty="0"/>
                    </a:p>
                  </a:txBody>
                  <a:tcPr/>
                </a:tc>
                <a:tc>
                  <a:txBody>
                    <a:bodyPr/>
                    <a:lstStyle/>
                    <a:p>
                      <a:r>
                        <a:rPr lang="en-US" sz="1200" dirty="0" err="1"/>
                        <a:t>Debet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1234770957"/>
                  </a:ext>
                </a:extLst>
              </a:tr>
              <a:tr h="563418">
                <a:tc>
                  <a:txBody>
                    <a:bodyPr/>
                    <a:lstStyle/>
                    <a:p>
                      <a:r>
                        <a:rPr lang="en-US" sz="1200" dirty="0"/>
                        <a:t>3 Des 2023</a:t>
                      </a:r>
                      <a:endParaRPr lang="en-ID" sz="1200" dirty="0"/>
                    </a:p>
                  </a:txBody>
                  <a:tcPr/>
                </a:tc>
                <a:tc>
                  <a:txBody>
                    <a:bodyPr/>
                    <a:lstStyle/>
                    <a:p>
                      <a:r>
                        <a:rPr lang="en-US" sz="1200" dirty="0"/>
                        <a:t>Kas Kecil</a:t>
                      </a:r>
                      <a:endParaRPr lang="en-ID" sz="1200" dirty="0"/>
                    </a:p>
                  </a:txBody>
                  <a:tcPr/>
                </a:tc>
                <a:tc>
                  <a:txBody>
                    <a:bodyPr/>
                    <a:lstStyle/>
                    <a:p>
                      <a:pPr algn="ctr"/>
                      <a:endParaRPr lang="en-ID" sz="1200" dirty="0"/>
                    </a:p>
                  </a:txBody>
                  <a:tcPr/>
                </a:tc>
                <a:tc>
                  <a:txBody>
                    <a:bodyPr/>
                    <a:lstStyle/>
                    <a:p>
                      <a:r>
                        <a:rPr lang="en-US" sz="1200" dirty="0"/>
                        <a:t>Rp 2.000.000</a:t>
                      </a:r>
                      <a:endParaRPr lang="en-ID" sz="1200" dirty="0"/>
                    </a:p>
                  </a:txBody>
                  <a:tcPr/>
                </a:tc>
                <a:tc>
                  <a:txBody>
                    <a:bodyPr/>
                    <a:lstStyle/>
                    <a:p>
                      <a:endParaRPr lang="en-ID" sz="1200"/>
                    </a:p>
                  </a:txBody>
                  <a:tcPr/>
                </a:tc>
                <a:extLst>
                  <a:ext uri="{0D108BD9-81ED-4DB2-BD59-A6C34878D82A}">
                    <a16:rowId xmlns:a16="http://schemas.microsoft.com/office/drawing/2014/main" val="1977845312"/>
                  </a:ext>
                </a:extLst>
              </a:tr>
              <a:tr h="563418">
                <a:tc>
                  <a:txBody>
                    <a:bodyPr/>
                    <a:lstStyle/>
                    <a:p>
                      <a:endParaRPr lang="en-ID" sz="1200"/>
                    </a:p>
                  </a:txBody>
                  <a:tcPr/>
                </a:tc>
                <a:tc>
                  <a:txBody>
                    <a:bodyPr/>
                    <a:lstStyle/>
                    <a:p>
                      <a:pPr lvl="3"/>
                      <a:r>
                        <a:rPr lang="en-US" sz="1200" dirty="0"/>
                        <a:t>Kas</a:t>
                      </a:r>
                      <a:endParaRPr lang="en-ID" sz="1200" dirty="0"/>
                    </a:p>
                  </a:txBody>
                  <a:tcPr/>
                </a:tc>
                <a:tc>
                  <a:txBody>
                    <a:bodyPr/>
                    <a:lstStyle/>
                    <a:p>
                      <a:endParaRPr lang="en-ID" sz="1200" dirty="0"/>
                    </a:p>
                  </a:txBody>
                  <a:tcPr/>
                </a:tc>
                <a:tc>
                  <a:txBody>
                    <a:bodyPr/>
                    <a:lstStyle/>
                    <a:p>
                      <a:endParaRPr lang="en-ID" sz="1200" dirty="0"/>
                    </a:p>
                  </a:txBody>
                  <a:tcPr/>
                </a:tc>
                <a:tc>
                  <a:txBody>
                    <a:bodyPr/>
                    <a:lstStyle/>
                    <a:p>
                      <a:r>
                        <a:rPr lang="en-US" sz="1200" dirty="0"/>
                        <a:t>Rp 2.000.000</a:t>
                      </a:r>
                      <a:endParaRPr lang="en-ID" sz="1200" dirty="0"/>
                    </a:p>
                  </a:txBody>
                  <a:tcPr/>
                </a:tc>
                <a:extLst>
                  <a:ext uri="{0D108BD9-81ED-4DB2-BD59-A6C34878D82A}">
                    <a16:rowId xmlns:a16="http://schemas.microsoft.com/office/drawing/2014/main" val="2257058260"/>
                  </a:ext>
                </a:extLst>
              </a:tr>
              <a:tr h="563418">
                <a:tc>
                  <a:txBody>
                    <a:bodyPr/>
                    <a:lstStyle/>
                    <a:p>
                      <a:endParaRPr lang="en-ID" sz="1200" dirty="0"/>
                    </a:p>
                  </a:txBody>
                  <a:tcPr/>
                </a:tc>
                <a:tc>
                  <a:txBody>
                    <a:bodyPr/>
                    <a:lstStyle/>
                    <a:p>
                      <a:r>
                        <a:rPr lang="en-US" sz="1200" dirty="0"/>
                        <a:t>Alat Tulis Kantor</a:t>
                      </a:r>
                      <a:endParaRPr lang="en-ID" sz="1200" dirty="0"/>
                    </a:p>
                  </a:txBody>
                  <a:tcPr/>
                </a:tc>
                <a:tc>
                  <a:txBody>
                    <a:bodyPr/>
                    <a:lstStyle/>
                    <a:p>
                      <a:endParaRPr lang="en-ID" sz="1200" dirty="0"/>
                    </a:p>
                  </a:txBody>
                  <a:tcPr/>
                </a:tc>
                <a:tc>
                  <a:txBody>
                    <a:bodyPr/>
                    <a:lstStyle/>
                    <a:p>
                      <a:r>
                        <a:rPr lang="en-US" sz="1200" dirty="0"/>
                        <a:t>Rp 96.000</a:t>
                      </a:r>
                      <a:endParaRPr lang="en-ID" sz="1200" dirty="0"/>
                    </a:p>
                  </a:txBody>
                  <a:tcPr/>
                </a:tc>
                <a:tc>
                  <a:txBody>
                    <a:bodyPr/>
                    <a:lstStyle/>
                    <a:p>
                      <a:endParaRPr lang="en-ID" sz="1200" dirty="0"/>
                    </a:p>
                  </a:txBody>
                  <a:tcPr/>
                </a:tc>
                <a:extLst>
                  <a:ext uri="{0D108BD9-81ED-4DB2-BD59-A6C34878D82A}">
                    <a16:rowId xmlns:a16="http://schemas.microsoft.com/office/drawing/2014/main" val="904908482"/>
                  </a:ext>
                </a:extLst>
              </a:tr>
              <a:tr h="563418">
                <a:tc>
                  <a:txBody>
                    <a:bodyPr/>
                    <a:lstStyle/>
                    <a:p>
                      <a:endParaRPr lang="en-ID" sz="1200" dirty="0"/>
                    </a:p>
                  </a:txBody>
                  <a:tcPr/>
                </a:tc>
                <a:tc>
                  <a:txBody>
                    <a:bodyPr/>
                    <a:lstStyle/>
                    <a:p>
                      <a:r>
                        <a:rPr lang="en-US" sz="1200" dirty="0"/>
                        <a:t>Kas Kecil</a:t>
                      </a:r>
                      <a:endParaRPr lang="en-ID" sz="1200" dirty="0"/>
                    </a:p>
                  </a:txBody>
                  <a:tcPr/>
                </a:tc>
                <a:tc>
                  <a:txBody>
                    <a:bodyPr/>
                    <a:lstStyle/>
                    <a:p>
                      <a:endParaRPr lang="en-ID" sz="1200" dirty="0"/>
                    </a:p>
                  </a:txBody>
                  <a:tcPr/>
                </a:tc>
                <a:tc>
                  <a:txBody>
                    <a:bodyPr/>
                    <a:lstStyle/>
                    <a:p>
                      <a:endParaRPr lang="en-ID" sz="1200"/>
                    </a:p>
                  </a:txBody>
                  <a:tcPr/>
                </a:tc>
                <a:tc>
                  <a:txBody>
                    <a:bodyPr/>
                    <a:lstStyle/>
                    <a:p>
                      <a:r>
                        <a:rPr lang="en-US" sz="1200" dirty="0"/>
                        <a:t>Rp 96.000</a:t>
                      </a:r>
                      <a:endParaRPr lang="en-ID" sz="1200" dirty="0"/>
                    </a:p>
                  </a:txBody>
                  <a:tcPr/>
                </a:tc>
                <a:extLst>
                  <a:ext uri="{0D108BD9-81ED-4DB2-BD59-A6C34878D82A}">
                    <a16:rowId xmlns:a16="http://schemas.microsoft.com/office/drawing/2014/main" val="1688230801"/>
                  </a:ext>
                </a:extLst>
              </a:tr>
              <a:tr h="563418">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2588060920"/>
                  </a:ext>
                </a:extLst>
              </a:tr>
            </a:tbl>
          </a:graphicData>
        </a:graphic>
      </p:graphicFrame>
      <p:sp>
        <p:nvSpPr>
          <p:cNvPr id="5" name="Google Shape;85;p15">
            <a:extLst>
              <a:ext uri="{FF2B5EF4-FFF2-40B4-BE49-F238E27FC236}">
                <a16:creationId xmlns:a16="http://schemas.microsoft.com/office/drawing/2014/main" id="{049189C7-2E18-C111-7EDF-A9F3CD59C9B2}"/>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dirty="0">
                <a:solidFill>
                  <a:srgbClr val="17919B"/>
                </a:solidFill>
                <a:latin typeface="Roboto"/>
                <a:ea typeface="Roboto"/>
                <a:cs typeface="Roboto"/>
                <a:sym typeface="Roboto"/>
              </a:rPr>
              <a:t>Pencatatan Kas Kecil</a:t>
            </a:r>
            <a:endParaRPr sz="3600" b="1" i="0" u="none" strike="noStrike" cap="none" dirty="0">
              <a:solidFill>
                <a:srgbClr val="FFFFFF"/>
              </a:solidFill>
              <a:latin typeface="Roboto"/>
              <a:ea typeface="Roboto"/>
              <a:cs typeface="Roboto"/>
              <a:sym typeface="Roboto"/>
            </a:endParaRPr>
          </a:p>
        </p:txBody>
      </p:sp>
      <p:sp>
        <p:nvSpPr>
          <p:cNvPr id="6" name="TextBox 5">
            <a:extLst>
              <a:ext uri="{FF2B5EF4-FFF2-40B4-BE49-F238E27FC236}">
                <a16:creationId xmlns:a16="http://schemas.microsoft.com/office/drawing/2014/main" id="{0B4813CB-7458-FF24-69AF-7EC7830592AF}"/>
              </a:ext>
            </a:extLst>
          </p:cNvPr>
          <p:cNvSpPr txBox="1"/>
          <p:nvPr/>
        </p:nvSpPr>
        <p:spPr>
          <a:xfrm>
            <a:off x="890154" y="846069"/>
            <a:ext cx="2462646" cy="307777"/>
          </a:xfrm>
          <a:prstGeom prst="rect">
            <a:avLst/>
          </a:prstGeom>
          <a:noFill/>
        </p:spPr>
        <p:txBody>
          <a:bodyPr wrap="square" rtlCol="0">
            <a:spAutoFit/>
          </a:bodyPr>
          <a:lstStyle/>
          <a:p>
            <a:r>
              <a:rPr lang="en-US" b="1" dirty="0"/>
              <a:t>Metode </a:t>
            </a:r>
            <a:r>
              <a:rPr lang="en-US" b="1" dirty="0" err="1"/>
              <a:t>Fluktuatif</a:t>
            </a:r>
            <a:endParaRPr lang="en-ID" b="1" dirty="0"/>
          </a:p>
        </p:txBody>
      </p:sp>
    </p:spTree>
    <p:extLst>
      <p:ext uri="{BB962C8B-B14F-4D97-AF65-F5344CB8AC3E}">
        <p14:creationId xmlns:p14="http://schemas.microsoft.com/office/powerpoint/2010/main" val="42753497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B06BF7A8-3330-CCFA-B252-67ADD0F0F8CC}"/>
              </a:ext>
            </a:extLst>
          </p:cNvPr>
          <p:cNvGraphicFramePr>
            <a:graphicFrameLocks noGrp="1"/>
          </p:cNvGraphicFramePr>
          <p:nvPr>
            <p:extLst>
              <p:ext uri="{D42A27DB-BD31-4B8C-83A1-F6EECF244321}">
                <p14:modId xmlns:p14="http://schemas.microsoft.com/office/powerpoint/2010/main" val="2822660629"/>
              </p:ext>
            </p:extLst>
          </p:nvPr>
        </p:nvGraphicFramePr>
        <p:xfrm>
          <a:off x="1042554" y="881496"/>
          <a:ext cx="7058891" cy="3380508"/>
        </p:xfrm>
        <a:graphic>
          <a:graphicData uri="http://schemas.openxmlformats.org/drawingml/2006/table">
            <a:tbl>
              <a:tblPr firstRow="1" bandRow="1">
                <a:tableStyleId>{7DF18680-E054-41AD-8BC1-D1AEF772440D}</a:tableStyleId>
              </a:tblPr>
              <a:tblGrid>
                <a:gridCol w="1167246">
                  <a:extLst>
                    <a:ext uri="{9D8B030D-6E8A-4147-A177-3AD203B41FA5}">
                      <a16:colId xmlns:a16="http://schemas.microsoft.com/office/drawing/2014/main" val="2418038021"/>
                    </a:ext>
                  </a:extLst>
                </a:gridCol>
                <a:gridCol w="2050473">
                  <a:extLst>
                    <a:ext uri="{9D8B030D-6E8A-4147-A177-3AD203B41FA5}">
                      <a16:colId xmlns:a16="http://schemas.microsoft.com/office/drawing/2014/main" val="599248125"/>
                    </a:ext>
                  </a:extLst>
                </a:gridCol>
                <a:gridCol w="492063">
                  <a:extLst>
                    <a:ext uri="{9D8B030D-6E8A-4147-A177-3AD203B41FA5}">
                      <a16:colId xmlns:a16="http://schemas.microsoft.com/office/drawing/2014/main" val="398084296"/>
                    </a:ext>
                  </a:extLst>
                </a:gridCol>
                <a:gridCol w="1634071">
                  <a:extLst>
                    <a:ext uri="{9D8B030D-6E8A-4147-A177-3AD203B41FA5}">
                      <a16:colId xmlns:a16="http://schemas.microsoft.com/office/drawing/2014/main" val="606411847"/>
                    </a:ext>
                  </a:extLst>
                </a:gridCol>
                <a:gridCol w="1715038">
                  <a:extLst>
                    <a:ext uri="{9D8B030D-6E8A-4147-A177-3AD203B41FA5}">
                      <a16:colId xmlns:a16="http://schemas.microsoft.com/office/drawing/2014/main" val="2719589803"/>
                    </a:ext>
                  </a:extLst>
                </a:gridCol>
              </a:tblGrid>
              <a:tr h="563418">
                <a:tc>
                  <a:txBody>
                    <a:bodyPr/>
                    <a:lstStyle/>
                    <a:p>
                      <a:r>
                        <a:rPr lang="en-US" sz="1200" dirty="0" err="1"/>
                        <a:t>Tanggal</a:t>
                      </a:r>
                      <a:endParaRPr lang="en-ID" sz="1200" dirty="0"/>
                    </a:p>
                  </a:txBody>
                  <a:tcPr/>
                </a:tc>
                <a:tc>
                  <a:txBody>
                    <a:bodyPr/>
                    <a:lstStyle/>
                    <a:p>
                      <a:r>
                        <a:rPr lang="en-US" sz="1200" dirty="0"/>
                        <a:t>Akun</a:t>
                      </a:r>
                      <a:endParaRPr lang="en-ID" sz="1200" dirty="0"/>
                    </a:p>
                  </a:txBody>
                  <a:tcPr/>
                </a:tc>
                <a:tc>
                  <a:txBody>
                    <a:bodyPr/>
                    <a:lstStyle/>
                    <a:p>
                      <a:r>
                        <a:rPr lang="en-US" sz="1200" dirty="0"/>
                        <a:t>Ref</a:t>
                      </a:r>
                      <a:endParaRPr lang="en-ID" sz="1200" dirty="0"/>
                    </a:p>
                  </a:txBody>
                  <a:tcPr/>
                </a:tc>
                <a:tc>
                  <a:txBody>
                    <a:bodyPr/>
                    <a:lstStyle/>
                    <a:p>
                      <a:r>
                        <a:rPr lang="en-US" sz="1200" dirty="0" err="1"/>
                        <a:t>Debet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1234770957"/>
                  </a:ext>
                </a:extLst>
              </a:tr>
              <a:tr h="563418">
                <a:tc>
                  <a:txBody>
                    <a:bodyPr/>
                    <a:lstStyle/>
                    <a:p>
                      <a:endParaRPr lang="en-ID" sz="1200" dirty="0"/>
                    </a:p>
                  </a:txBody>
                  <a:tcPr/>
                </a:tc>
                <a:tc>
                  <a:txBody>
                    <a:bodyPr/>
                    <a:lstStyle/>
                    <a:p>
                      <a:r>
                        <a:rPr lang="en-US" sz="1200" dirty="0"/>
                        <a:t>Beban </a:t>
                      </a:r>
                      <a:r>
                        <a:rPr lang="en-US" sz="1200" dirty="0" err="1"/>
                        <a:t>Angkut</a:t>
                      </a:r>
                      <a:r>
                        <a:rPr lang="en-US" sz="1200" dirty="0"/>
                        <a:t> </a:t>
                      </a:r>
                      <a:r>
                        <a:rPr lang="en-US" sz="1200" dirty="0" err="1"/>
                        <a:t>Pembelian</a:t>
                      </a:r>
                      <a:endParaRPr lang="en-ID" sz="1200" dirty="0"/>
                    </a:p>
                  </a:txBody>
                  <a:tcPr/>
                </a:tc>
                <a:tc>
                  <a:txBody>
                    <a:bodyPr/>
                    <a:lstStyle/>
                    <a:p>
                      <a:pPr algn="ctr"/>
                      <a:endParaRPr lang="en-ID" sz="1200" dirty="0"/>
                    </a:p>
                  </a:txBody>
                  <a:tcPr/>
                </a:tc>
                <a:tc>
                  <a:txBody>
                    <a:bodyPr/>
                    <a:lstStyle/>
                    <a:p>
                      <a:r>
                        <a:rPr lang="en-US" sz="1200" dirty="0"/>
                        <a:t>Rp 275.000</a:t>
                      </a:r>
                      <a:endParaRPr lang="en-ID" sz="1200" dirty="0"/>
                    </a:p>
                  </a:txBody>
                  <a:tcPr/>
                </a:tc>
                <a:tc>
                  <a:txBody>
                    <a:bodyPr/>
                    <a:lstStyle/>
                    <a:p>
                      <a:endParaRPr lang="en-ID" sz="1200"/>
                    </a:p>
                  </a:txBody>
                  <a:tcPr/>
                </a:tc>
                <a:extLst>
                  <a:ext uri="{0D108BD9-81ED-4DB2-BD59-A6C34878D82A}">
                    <a16:rowId xmlns:a16="http://schemas.microsoft.com/office/drawing/2014/main" val="1977845312"/>
                  </a:ext>
                </a:extLst>
              </a:tr>
              <a:tr h="563418">
                <a:tc>
                  <a:txBody>
                    <a:bodyPr/>
                    <a:lstStyle/>
                    <a:p>
                      <a:endParaRPr lang="en-ID" sz="1200"/>
                    </a:p>
                  </a:txBody>
                  <a:tcPr/>
                </a:tc>
                <a:tc>
                  <a:txBody>
                    <a:bodyPr/>
                    <a:lstStyle/>
                    <a:p>
                      <a:pPr lvl="8"/>
                      <a:r>
                        <a:rPr lang="en-US" sz="1200" dirty="0"/>
                        <a:t>      Kas Kecil</a:t>
                      </a:r>
                      <a:endParaRPr lang="en-ID" sz="1200" dirty="0"/>
                    </a:p>
                  </a:txBody>
                  <a:tcPr/>
                </a:tc>
                <a:tc>
                  <a:txBody>
                    <a:bodyPr/>
                    <a:lstStyle/>
                    <a:p>
                      <a:endParaRPr lang="en-ID" sz="1200" dirty="0"/>
                    </a:p>
                  </a:txBody>
                  <a:tcPr/>
                </a:tc>
                <a:tc>
                  <a:txBody>
                    <a:bodyPr/>
                    <a:lstStyle/>
                    <a:p>
                      <a:endParaRPr lang="en-ID" sz="1200" dirty="0"/>
                    </a:p>
                  </a:txBody>
                  <a:tcPr/>
                </a:tc>
                <a:tc>
                  <a:txBody>
                    <a:bodyPr/>
                    <a:lstStyle/>
                    <a:p>
                      <a:r>
                        <a:rPr lang="en-US" sz="1200" dirty="0"/>
                        <a:t>Rp 275.000</a:t>
                      </a:r>
                      <a:endParaRPr lang="en-ID" sz="1200" dirty="0"/>
                    </a:p>
                  </a:txBody>
                  <a:tcPr/>
                </a:tc>
                <a:extLst>
                  <a:ext uri="{0D108BD9-81ED-4DB2-BD59-A6C34878D82A}">
                    <a16:rowId xmlns:a16="http://schemas.microsoft.com/office/drawing/2014/main" val="2257058260"/>
                  </a:ext>
                </a:extLst>
              </a:tr>
              <a:tr h="563418">
                <a:tc>
                  <a:txBody>
                    <a:bodyPr/>
                    <a:lstStyle/>
                    <a:p>
                      <a:endParaRPr lang="en-ID" sz="1200" dirty="0"/>
                    </a:p>
                  </a:txBody>
                  <a:tcPr/>
                </a:tc>
                <a:tc>
                  <a:txBody>
                    <a:bodyPr/>
                    <a:lstStyle/>
                    <a:p>
                      <a:r>
                        <a:rPr lang="en-US" sz="1200" dirty="0"/>
                        <a:t>Beban </a:t>
                      </a:r>
                      <a:r>
                        <a:rPr lang="en-US" sz="1200" dirty="0" err="1"/>
                        <a:t>Konsumsi</a:t>
                      </a:r>
                      <a:r>
                        <a:rPr lang="en-US" sz="1200" dirty="0"/>
                        <a:t> </a:t>
                      </a:r>
                      <a:r>
                        <a:rPr lang="en-US" sz="1200" dirty="0" err="1"/>
                        <a:t>Lembur</a:t>
                      </a:r>
                      <a:endParaRPr lang="en-ID" sz="1200" dirty="0"/>
                    </a:p>
                  </a:txBody>
                  <a:tcPr/>
                </a:tc>
                <a:tc>
                  <a:txBody>
                    <a:bodyPr/>
                    <a:lstStyle/>
                    <a:p>
                      <a:endParaRPr lang="en-ID" sz="1200" dirty="0"/>
                    </a:p>
                  </a:txBody>
                  <a:tcPr/>
                </a:tc>
                <a:tc>
                  <a:txBody>
                    <a:bodyPr/>
                    <a:lstStyle/>
                    <a:p>
                      <a:r>
                        <a:rPr lang="en-US" sz="1200" dirty="0"/>
                        <a:t>Rp 150.000</a:t>
                      </a:r>
                      <a:endParaRPr lang="en-ID" sz="1200" dirty="0"/>
                    </a:p>
                  </a:txBody>
                  <a:tcPr/>
                </a:tc>
                <a:tc>
                  <a:txBody>
                    <a:bodyPr/>
                    <a:lstStyle/>
                    <a:p>
                      <a:endParaRPr lang="en-ID" sz="1200" dirty="0"/>
                    </a:p>
                  </a:txBody>
                  <a:tcPr/>
                </a:tc>
                <a:extLst>
                  <a:ext uri="{0D108BD9-81ED-4DB2-BD59-A6C34878D82A}">
                    <a16:rowId xmlns:a16="http://schemas.microsoft.com/office/drawing/2014/main" val="904908482"/>
                  </a:ext>
                </a:extLst>
              </a:tr>
              <a:tr h="563418">
                <a:tc>
                  <a:txBody>
                    <a:bodyPr/>
                    <a:lstStyle/>
                    <a:p>
                      <a:endParaRPr lang="en-ID" sz="1200" dirty="0"/>
                    </a:p>
                  </a:txBody>
                  <a:tcPr/>
                </a:tc>
                <a:tc>
                  <a:txBody>
                    <a:bodyPr/>
                    <a:lstStyle/>
                    <a:p>
                      <a:r>
                        <a:rPr lang="en-US" sz="1200" dirty="0"/>
                        <a:t>      Kas Kecil</a:t>
                      </a:r>
                      <a:endParaRPr lang="en-ID" sz="1200" dirty="0"/>
                    </a:p>
                  </a:txBody>
                  <a:tcPr/>
                </a:tc>
                <a:tc>
                  <a:txBody>
                    <a:bodyPr/>
                    <a:lstStyle/>
                    <a:p>
                      <a:endParaRPr lang="en-ID" sz="1200" dirty="0"/>
                    </a:p>
                  </a:txBody>
                  <a:tcPr/>
                </a:tc>
                <a:tc>
                  <a:txBody>
                    <a:bodyPr/>
                    <a:lstStyle/>
                    <a:p>
                      <a:endParaRPr lang="en-ID" sz="1200" dirty="0"/>
                    </a:p>
                  </a:txBody>
                  <a:tcPr/>
                </a:tc>
                <a:tc>
                  <a:txBody>
                    <a:bodyPr/>
                    <a:lstStyle/>
                    <a:p>
                      <a:r>
                        <a:rPr lang="en-US" sz="1200" dirty="0"/>
                        <a:t>Rp 150.000</a:t>
                      </a:r>
                      <a:endParaRPr lang="en-ID" sz="1200" dirty="0"/>
                    </a:p>
                  </a:txBody>
                  <a:tcPr/>
                </a:tc>
                <a:extLst>
                  <a:ext uri="{0D108BD9-81ED-4DB2-BD59-A6C34878D82A}">
                    <a16:rowId xmlns:a16="http://schemas.microsoft.com/office/drawing/2014/main" val="1688230801"/>
                  </a:ext>
                </a:extLst>
              </a:tr>
              <a:tr h="563418">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2588060920"/>
                  </a:ext>
                </a:extLst>
              </a:tr>
            </a:tbl>
          </a:graphicData>
        </a:graphic>
      </p:graphicFrame>
    </p:spTree>
    <p:extLst>
      <p:ext uri="{BB962C8B-B14F-4D97-AF65-F5344CB8AC3E}">
        <p14:creationId xmlns:p14="http://schemas.microsoft.com/office/powerpoint/2010/main" val="4262057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A5C92B7-E8A7-5AF7-4532-1FAF3E5F6211}"/>
              </a:ext>
            </a:extLst>
          </p:cNvPr>
          <p:cNvGraphicFramePr>
            <a:graphicFrameLocks noGrp="1"/>
          </p:cNvGraphicFramePr>
          <p:nvPr>
            <p:extLst>
              <p:ext uri="{D42A27DB-BD31-4B8C-83A1-F6EECF244321}">
                <p14:modId xmlns:p14="http://schemas.microsoft.com/office/powerpoint/2010/main" val="634769139"/>
              </p:ext>
            </p:extLst>
          </p:nvPr>
        </p:nvGraphicFramePr>
        <p:xfrm>
          <a:off x="1042554" y="881496"/>
          <a:ext cx="7058891" cy="3380508"/>
        </p:xfrm>
        <a:graphic>
          <a:graphicData uri="http://schemas.openxmlformats.org/drawingml/2006/table">
            <a:tbl>
              <a:tblPr firstRow="1" bandRow="1">
                <a:tableStyleId>{7DF18680-E054-41AD-8BC1-D1AEF772440D}</a:tableStyleId>
              </a:tblPr>
              <a:tblGrid>
                <a:gridCol w="1357745">
                  <a:extLst>
                    <a:ext uri="{9D8B030D-6E8A-4147-A177-3AD203B41FA5}">
                      <a16:colId xmlns:a16="http://schemas.microsoft.com/office/drawing/2014/main" val="2418038021"/>
                    </a:ext>
                  </a:extLst>
                </a:gridCol>
                <a:gridCol w="1745673">
                  <a:extLst>
                    <a:ext uri="{9D8B030D-6E8A-4147-A177-3AD203B41FA5}">
                      <a16:colId xmlns:a16="http://schemas.microsoft.com/office/drawing/2014/main" val="599248125"/>
                    </a:ext>
                  </a:extLst>
                </a:gridCol>
                <a:gridCol w="606364">
                  <a:extLst>
                    <a:ext uri="{9D8B030D-6E8A-4147-A177-3AD203B41FA5}">
                      <a16:colId xmlns:a16="http://schemas.microsoft.com/office/drawing/2014/main" val="398084296"/>
                    </a:ext>
                  </a:extLst>
                </a:gridCol>
                <a:gridCol w="1634071">
                  <a:extLst>
                    <a:ext uri="{9D8B030D-6E8A-4147-A177-3AD203B41FA5}">
                      <a16:colId xmlns:a16="http://schemas.microsoft.com/office/drawing/2014/main" val="606411847"/>
                    </a:ext>
                  </a:extLst>
                </a:gridCol>
                <a:gridCol w="1715038">
                  <a:extLst>
                    <a:ext uri="{9D8B030D-6E8A-4147-A177-3AD203B41FA5}">
                      <a16:colId xmlns:a16="http://schemas.microsoft.com/office/drawing/2014/main" val="2719589803"/>
                    </a:ext>
                  </a:extLst>
                </a:gridCol>
              </a:tblGrid>
              <a:tr h="563418">
                <a:tc>
                  <a:txBody>
                    <a:bodyPr/>
                    <a:lstStyle/>
                    <a:p>
                      <a:r>
                        <a:rPr lang="en-US" sz="1200" dirty="0" err="1"/>
                        <a:t>Tanggal</a:t>
                      </a:r>
                      <a:endParaRPr lang="en-ID" sz="1200" dirty="0"/>
                    </a:p>
                  </a:txBody>
                  <a:tcPr/>
                </a:tc>
                <a:tc>
                  <a:txBody>
                    <a:bodyPr/>
                    <a:lstStyle/>
                    <a:p>
                      <a:r>
                        <a:rPr lang="en-US" sz="1200" dirty="0"/>
                        <a:t>Akun</a:t>
                      </a:r>
                      <a:endParaRPr lang="en-ID" sz="1200" dirty="0"/>
                    </a:p>
                  </a:txBody>
                  <a:tcPr/>
                </a:tc>
                <a:tc>
                  <a:txBody>
                    <a:bodyPr/>
                    <a:lstStyle/>
                    <a:p>
                      <a:r>
                        <a:rPr lang="en-US" sz="1200" dirty="0"/>
                        <a:t>Reff</a:t>
                      </a:r>
                      <a:endParaRPr lang="en-ID" sz="1200" dirty="0"/>
                    </a:p>
                  </a:txBody>
                  <a:tcPr/>
                </a:tc>
                <a:tc>
                  <a:txBody>
                    <a:bodyPr/>
                    <a:lstStyle/>
                    <a:p>
                      <a:r>
                        <a:rPr lang="en-US" sz="1200" dirty="0" err="1"/>
                        <a:t>Debet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1234770957"/>
                  </a:ext>
                </a:extLst>
              </a:tr>
              <a:tr h="563418">
                <a:tc>
                  <a:txBody>
                    <a:bodyPr/>
                    <a:lstStyle/>
                    <a:p>
                      <a:endParaRPr lang="en-ID" sz="1200" dirty="0"/>
                    </a:p>
                  </a:txBody>
                  <a:tcPr/>
                </a:tc>
                <a:tc>
                  <a:txBody>
                    <a:bodyPr/>
                    <a:lstStyle/>
                    <a:p>
                      <a:r>
                        <a:rPr lang="en-US" sz="1200" dirty="0"/>
                        <a:t>Alat Tulis Kantor</a:t>
                      </a:r>
                      <a:endParaRPr lang="en-ID" sz="1200" dirty="0"/>
                    </a:p>
                  </a:txBody>
                  <a:tcPr/>
                </a:tc>
                <a:tc>
                  <a:txBody>
                    <a:bodyPr/>
                    <a:lstStyle/>
                    <a:p>
                      <a:pPr algn="ctr"/>
                      <a:endParaRPr lang="en-ID" sz="1200" dirty="0"/>
                    </a:p>
                  </a:txBody>
                  <a:tcPr/>
                </a:tc>
                <a:tc>
                  <a:txBody>
                    <a:bodyPr/>
                    <a:lstStyle/>
                    <a:p>
                      <a:r>
                        <a:rPr lang="en-US" sz="1200" dirty="0"/>
                        <a:t>Rp 70.000</a:t>
                      </a:r>
                      <a:endParaRPr lang="en-ID" sz="1200" dirty="0"/>
                    </a:p>
                  </a:txBody>
                  <a:tcPr/>
                </a:tc>
                <a:tc>
                  <a:txBody>
                    <a:bodyPr/>
                    <a:lstStyle/>
                    <a:p>
                      <a:endParaRPr lang="en-ID" sz="1200"/>
                    </a:p>
                  </a:txBody>
                  <a:tcPr/>
                </a:tc>
                <a:extLst>
                  <a:ext uri="{0D108BD9-81ED-4DB2-BD59-A6C34878D82A}">
                    <a16:rowId xmlns:a16="http://schemas.microsoft.com/office/drawing/2014/main" val="1977845312"/>
                  </a:ext>
                </a:extLst>
              </a:tr>
              <a:tr h="563418">
                <a:tc>
                  <a:txBody>
                    <a:bodyPr/>
                    <a:lstStyle/>
                    <a:p>
                      <a:endParaRPr lang="en-ID" sz="1200"/>
                    </a:p>
                  </a:txBody>
                  <a:tcPr/>
                </a:tc>
                <a:tc>
                  <a:txBody>
                    <a:bodyPr/>
                    <a:lstStyle/>
                    <a:p>
                      <a:pPr lvl="8"/>
                      <a:r>
                        <a:rPr lang="en-US" sz="1200" dirty="0"/>
                        <a:t>Kas Kecil</a:t>
                      </a:r>
                      <a:endParaRPr lang="en-ID" sz="1200" dirty="0"/>
                    </a:p>
                  </a:txBody>
                  <a:tcPr/>
                </a:tc>
                <a:tc>
                  <a:txBody>
                    <a:bodyPr/>
                    <a:lstStyle/>
                    <a:p>
                      <a:endParaRPr lang="en-ID" sz="1200" dirty="0"/>
                    </a:p>
                  </a:txBody>
                  <a:tcPr/>
                </a:tc>
                <a:tc>
                  <a:txBody>
                    <a:bodyPr/>
                    <a:lstStyle/>
                    <a:p>
                      <a:endParaRPr lang="en-ID" sz="1200" dirty="0"/>
                    </a:p>
                  </a:txBody>
                  <a:tcPr/>
                </a:tc>
                <a:tc>
                  <a:txBody>
                    <a:bodyPr/>
                    <a:lstStyle/>
                    <a:p>
                      <a:r>
                        <a:rPr lang="en-US" sz="1200" dirty="0"/>
                        <a:t>Rp. 70.000</a:t>
                      </a:r>
                      <a:endParaRPr lang="en-ID" sz="1200" dirty="0"/>
                    </a:p>
                  </a:txBody>
                  <a:tcPr/>
                </a:tc>
                <a:extLst>
                  <a:ext uri="{0D108BD9-81ED-4DB2-BD59-A6C34878D82A}">
                    <a16:rowId xmlns:a16="http://schemas.microsoft.com/office/drawing/2014/main" val="2257058260"/>
                  </a:ext>
                </a:extLst>
              </a:tr>
              <a:tr h="563418">
                <a:tc>
                  <a:txBody>
                    <a:bodyPr/>
                    <a:lstStyle/>
                    <a:p>
                      <a:endParaRPr lang="en-ID" sz="1200" dirty="0"/>
                    </a:p>
                  </a:txBody>
                  <a:tcPr/>
                </a:tc>
                <a:tc>
                  <a:txBody>
                    <a:bodyPr/>
                    <a:lstStyle/>
                    <a:p>
                      <a:r>
                        <a:rPr lang="en-US" sz="1200" dirty="0"/>
                        <a:t>Kas Kecil</a:t>
                      </a:r>
                      <a:endParaRPr lang="en-ID" sz="1200" dirty="0"/>
                    </a:p>
                  </a:txBody>
                  <a:tcPr/>
                </a:tc>
                <a:tc>
                  <a:txBody>
                    <a:bodyPr/>
                    <a:lstStyle/>
                    <a:p>
                      <a:endParaRPr lang="en-ID" sz="1200" dirty="0"/>
                    </a:p>
                  </a:txBody>
                  <a:tcPr/>
                </a:tc>
                <a:tc>
                  <a:txBody>
                    <a:bodyPr/>
                    <a:lstStyle/>
                    <a:p>
                      <a:r>
                        <a:rPr lang="en-US" sz="1200" dirty="0"/>
                        <a:t>Rp 591.000</a:t>
                      </a:r>
                      <a:endParaRPr lang="en-ID" sz="1200" dirty="0"/>
                    </a:p>
                  </a:txBody>
                  <a:tcPr/>
                </a:tc>
                <a:tc>
                  <a:txBody>
                    <a:bodyPr/>
                    <a:lstStyle/>
                    <a:p>
                      <a:endParaRPr lang="en-ID" sz="1200" dirty="0"/>
                    </a:p>
                  </a:txBody>
                  <a:tcPr/>
                </a:tc>
                <a:extLst>
                  <a:ext uri="{0D108BD9-81ED-4DB2-BD59-A6C34878D82A}">
                    <a16:rowId xmlns:a16="http://schemas.microsoft.com/office/drawing/2014/main" val="904908482"/>
                  </a:ext>
                </a:extLst>
              </a:tr>
              <a:tr h="563418">
                <a:tc>
                  <a:txBody>
                    <a:bodyPr/>
                    <a:lstStyle/>
                    <a:p>
                      <a:endParaRPr lang="en-ID" sz="1200" dirty="0"/>
                    </a:p>
                  </a:txBody>
                  <a:tcPr/>
                </a:tc>
                <a:tc>
                  <a:txBody>
                    <a:bodyPr/>
                    <a:lstStyle/>
                    <a:p>
                      <a:r>
                        <a:rPr lang="en-US" sz="1200" dirty="0"/>
                        <a:t>Kas</a:t>
                      </a:r>
                      <a:endParaRPr lang="en-ID" sz="1200" dirty="0"/>
                    </a:p>
                  </a:txBody>
                  <a:tcPr/>
                </a:tc>
                <a:tc>
                  <a:txBody>
                    <a:bodyPr/>
                    <a:lstStyle/>
                    <a:p>
                      <a:endParaRPr lang="en-ID" sz="1200" dirty="0"/>
                    </a:p>
                  </a:txBody>
                  <a:tcPr/>
                </a:tc>
                <a:tc>
                  <a:txBody>
                    <a:bodyPr/>
                    <a:lstStyle/>
                    <a:p>
                      <a:endParaRPr lang="en-ID" sz="1200" dirty="0"/>
                    </a:p>
                  </a:txBody>
                  <a:tcPr/>
                </a:tc>
                <a:tc>
                  <a:txBody>
                    <a:bodyPr/>
                    <a:lstStyle/>
                    <a:p>
                      <a:pPr algn="l"/>
                      <a:r>
                        <a:rPr lang="en-US" sz="1200" dirty="0"/>
                        <a:t>Rp 591.000</a:t>
                      </a:r>
                      <a:endParaRPr lang="en-ID" sz="1200" dirty="0"/>
                    </a:p>
                  </a:txBody>
                  <a:tcPr/>
                </a:tc>
                <a:extLst>
                  <a:ext uri="{0D108BD9-81ED-4DB2-BD59-A6C34878D82A}">
                    <a16:rowId xmlns:a16="http://schemas.microsoft.com/office/drawing/2014/main" val="1688230801"/>
                  </a:ext>
                </a:extLst>
              </a:tr>
              <a:tr h="563418">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2588060920"/>
                  </a:ext>
                </a:extLst>
              </a:tr>
            </a:tbl>
          </a:graphicData>
        </a:graphic>
      </p:graphicFrame>
    </p:spTree>
    <p:extLst>
      <p:ext uri="{BB962C8B-B14F-4D97-AF65-F5344CB8AC3E}">
        <p14:creationId xmlns:p14="http://schemas.microsoft.com/office/powerpoint/2010/main" val="39398053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8A24E0B-B4C9-972C-63B7-72C587B63F32}"/>
              </a:ext>
            </a:extLst>
          </p:cNvPr>
          <p:cNvGraphicFramePr>
            <a:graphicFrameLocks noGrp="1"/>
          </p:cNvGraphicFramePr>
          <p:nvPr>
            <p:extLst>
              <p:ext uri="{D42A27DB-BD31-4B8C-83A1-F6EECF244321}">
                <p14:modId xmlns:p14="http://schemas.microsoft.com/office/powerpoint/2010/main" val="3326669592"/>
              </p:ext>
            </p:extLst>
          </p:nvPr>
        </p:nvGraphicFramePr>
        <p:xfrm>
          <a:off x="1042554" y="881496"/>
          <a:ext cx="7058891" cy="1690254"/>
        </p:xfrm>
        <a:graphic>
          <a:graphicData uri="http://schemas.openxmlformats.org/drawingml/2006/table">
            <a:tbl>
              <a:tblPr firstRow="1" bandRow="1">
                <a:tableStyleId>{7DF18680-E054-41AD-8BC1-D1AEF772440D}</a:tableStyleId>
              </a:tblPr>
              <a:tblGrid>
                <a:gridCol w="1357745">
                  <a:extLst>
                    <a:ext uri="{9D8B030D-6E8A-4147-A177-3AD203B41FA5}">
                      <a16:colId xmlns:a16="http://schemas.microsoft.com/office/drawing/2014/main" val="2418038021"/>
                    </a:ext>
                  </a:extLst>
                </a:gridCol>
                <a:gridCol w="1745673">
                  <a:extLst>
                    <a:ext uri="{9D8B030D-6E8A-4147-A177-3AD203B41FA5}">
                      <a16:colId xmlns:a16="http://schemas.microsoft.com/office/drawing/2014/main" val="599248125"/>
                    </a:ext>
                  </a:extLst>
                </a:gridCol>
                <a:gridCol w="606364">
                  <a:extLst>
                    <a:ext uri="{9D8B030D-6E8A-4147-A177-3AD203B41FA5}">
                      <a16:colId xmlns:a16="http://schemas.microsoft.com/office/drawing/2014/main" val="398084296"/>
                    </a:ext>
                  </a:extLst>
                </a:gridCol>
                <a:gridCol w="1634071">
                  <a:extLst>
                    <a:ext uri="{9D8B030D-6E8A-4147-A177-3AD203B41FA5}">
                      <a16:colId xmlns:a16="http://schemas.microsoft.com/office/drawing/2014/main" val="606411847"/>
                    </a:ext>
                  </a:extLst>
                </a:gridCol>
                <a:gridCol w="1715038">
                  <a:extLst>
                    <a:ext uri="{9D8B030D-6E8A-4147-A177-3AD203B41FA5}">
                      <a16:colId xmlns:a16="http://schemas.microsoft.com/office/drawing/2014/main" val="2719589803"/>
                    </a:ext>
                  </a:extLst>
                </a:gridCol>
              </a:tblGrid>
              <a:tr h="563418">
                <a:tc>
                  <a:txBody>
                    <a:bodyPr/>
                    <a:lstStyle/>
                    <a:p>
                      <a:r>
                        <a:rPr lang="en-US" sz="1200" dirty="0" err="1"/>
                        <a:t>Tanggal</a:t>
                      </a:r>
                      <a:endParaRPr lang="en-ID" sz="1200" dirty="0"/>
                    </a:p>
                  </a:txBody>
                  <a:tcPr/>
                </a:tc>
                <a:tc>
                  <a:txBody>
                    <a:bodyPr/>
                    <a:lstStyle/>
                    <a:p>
                      <a:r>
                        <a:rPr lang="en-US" sz="1200" dirty="0"/>
                        <a:t>Akun</a:t>
                      </a:r>
                      <a:endParaRPr lang="en-ID" sz="1200" dirty="0"/>
                    </a:p>
                  </a:txBody>
                  <a:tcPr/>
                </a:tc>
                <a:tc>
                  <a:txBody>
                    <a:bodyPr/>
                    <a:lstStyle/>
                    <a:p>
                      <a:r>
                        <a:rPr lang="en-US" sz="1200" dirty="0"/>
                        <a:t>Reff</a:t>
                      </a:r>
                      <a:endParaRPr lang="en-ID" sz="1200" dirty="0"/>
                    </a:p>
                  </a:txBody>
                  <a:tcPr/>
                </a:tc>
                <a:tc>
                  <a:txBody>
                    <a:bodyPr/>
                    <a:lstStyle/>
                    <a:p>
                      <a:r>
                        <a:rPr lang="en-US" sz="1200" dirty="0" err="1"/>
                        <a:t>Debet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1234770957"/>
                  </a:ext>
                </a:extLst>
              </a:tr>
              <a:tr h="563418">
                <a:tc>
                  <a:txBody>
                    <a:bodyPr/>
                    <a:lstStyle/>
                    <a:p>
                      <a:endParaRPr lang="en-ID" sz="1200" dirty="0"/>
                    </a:p>
                  </a:txBody>
                  <a:tcPr/>
                </a:tc>
                <a:tc>
                  <a:txBody>
                    <a:bodyPr/>
                    <a:lstStyle/>
                    <a:p>
                      <a:r>
                        <a:rPr lang="en-US" sz="1200" dirty="0"/>
                        <a:t>Kas Kecil</a:t>
                      </a:r>
                      <a:endParaRPr lang="en-ID" sz="1200" dirty="0"/>
                    </a:p>
                  </a:txBody>
                  <a:tcPr/>
                </a:tc>
                <a:tc>
                  <a:txBody>
                    <a:bodyPr/>
                    <a:lstStyle/>
                    <a:p>
                      <a:pPr algn="ctr"/>
                      <a:endParaRPr lang="en-ID" sz="1200" dirty="0"/>
                    </a:p>
                  </a:txBody>
                  <a:tcPr/>
                </a:tc>
                <a:tc>
                  <a:txBody>
                    <a:bodyPr/>
                    <a:lstStyle/>
                    <a:p>
                      <a:r>
                        <a:rPr lang="en-US" sz="1200" dirty="0"/>
                        <a:t>Rp 1 500.000</a:t>
                      </a:r>
                      <a:endParaRPr lang="en-ID" sz="1200" dirty="0"/>
                    </a:p>
                  </a:txBody>
                  <a:tcPr/>
                </a:tc>
                <a:tc>
                  <a:txBody>
                    <a:bodyPr/>
                    <a:lstStyle/>
                    <a:p>
                      <a:endParaRPr lang="en-ID" sz="1200"/>
                    </a:p>
                  </a:txBody>
                  <a:tcPr/>
                </a:tc>
                <a:extLst>
                  <a:ext uri="{0D108BD9-81ED-4DB2-BD59-A6C34878D82A}">
                    <a16:rowId xmlns:a16="http://schemas.microsoft.com/office/drawing/2014/main" val="1977845312"/>
                  </a:ext>
                </a:extLst>
              </a:tr>
              <a:tr h="563418">
                <a:tc>
                  <a:txBody>
                    <a:bodyPr/>
                    <a:lstStyle/>
                    <a:p>
                      <a:endParaRPr lang="en-ID" sz="1200"/>
                    </a:p>
                  </a:txBody>
                  <a:tcPr/>
                </a:tc>
                <a:tc>
                  <a:txBody>
                    <a:bodyPr/>
                    <a:lstStyle/>
                    <a:p>
                      <a:pPr lvl="8"/>
                      <a:r>
                        <a:rPr lang="en-US" sz="1200" dirty="0"/>
                        <a:t>Kas</a:t>
                      </a:r>
                      <a:endParaRPr lang="en-ID" sz="1200" dirty="0"/>
                    </a:p>
                  </a:txBody>
                  <a:tcPr/>
                </a:tc>
                <a:tc>
                  <a:txBody>
                    <a:bodyPr/>
                    <a:lstStyle/>
                    <a:p>
                      <a:endParaRPr lang="en-ID" sz="1200" dirty="0"/>
                    </a:p>
                  </a:txBody>
                  <a:tcPr/>
                </a:tc>
                <a:tc>
                  <a:txBody>
                    <a:bodyPr/>
                    <a:lstStyle/>
                    <a:p>
                      <a:endParaRPr lang="en-ID" sz="1200" dirty="0"/>
                    </a:p>
                  </a:txBody>
                  <a:tcPr/>
                </a:tc>
                <a:tc>
                  <a:txBody>
                    <a:bodyPr/>
                    <a:lstStyle/>
                    <a:p>
                      <a:r>
                        <a:rPr lang="en-US" sz="1200" dirty="0"/>
                        <a:t>Rp 1 500.000</a:t>
                      </a:r>
                      <a:endParaRPr lang="en-ID" sz="1200" dirty="0"/>
                    </a:p>
                  </a:txBody>
                  <a:tcPr/>
                </a:tc>
                <a:extLst>
                  <a:ext uri="{0D108BD9-81ED-4DB2-BD59-A6C34878D82A}">
                    <a16:rowId xmlns:a16="http://schemas.microsoft.com/office/drawing/2014/main" val="2257058260"/>
                  </a:ext>
                </a:extLst>
              </a:tr>
            </a:tbl>
          </a:graphicData>
        </a:graphic>
      </p:graphicFrame>
      <p:graphicFrame>
        <p:nvGraphicFramePr>
          <p:cNvPr id="5" name="Table 4">
            <a:extLst>
              <a:ext uri="{FF2B5EF4-FFF2-40B4-BE49-F238E27FC236}">
                <a16:creationId xmlns:a16="http://schemas.microsoft.com/office/drawing/2014/main" id="{2E9E05A8-258E-F038-FF63-7389613961A8}"/>
              </a:ext>
            </a:extLst>
          </p:cNvPr>
          <p:cNvGraphicFramePr>
            <a:graphicFrameLocks noGrp="1"/>
          </p:cNvGraphicFramePr>
          <p:nvPr>
            <p:extLst>
              <p:ext uri="{D42A27DB-BD31-4B8C-83A1-F6EECF244321}">
                <p14:modId xmlns:p14="http://schemas.microsoft.com/office/powerpoint/2010/main" val="2389649418"/>
              </p:ext>
            </p:extLst>
          </p:nvPr>
        </p:nvGraphicFramePr>
        <p:xfrm>
          <a:off x="1042554" y="2638714"/>
          <a:ext cx="7058892" cy="370840"/>
        </p:xfrm>
        <a:graphic>
          <a:graphicData uri="http://schemas.openxmlformats.org/drawingml/2006/table">
            <a:tbl>
              <a:tblPr firstRow="1" bandRow="1">
                <a:tableStyleId>{7DF18680-E054-41AD-8BC1-D1AEF772440D}</a:tableStyleId>
              </a:tblPr>
              <a:tblGrid>
                <a:gridCol w="1340428">
                  <a:extLst>
                    <a:ext uri="{9D8B030D-6E8A-4147-A177-3AD203B41FA5}">
                      <a16:colId xmlns:a16="http://schemas.microsoft.com/office/drawing/2014/main" val="1986721922"/>
                    </a:ext>
                  </a:extLst>
                </a:gridCol>
                <a:gridCol w="1773382">
                  <a:extLst>
                    <a:ext uri="{9D8B030D-6E8A-4147-A177-3AD203B41FA5}">
                      <a16:colId xmlns:a16="http://schemas.microsoft.com/office/drawing/2014/main" val="1543640352"/>
                    </a:ext>
                  </a:extLst>
                </a:gridCol>
                <a:gridCol w="616527">
                  <a:extLst>
                    <a:ext uri="{9D8B030D-6E8A-4147-A177-3AD203B41FA5}">
                      <a16:colId xmlns:a16="http://schemas.microsoft.com/office/drawing/2014/main" val="364148842"/>
                    </a:ext>
                  </a:extLst>
                </a:gridCol>
                <a:gridCol w="1644002">
                  <a:extLst>
                    <a:ext uri="{9D8B030D-6E8A-4147-A177-3AD203B41FA5}">
                      <a16:colId xmlns:a16="http://schemas.microsoft.com/office/drawing/2014/main" val="2761666602"/>
                    </a:ext>
                  </a:extLst>
                </a:gridCol>
                <a:gridCol w="1684553">
                  <a:extLst>
                    <a:ext uri="{9D8B030D-6E8A-4147-A177-3AD203B41FA5}">
                      <a16:colId xmlns:a16="http://schemas.microsoft.com/office/drawing/2014/main" val="219019809"/>
                    </a:ext>
                  </a:extLst>
                </a:gridCol>
              </a:tblGrid>
              <a:tr h="370840">
                <a:tc>
                  <a:txBody>
                    <a:bodyPr/>
                    <a:lstStyle/>
                    <a:p>
                      <a:r>
                        <a:rPr lang="en-US" dirty="0"/>
                        <a:t>Total</a:t>
                      </a:r>
                      <a:endParaRPr lang="en-ID" dirty="0"/>
                    </a:p>
                  </a:txBody>
                  <a:tcPr/>
                </a:tc>
                <a:tc>
                  <a:txBody>
                    <a:bodyPr/>
                    <a:lstStyle/>
                    <a:p>
                      <a:endParaRPr lang="en-ID" dirty="0"/>
                    </a:p>
                  </a:txBody>
                  <a:tcPr/>
                </a:tc>
                <a:tc>
                  <a:txBody>
                    <a:bodyPr/>
                    <a:lstStyle/>
                    <a:p>
                      <a:endParaRPr lang="en-ID"/>
                    </a:p>
                  </a:txBody>
                  <a:tcPr/>
                </a:tc>
                <a:tc>
                  <a:txBody>
                    <a:bodyPr/>
                    <a:lstStyle/>
                    <a:p>
                      <a:r>
                        <a:rPr lang="en-US" dirty="0"/>
                        <a:t>Rp 4.682.000</a:t>
                      </a:r>
                      <a:endParaRPr lang="en-ID" dirty="0"/>
                    </a:p>
                  </a:txBody>
                  <a:tcPr/>
                </a:tc>
                <a:tc>
                  <a:txBody>
                    <a:bodyPr/>
                    <a:lstStyle/>
                    <a:p>
                      <a:r>
                        <a:rPr lang="en-US" dirty="0"/>
                        <a:t>Rp 4.682.000</a:t>
                      </a:r>
                      <a:endParaRPr lang="en-ID" dirty="0"/>
                    </a:p>
                  </a:txBody>
                  <a:tcPr/>
                </a:tc>
                <a:extLst>
                  <a:ext uri="{0D108BD9-81ED-4DB2-BD59-A6C34878D82A}">
                    <a16:rowId xmlns:a16="http://schemas.microsoft.com/office/drawing/2014/main" val="2423202939"/>
                  </a:ext>
                </a:extLst>
              </a:tr>
            </a:tbl>
          </a:graphicData>
        </a:graphic>
      </p:graphicFrame>
    </p:spTree>
    <p:extLst>
      <p:ext uri="{BB962C8B-B14F-4D97-AF65-F5344CB8AC3E}">
        <p14:creationId xmlns:p14="http://schemas.microsoft.com/office/powerpoint/2010/main" val="11708020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62" name="Google Shape;62;p1"/>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800" b="0" i="0" u="none" strike="noStrike" cap="none" dirty="0">
                <a:solidFill>
                  <a:srgbClr val="FFFFFF"/>
                </a:solidFill>
                <a:latin typeface="Roboto Black"/>
                <a:ea typeface="Roboto Black"/>
                <a:cs typeface="Roboto Black"/>
                <a:sym typeface="Roboto Black"/>
              </a:rPr>
              <a:t>Analisis</a:t>
            </a:r>
            <a:endParaRPr sz="4800" b="0" i="0" u="none" strike="noStrike" cap="none" dirty="0">
              <a:solidFill>
                <a:srgbClr val="FFFFFF"/>
              </a:solidFill>
              <a:latin typeface="Roboto Black"/>
              <a:ea typeface="Roboto Black"/>
              <a:cs typeface="Roboto Black"/>
              <a:sym typeface="Roboto Black"/>
            </a:endParaRPr>
          </a:p>
          <a:p>
            <a:pPr marL="0" marR="0" lvl="0" indent="0" algn="l" rtl="0">
              <a:lnSpc>
                <a:spcPct val="115000"/>
              </a:lnSpc>
              <a:spcBef>
                <a:spcPts val="0"/>
              </a:spcBef>
              <a:spcAft>
                <a:spcPts val="0"/>
              </a:spcAft>
              <a:buClr>
                <a:srgbClr val="000000"/>
              </a:buClr>
              <a:buSzPts val="8000"/>
              <a:buFont typeface="Arial"/>
              <a:buNone/>
            </a:pPr>
            <a:r>
              <a:rPr lang="id" sz="4800" b="0" i="0" u="none" strike="noStrike" cap="none" dirty="0">
                <a:solidFill>
                  <a:srgbClr val="FFFFFF"/>
                </a:solidFill>
                <a:latin typeface="Roboto Black"/>
                <a:ea typeface="Roboto Black"/>
                <a:cs typeface="Roboto Black"/>
                <a:sym typeface="Roboto Black"/>
              </a:rPr>
              <a:t>Rasio Keuangan</a:t>
            </a:r>
            <a:endParaRPr sz="4800" b="0" i="0" u="none" strike="noStrike" cap="none" dirty="0">
              <a:solidFill>
                <a:srgbClr val="FFFFFF"/>
              </a:solidFill>
              <a:latin typeface="Roboto Black"/>
              <a:ea typeface="Roboto Black"/>
              <a:cs typeface="Roboto Black"/>
              <a:sym typeface="Roboto Black"/>
            </a:endParaRPr>
          </a:p>
        </p:txBody>
      </p:sp>
      <p:sp>
        <p:nvSpPr>
          <p:cNvPr id="63" name="Google Shape;63;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3985179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74a6155f2b_2_0"/>
          <p:cNvGrpSpPr/>
          <p:nvPr/>
        </p:nvGrpSpPr>
        <p:grpSpPr>
          <a:xfrm>
            <a:off x="3854590" y="4740702"/>
            <a:ext cx="1434817" cy="389011"/>
            <a:chOff x="3248325" y="4588800"/>
            <a:chExt cx="2045939" cy="554700"/>
          </a:xfrm>
        </p:grpSpPr>
        <p:sp>
          <p:nvSpPr>
            <p:cNvPr id="70" name="Google Shape;70;g274a6155f2b_2_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74a6155f2b_2_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74a6155f2b_2_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 name="Google Shape;73;g274a6155f2b_2_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74" name="Google Shape;74;g274a6155f2b_2_0"/>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75" name="Google Shape;75;g274a6155f2b_2_0"/>
          <p:cNvGrpSpPr/>
          <p:nvPr/>
        </p:nvGrpSpPr>
        <p:grpSpPr>
          <a:xfrm>
            <a:off x="8325085" y="65155"/>
            <a:ext cx="763768" cy="752531"/>
            <a:chOff x="695950" y="3458000"/>
            <a:chExt cx="966550" cy="952450"/>
          </a:xfrm>
        </p:grpSpPr>
        <p:sp>
          <p:nvSpPr>
            <p:cNvPr id="76" name="Google Shape;76;g274a6155f2b_2_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74a6155f2b_2_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74a6155f2b_2_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74a6155f2b_2_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74a6155f2b_2_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74a6155f2b_2_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74a6155f2b_2_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274a6155f2b_2_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g274a6155f2b_2_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 name="Google Shape;85;g274a6155f2b_2_0"/>
          <p:cNvSpPr txBox="1"/>
          <p:nvPr/>
        </p:nvSpPr>
        <p:spPr>
          <a:xfrm>
            <a:off x="212775" y="295485"/>
            <a:ext cx="85305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Rasio Keuangan Perusahaan Terbuka</a:t>
            </a:r>
            <a:endParaRPr sz="3600" b="1">
              <a:solidFill>
                <a:srgbClr val="18919B"/>
              </a:solidFill>
              <a:latin typeface="Roboto"/>
              <a:ea typeface="Roboto"/>
              <a:cs typeface="Roboto"/>
              <a:sym typeface="Roboto"/>
            </a:endParaRPr>
          </a:p>
        </p:txBody>
      </p:sp>
      <p:sp>
        <p:nvSpPr>
          <p:cNvPr id="86" name="Google Shape;86;g274a6155f2b_2_0"/>
          <p:cNvSpPr txBox="1"/>
          <p:nvPr/>
        </p:nvSpPr>
        <p:spPr>
          <a:xfrm>
            <a:off x="212775" y="14268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600"/>
              <a:buFont typeface="Arial"/>
              <a:buNone/>
            </a:pPr>
            <a:r>
              <a:rPr lang="id" sz="1500" b="1">
                <a:solidFill>
                  <a:schemeClr val="dk1"/>
                </a:solidFill>
              </a:rPr>
              <a:t>Pada kesempatan ini, kamu dipersilahkan untuk memilih satu perusahaan yang ingin kamu analisa laporan keuangannya.</a:t>
            </a:r>
            <a:endParaRPr sz="1500" b="1">
              <a:solidFill>
                <a:schemeClr val="dk1"/>
              </a:solidFill>
            </a:endParaRPr>
          </a:p>
          <a:p>
            <a:pPr marL="0" lvl="0" indent="0" algn="l" rtl="0">
              <a:lnSpc>
                <a:spcPct val="115000"/>
              </a:lnSpc>
              <a:spcBef>
                <a:spcPts val="1200"/>
              </a:spcBef>
              <a:spcAft>
                <a:spcPts val="0"/>
              </a:spcAft>
              <a:buClr>
                <a:schemeClr val="dk1"/>
              </a:buClr>
              <a:buSzPts val="1600"/>
              <a:buFont typeface="Arial"/>
              <a:buNone/>
            </a:pPr>
            <a:r>
              <a:rPr lang="id" sz="1500">
                <a:solidFill>
                  <a:schemeClr val="dk1"/>
                </a:solidFill>
              </a:rPr>
              <a:t>Berikut ini adalah langkah-langkah untuk mendapatkan laporan keuangan perusahaan tercatat di Bursa Efek yang bisa kamu jadikan bahan analisa</a:t>
            </a:r>
            <a:endParaRPr sz="1500">
              <a:solidFill>
                <a:schemeClr val="dk1"/>
              </a:solidFill>
            </a:endParaRPr>
          </a:p>
          <a:p>
            <a:pPr marL="457200" lvl="0" indent="-323850" algn="l" rtl="0">
              <a:lnSpc>
                <a:spcPct val="115000"/>
              </a:lnSpc>
              <a:spcBef>
                <a:spcPts val="1200"/>
              </a:spcBef>
              <a:spcAft>
                <a:spcPts val="0"/>
              </a:spcAft>
              <a:buClr>
                <a:schemeClr val="dk1"/>
              </a:buClr>
              <a:buSzPts val="1500"/>
              <a:buAutoNum type="arabicPeriod"/>
            </a:pPr>
            <a:r>
              <a:rPr lang="id" sz="1500">
                <a:solidFill>
                  <a:schemeClr val="dk1"/>
                </a:solidFill>
              </a:rPr>
              <a:t>Buka website </a:t>
            </a:r>
            <a:r>
              <a:rPr lang="id" sz="1500" u="sng">
                <a:solidFill>
                  <a:schemeClr val="accent5"/>
                </a:solidFill>
                <a:hlinkClick r:id="rId4">
                  <a:extLst>
                    <a:ext uri="{A12FA001-AC4F-418D-AE19-62706E023703}">
                      <ahyp:hlinkClr xmlns:ahyp="http://schemas.microsoft.com/office/drawing/2018/hyperlinkcolor" val="tx"/>
                    </a:ext>
                  </a:extLst>
                </a:hlinkClick>
              </a:rPr>
              <a:t>www.idx.co.id</a:t>
            </a:r>
            <a:endParaRPr sz="150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a:solidFill>
                <a:srgbClr val="111111"/>
              </a:solidFill>
            </a:endParaRPr>
          </a:p>
        </p:txBody>
      </p:sp>
    </p:spTree>
    <p:extLst>
      <p:ext uri="{BB962C8B-B14F-4D97-AF65-F5344CB8AC3E}">
        <p14:creationId xmlns:p14="http://schemas.microsoft.com/office/powerpoint/2010/main" val="19234360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grpSp>
        <p:nvGrpSpPr>
          <p:cNvPr id="91" name="Google Shape;91;g274a6155f2b_2_67"/>
          <p:cNvGrpSpPr/>
          <p:nvPr/>
        </p:nvGrpSpPr>
        <p:grpSpPr>
          <a:xfrm>
            <a:off x="3854590" y="4740702"/>
            <a:ext cx="1434817" cy="389011"/>
            <a:chOff x="3248325" y="4588800"/>
            <a:chExt cx="2045939" cy="554700"/>
          </a:xfrm>
        </p:grpSpPr>
        <p:sp>
          <p:nvSpPr>
            <p:cNvPr id="92" name="Google Shape;92;g274a6155f2b_2_6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g274a6155f2b_2_6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g274a6155f2b_2_6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5" name="Google Shape;95;g274a6155f2b_2_6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96" name="Google Shape;96;g274a6155f2b_2_67"/>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97" name="Google Shape;97;g274a6155f2b_2_67"/>
          <p:cNvGrpSpPr/>
          <p:nvPr/>
        </p:nvGrpSpPr>
        <p:grpSpPr>
          <a:xfrm>
            <a:off x="8325085" y="65155"/>
            <a:ext cx="763768" cy="752531"/>
            <a:chOff x="695950" y="3458000"/>
            <a:chExt cx="966550" cy="952450"/>
          </a:xfrm>
        </p:grpSpPr>
        <p:sp>
          <p:nvSpPr>
            <p:cNvPr id="98" name="Google Shape;98;g274a6155f2b_2_6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g274a6155f2b_2_6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g274a6155f2b_2_6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74a6155f2b_2_6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274a6155f2b_2_6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4a6155f2b_2_6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4a6155f2b_2_6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4a6155f2b_2_6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4a6155f2b_2_6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7" name="Google Shape;107;g274a6155f2b_2_67"/>
          <p:cNvSpPr txBox="1"/>
          <p:nvPr/>
        </p:nvSpPr>
        <p:spPr>
          <a:xfrm>
            <a:off x="212775" y="295485"/>
            <a:ext cx="85305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Rasio Keuangan Perusahaan Terbuka</a:t>
            </a:r>
            <a:endParaRPr sz="3600" b="1">
              <a:solidFill>
                <a:srgbClr val="18919B"/>
              </a:solidFill>
              <a:latin typeface="Roboto"/>
              <a:ea typeface="Roboto"/>
              <a:cs typeface="Roboto"/>
              <a:sym typeface="Roboto"/>
            </a:endParaRPr>
          </a:p>
        </p:txBody>
      </p:sp>
      <p:sp>
        <p:nvSpPr>
          <p:cNvPr id="108" name="Google Shape;108;g274a6155f2b_2_67"/>
          <p:cNvSpPr txBox="1"/>
          <p:nvPr/>
        </p:nvSpPr>
        <p:spPr>
          <a:xfrm>
            <a:off x="212775" y="14268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600"/>
              <a:buFont typeface="Arial"/>
              <a:buNone/>
            </a:pPr>
            <a:r>
              <a:rPr lang="id" sz="1500">
                <a:solidFill>
                  <a:schemeClr val="dk1"/>
                </a:solidFill>
              </a:rPr>
              <a:t>2.	Pilih menu "perusahaan tercatat", kemudian pilih sub "Laporan Keuangan &amp; Tahunan"</a:t>
            </a:r>
            <a:endParaRPr sz="1500" b="1">
              <a:solidFill>
                <a:schemeClr val="dk1"/>
              </a:solidFill>
            </a:endParaRPr>
          </a:p>
        </p:txBody>
      </p:sp>
      <p:pic>
        <p:nvPicPr>
          <p:cNvPr id="109" name="Google Shape;109;g274a6155f2b_2_67"/>
          <p:cNvPicPr preferRelativeResize="0"/>
          <p:nvPr/>
        </p:nvPicPr>
        <p:blipFill rotWithShape="1">
          <a:blip r:embed="rId4">
            <a:alphaModFix/>
          </a:blip>
          <a:srcRect/>
          <a:stretch/>
        </p:blipFill>
        <p:spPr>
          <a:xfrm>
            <a:off x="349500" y="1863601"/>
            <a:ext cx="8444999" cy="2718027"/>
          </a:xfrm>
          <a:prstGeom prst="rect">
            <a:avLst/>
          </a:prstGeom>
          <a:noFill/>
          <a:ln>
            <a:noFill/>
          </a:ln>
        </p:spPr>
      </p:pic>
    </p:spTree>
    <p:extLst>
      <p:ext uri="{BB962C8B-B14F-4D97-AF65-F5344CB8AC3E}">
        <p14:creationId xmlns:p14="http://schemas.microsoft.com/office/powerpoint/2010/main" val="1876984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Case Study - E-Learning</a:t>
            </a:r>
            <a:endParaRPr sz="2300" b="1" i="0" u="none" strike="noStrike" cap="none" dirty="0">
              <a:solidFill>
                <a:srgbClr val="000000"/>
              </a:solidFill>
              <a:latin typeface="Open Sans"/>
              <a:ea typeface="Open Sans"/>
              <a:cs typeface="Open Sans"/>
              <a:sym typeface="Open Sans"/>
            </a:endParaRPr>
          </a:p>
        </p:txBody>
      </p:sp>
      <p:sp>
        <p:nvSpPr>
          <p:cNvPr id="62" name="Google Shape;62;p14"/>
          <p:cNvSpPr txBox="1"/>
          <p:nvPr/>
        </p:nvSpPr>
        <p:spPr>
          <a:xfrm>
            <a:off x="3792125" y="1633400"/>
            <a:ext cx="5115900" cy="18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id" sz="5900">
                <a:solidFill>
                  <a:srgbClr val="FFFFFF"/>
                </a:solidFill>
                <a:latin typeface="Roboto Black"/>
                <a:ea typeface="Roboto Black"/>
                <a:cs typeface="Roboto Black"/>
                <a:sym typeface="Roboto Black"/>
              </a:rPr>
              <a:t>Buku Besar</a:t>
            </a:r>
            <a:endParaRPr sz="5900" dirty="0">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dirty="0">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20942521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grpSp>
        <p:nvGrpSpPr>
          <p:cNvPr id="114" name="Google Shape;114;g274a6155f2b_2_89"/>
          <p:cNvGrpSpPr/>
          <p:nvPr/>
        </p:nvGrpSpPr>
        <p:grpSpPr>
          <a:xfrm>
            <a:off x="3854590" y="4740702"/>
            <a:ext cx="1434817" cy="389011"/>
            <a:chOff x="3248325" y="4588800"/>
            <a:chExt cx="2045939" cy="554700"/>
          </a:xfrm>
        </p:grpSpPr>
        <p:sp>
          <p:nvSpPr>
            <p:cNvPr id="115" name="Google Shape;115;g274a6155f2b_2_8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g274a6155f2b_2_8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g274a6155f2b_2_8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8" name="Google Shape;118;g274a6155f2b_2_8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19" name="Google Shape;119;g274a6155f2b_2_89"/>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20" name="Google Shape;120;g274a6155f2b_2_89"/>
          <p:cNvGrpSpPr/>
          <p:nvPr/>
        </p:nvGrpSpPr>
        <p:grpSpPr>
          <a:xfrm>
            <a:off x="8325085" y="65155"/>
            <a:ext cx="763768" cy="752531"/>
            <a:chOff x="695950" y="3458000"/>
            <a:chExt cx="966550" cy="952450"/>
          </a:xfrm>
        </p:grpSpPr>
        <p:sp>
          <p:nvSpPr>
            <p:cNvPr id="121" name="Google Shape;121;g274a6155f2b_2_8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g274a6155f2b_2_8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g274a6155f2b_2_8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g274a6155f2b_2_8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74a6155f2b_2_8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74a6155f2b_2_8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274a6155f2b_2_8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g274a6155f2b_2_8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g274a6155f2b_2_8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0" name="Google Shape;130;g274a6155f2b_2_89"/>
          <p:cNvSpPr txBox="1"/>
          <p:nvPr/>
        </p:nvSpPr>
        <p:spPr>
          <a:xfrm>
            <a:off x="212775" y="295485"/>
            <a:ext cx="85305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Rasio Keuangan Perusahaan Terbuka</a:t>
            </a:r>
            <a:endParaRPr sz="3600" b="1">
              <a:solidFill>
                <a:srgbClr val="18919B"/>
              </a:solidFill>
              <a:latin typeface="Roboto"/>
              <a:ea typeface="Roboto"/>
              <a:cs typeface="Roboto"/>
              <a:sym typeface="Roboto"/>
            </a:endParaRPr>
          </a:p>
        </p:txBody>
      </p:sp>
      <p:sp>
        <p:nvSpPr>
          <p:cNvPr id="131" name="Google Shape;131;g274a6155f2b_2_89"/>
          <p:cNvSpPr txBox="1"/>
          <p:nvPr/>
        </p:nvSpPr>
        <p:spPr>
          <a:xfrm>
            <a:off x="212775" y="14268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600"/>
              <a:buFont typeface="Arial"/>
              <a:buNone/>
            </a:pPr>
            <a:r>
              <a:rPr lang="id" sz="1500">
                <a:solidFill>
                  <a:schemeClr val="dk1"/>
                </a:solidFill>
              </a:rPr>
              <a:t>3.	Pilih jenis laporan seperti contoh dibawah ini, kemudian klik “terapkan”</a:t>
            </a:r>
            <a:endParaRPr sz="1500">
              <a:solidFill>
                <a:schemeClr val="dk1"/>
              </a:solidFill>
            </a:endParaRPr>
          </a:p>
          <a:p>
            <a:pPr marL="0" lvl="0" indent="0" algn="l" rtl="0">
              <a:lnSpc>
                <a:spcPct val="115000"/>
              </a:lnSpc>
              <a:spcBef>
                <a:spcPts val="1200"/>
              </a:spcBef>
              <a:spcAft>
                <a:spcPts val="1200"/>
              </a:spcAft>
              <a:buClr>
                <a:schemeClr val="dk1"/>
              </a:buClr>
              <a:buSzPts val="1600"/>
              <a:buFont typeface="Arial"/>
              <a:buNone/>
            </a:pPr>
            <a:endParaRPr sz="1500">
              <a:solidFill>
                <a:schemeClr val="dk1"/>
              </a:solidFill>
            </a:endParaRPr>
          </a:p>
        </p:txBody>
      </p:sp>
      <p:pic>
        <p:nvPicPr>
          <p:cNvPr id="132" name="Google Shape;132;g274a6155f2b_2_89"/>
          <p:cNvPicPr preferRelativeResize="0"/>
          <p:nvPr/>
        </p:nvPicPr>
        <p:blipFill rotWithShape="1">
          <a:blip r:embed="rId4">
            <a:alphaModFix/>
          </a:blip>
          <a:srcRect t="12126"/>
          <a:stretch/>
        </p:blipFill>
        <p:spPr>
          <a:xfrm>
            <a:off x="1091137" y="1773100"/>
            <a:ext cx="6465312" cy="2878300"/>
          </a:xfrm>
          <a:prstGeom prst="rect">
            <a:avLst/>
          </a:prstGeom>
          <a:noFill/>
          <a:ln>
            <a:noFill/>
          </a:ln>
        </p:spPr>
      </p:pic>
    </p:spTree>
    <p:extLst>
      <p:ext uri="{BB962C8B-B14F-4D97-AF65-F5344CB8AC3E}">
        <p14:creationId xmlns:p14="http://schemas.microsoft.com/office/powerpoint/2010/main" val="12540332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grpSp>
        <p:nvGrpSpPr>
          <p:cNvPr id="137" name="Google Shape;137;g274a6155f2b_2_112"/>
          <p:cNvGrpSpPr/>
          <p:nvPr/>
        </p:nvGrpSpPr>
        <p:grpSpPr>
          <a:xfrm>
            <a:off x="3854590" y="4740702"/>
            <a:ext cx="1434817" cy="389011"/>
            <a:chOff x="3248325" y="4588800"/>
            <a:chExt cx="2045939" cy="554700"/>
          </a:xfrm>
        </p:grpSpPr>
        <p:sp>
          <p:nvSpPr>
            <p:cNvPr id="138" name="Google Shape;138;g274a6155f2b_2_112"/>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g274a6155f2b_2_112"/>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g274a6155f2b_2_112"/>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1" name="Google Shape;141;g274a6155f2b_2_112"/>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42" name="Google Shape;142;g274a6155f2b_2_112"/>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43" name="Google Shape;143;g274a6155f2b_2_112"/>
          <p:cNvGrpSpPr/>
          <p:nvPr/>
        </p:nvGrpSpPr>
        <p:grpSpPr>
          <a:xfrm>
            <a:off x="8325085" y="65155"/>
            <a:ext cx="763768" cy="752531"/>
            <a:chOff x="695950" y="3458000"/>
            <a:chExt cx="966550" cy="952450"/>
          </a:xfrm>
        </p:grpSpPr>
        <p:sp>
          <p:nvSpPr>
            <p:cNvPr id="144" name="Google Shape;144;g274a6155f2b_2_112"/>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g274a6155f2b_2_112"/>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g274a6155f2b_2_112"/>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g274a6155f2b_2_112"/>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g274a6155f2b_2_112"/>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74a6155f2b_2_112"/>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g274a6155f2b_2_112"/>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g274a6155f2b_2_112"/>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74a6155f2b_2_112"/>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3" name="Google Shape;153;g274a6155f2b_2_112"/>
          <p:cNvSpPr txBox="1"/>
          <p:nvPr/>
        </p:nvSpPr>
        <p:spPr>
          <a:xfrm>
            <a:off x="212775" y="295485"/>
            <a:ext cx="85305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Rasio Keuangan Perusahaan Terbuka</a:t>
            </a:r>
            <a:endParaRPr sz="3600" b="1">
              <a:solidFill>
                <a:srgbClr val="18919B"/>
              </a:solidFill>
              <a:latin typeface="Roboto"/>
              <a:ea typeface="Roboto"/>
              <a:cs typeface="Roboto"/>
              <a:sym typeface="Roboto"/>
            </a:endParaRPr>
          </a:p>
        </p:txBody>
      </p:sp>
      <p:sp>
        <p:nvSpPr>
          <p:cNvPr id="154" name="Google Shape;154;g274a6155f2b_2_112"/>
          <p:cNvSpPr txBox="1"/>
          <p:nvPr/>
        </p:nvSpPr>
        <p:spPr>
          <a:xfrm>
            <a:off x="212775" y="1426800"/>
            <a:ext cx="47019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600"/>
              <a:buFont typeface="Arial"/>
              <a:buNone/>
            </a:pPr>
            <a:r>
              <a:rPr lang="id" sz="1500">
                <a:solidFill>
                  <a:schemeClr val="dk1"/>
                </a:solidFill>
              </a:rPr>
              <a:t>4.	Setelah klik "terapkan", akan muncul beberapa pilihan laporan perusahaan</a:t>
            </a:r>
            <a:endParaRPr sz="1500">
              <a:solidFill>
                <a:schemeClr val="dk1"/>
              </a:solidFill>
            </a:endParaRPr>
          </a:p>
          <a:p>
            <a:pPr marL="0" lvl="0" indent="0" algn="l" rtl="0">
              <a:lnSpc>
                <a:spcPct val="115000"/>
              </a:lnSpc>
              <a:spcBef>
                <a:spcPts val="1200"/>
              </a:spcBef>
              <a:spcAft>
                <a:spcPts val="1200"/>
              </a:spcAft>
              <a:buClr>
                <a:schemeClr val="dk1"/>
              </a:buClr>
              <a:buSzPts val="1600"/>
              <a:buFont typeface="Arial"/>
              <a:buNone/>
            </a:pPr>
            <a:endParaRPr sz="1500">
              <a:solidFill>
                <a:schemeClr val="dk1"/>
              </a:solidFill>
            </a:endParaRPr>
          </a:p>
        </p:txBody>
      </p:sp>
      <p:pic>
        <p:nvPicPr>
          <p:cNvPr id="155" name="Google Shape;155;g274a6155f2b_2_112"/>
          <p:cNvPicPr preferRelativeResize="0"/>
          <p:nvPr/>
        </p:nvPicPr>
        <p:blipFill rotWithShape="1">
          <a:blip r:embed="rId4">
            <a:alphaModFix/>
          </a:blip>
          <a:srcRect/>
          <a:stretch/>
        </p:blipFill>
        <p:spPr>
          <a:xfrm>
            <a:off x="5105501" y="970074"/>
            <a:ext cx="2944400" cy="3998800"/>
          </a:xfrm>
          <a:prstGeom prst="rect">
            <a:avLst/>
          </a:prstGeom>
          <a:noFill/>
          <a:ln>
            <a:noFill/>
          </a:ln>
        </p:spPr>
      </p:pic>
    </p:spTree>
    <p:extLst>
      <p:ext uri="{BB962C8B-B14F-4D97-AF65-F5344CB8AC3E}">
        <p14:creationId xmlns:p14="http://schemas.microsoft.com/office/powerpoint/2010/main" val="21949624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grpSp>
        <p:nvGrpSpPr>
          <p:cNvPr id="160" name="Google Shape;160;g274a6155f2b_2_157"/>
          <p:cNvGrpSpPr/>
          <p:nvPr/>
        </p:nvGrpSpPr>
        <p:grpSpPr>
          <a:xfrm>
            <a:off x="3854590" y="4740702"/>
            <a:ext cx="1434817" cy="389011"/>
            <a:chOff x="3248325" y="4588800"/>
            <a:chExt cx="2045939" cy="554700"/>
          </a:xfrm>
        </p:grpSpPr>
        <p:sp>
          <p:nvSpPr>
            <p:cNvPr id="161" name="Google Shape;161;g274a6155f2b_2_15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g274a6155f2b_2_15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g274a6155f2b_2_15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4" name="Google Shape;164;g274a6155f2b_2_15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65" name="Google Shape;165;g274a6155f2b_2_157"/>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66" name="Google Shape;166;g274a6155f2b_2_157"/>
          <p:cNvGrpSpPr/>
          <p:nvPr/>
        </p:nvGrpSpPr>
        <p:grpSpPr>
          <a:xfrm>
            <a:off x="8325085" y="65155"/>
            <a:ext cx="763768" cy="752531"/>
            <a:chOff x="695950" y="3458000"/>
            <a:chExt cx="966550" cy="952450"/>
          </a:xfrm>
        </p:grpSpPr>
        <p:sp>
          <p:nvSpPr>
            <p:cNvPr id="167" name="Google Shape;167;g274a6155f2b_2_15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g274a6155f2b_2_15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g274a6155f2b_2_15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g274a6155f2b_2_15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g274a6155f2b_2_15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g274a6155f2b_2_15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g274a6155f2b_2_15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g274a6155f2b_2_15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g274a6155f2b_2_15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6" name="Google Shape;176;g274a6155f2b_2_157"/>
          <p:cNvSpPr txBox="1"/>
          <p:nvPr/>
        </p:nvSpPr>
        <p:spPr>
          <a:xfrm>
            <a:off x="212775" y="295485"/>
            <a:ext cx="85305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Rasio Keuangan Perusahaan Terbuka</a:t>
            </a:r>
            <a:endParaRPr sz="3600" b="1">
              <a:solidFill>
                <a:srgbClr val="18919B"/>
              </a:solidFill>
              <a:latin typeface="Roboto"/>
              <a:ea typeface="Roboto"/>
              <a:cs typeface="Roboto"/>
              <a:sym typeface="Roboto"/>
            </a:endParaRPr>
          </a:p>
        </p:txBody>
      </p:sp>
      <p:sp>
        <p:nvSpPr>
          <p:cNvPr id="177" name="Google Shape;177;g274a6155f2b_2_157"/>
          <p:cNvSpPr txBox="1"/>
          <p:nvPr/>
        </p:nvSpPr>
        <p:spPr>
          <a:xfrm>
            <a:off x="212775" y="1426800"/>
            <a:ext cx="47019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600"/>
              <a:buFont typeface="Arial"/>
              <a:buNone/>
            </a:pPr>
            <a:r>
              <a:rPr lang="id" sz="1500">
                <a:solidFill>
                  <a:schemeClr val="dk1"/>
                </a:solidFill>
              </a:rPr>
              <a:t>5.	Apabila kamu sudah memilih perusahaan yang akan kamu analisa, unduh/download laporan keuangan yang telah diaudit.</a:t>
            </a:r>
            <a:endParaRPr sz="1500">
              <a:solidFill>
                <a:schemeClr val="dk1"/>
              </a:solidFill>
            </a:endParaRPr>
          </a:p>
          <a:p>
            <a:pPr marL="0" lvl="0" indent="0" algn="l" rtl="0">
              <a:lnSpc>
                <a:spcPct val="115000"/>
              </a:lnSpc>
              <a:spcBef>
                <a:spcPts val="1200"/>
              </a:spcBef>
              <a:spcAft>
                <a:spcPts val="0"/>
              </a:spcAft>
              <a:buClr>
                <a:schemeClr val="dk1"/>
              </a:buClr>
              <a:buSzPts val="1600"/>
              <a:buFont typeface="Arial"/>
              <a:buNone/>
            </a:pPr>
            <a:endParaRPr sz="1500">
              <a:solidFill>
                <a:schemeClr val="dk1"/>
              </a:solidFill>
            </a:endParaRPr>
          </a:p>
          <a:p>
            <a:pPr marL="0" lvl="0" indent="0" algn="l" rtl="0">
              <a:lnSpc>
                <a:spcPct val="115000"/>
              </a:lnSpc>
              <a:spcBef>
                <a:spcPts val="1200"/>
              </a:spcBef>
              <a:spcAft>
                <a:spcPts val="0"/>
              </a:spcAft>
              <a:buClr>
                <a:schemeClr val="dk1"/>
              </a:buClr>
              <a:buSzPts val="1600"/>
              <a:buFont typeface="Arial"/>
              <a:buNone/>
            </a:pPr>
            <a:r>
              <a:rPr lang="id" sz="1500">
                <a:solidFill>
                  <a:schemeClr val="dk1"/>
                </a:solidFill>
              </a:rPr>
              <a:t>6. 	Disarankan untuk memilih perusahaan yang memiliki akun persediaan seperti perusahaan dagang, manufaktur, retail, dsb.</a:t>
            </a:r>
            <a:endParaRPr sz="1500">
              <a:solidFill>
                <a:schemeClr val="dk1"/>
              </a:solidFill>
            </a:endParaRPr>
          </a:p>
          <a:p>
            <a:pPr marL="0" lvl="0" indent="0" algn="l" rtl="0">
              <a:lnSpc>
                <a:spcPct val="115000"/>
              </a:lnSpc>
              <a:spcBef>
                <a:spcPts val="1200"/>
              </a:spcBef>
              <a:spcAft>
                <a:spcPts val="1200"/>
              </a:spcAft>
              <a:buClr>
                <a:schemeClr val="dk1"/>
              </a:buClr>
              <a:buSzPts val="1600"/>
              <a:buFont typeface="Arial"/>
              <a:buNone/>
            </a:pPr>
            <a:endParaRPr sz="1500">
              <a:solidFill>
                <a:schemeClr val="dk1"/>
              </a:solidFill>
            </a:endParaRPr>
          </a:p>
        </p:txBody>
      </p:sp>
      <p:pic>
        <p:nvPicPr>
          <p:cNvPr id="178" name="Google Shape;178;g274a6155f2b_2_157"/>
          <p:cNvPicPr preferRelativeResize="0"/>
          <p:nvPr/>
        </p:nvPicPr>
        <p:blipFill rotWithShape="1">
          <a:blip r:embed="rId4">
            <a:alphaModFix/>
          </a:blip>
          <a:srcRect/>
          <a:stretch/>
        </p:blipFill>
        <p:spPr>
          <a:xfrm>
            <a:off x="5294264" y="914525"/>
            <a:ext cx="2726021" cy="4113517"/>
          </a:xfrm>
          <a:prstGeom prst="rect">
            <a:avLst/>
          </a:prstGeom>
          <a:noFill/>
          <a:ln>
            <a:noFill/>
          </a:ln>
        </p:spPr>
      </p:pic>
    </p:spTree>
    <p:extLst>
      <p:ext uri="{BB962C8B-B14F-4D97-AF65-F5344CB8AC3E}">
        <p14:creationId xmlns:p14="http://schemas.microsoft.com/office/powerpoint/2010/main" val="14119849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grpSp>
        <p:nvGrpSpPr>
          <p:cNvPr id="183" name="Google Shape;183;g274a6155f2b_2_180"/>
          <p:cNvGrpSpPr/>
          <p:nvPr/>
        </p:nvGrpSpPr>
        <p:grpSpPr>
          <a:xfrm>
            <a:off x="3854590" y="4740702"/>
            <a:ext cx="1434817" cy="389011"/>
            <a:chOff x="3248325" y="4588800"/>
            <a:chExt cx="2045939" cy="554700"/>
          </a:xfrm>
        </p:grpSpPr>
        <p:sp>
          <p:nvSpPr>
            <p:cNvPr id="184" name="Google Shape;184;g274a6155f2b_2_18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g274a6155f2b_2_18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g274a6155f2b_2_18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7" name="Google Shape;187;g274a6155f2b_2_18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88" name="Google Shape;188;g274a6155f2b_2_180"/>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89" name="Google Shape;189;g274a6155f2b_2_180"/>
          <p:cNvGrpSpPr/>
          <p:nvPr/>
        </p:nvGrpSpPr>
        <p:grpSpPr>
          <a:xfrm>
            <a:off x="8325085" y="65155"/>
            <a:ext cx="763768" cy="752531"/>
            <a:chOff x="695950" y="3458000"/>
            <a:chExt cx="966550" cy="952450"/>
          </a:xfrm>
        </p:grpSpPr>
        <p:sp>
          <p:nvSpPr>
            <p:cNvPr id="190" name="Google Shape;190;g274a6155f2b_2_18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g274a6155f2b_2_18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g274a6155f2b_2_18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g274a6155f2b_2_18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g274a6155f2b_2_18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g274a6155f2b_2_18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g274a6155f2b_2_18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g274a6155f2b_2_18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g274a6155f2b_2_18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9" name="Google Shape;199;g274a6155f2b_2_180"/>
          <p:cNvSpPr txBox="1"/>
          <p:nvPr/>
        </p:nvSpPr>
        <p:spPr>
          <a:xfrm>
            <a:off x="212775" y="295485"/>
            <a:ext cx="85305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dirty="0">
                <a:solidFill>
                  <a:srgbClr val="17919B"/>
                </a:solidFill>
                <a:latin typeface="Roboto"/>
                <a:ea typeface="Roboto"/>
                <a:cs typeface="Roboto"/>
                <a:sym typeface="Roboto"/>
              </a:rPr>
              <a:t>Analisis Rasio Keuangan Perusahaan Terbuka</a:t>
            </a:r>
            <a:endParaRPr sz="3600" b="1" dirty="0">
              <a:solidFill>
                <a:srgbClr val="18919B"/>
              </a:solidFill>
              <a:latin typeface="Roboto"/>
              <a:ea typeface="Roboto"/>
              <a:cs typeface="Roboto"/>
              <a:sym typeface="Roboto"/>
            </a:endParaRPr>
          </a:p>
        </p:txBody>
      </p:sp>
      <p:sp>
        <p:nvSpPr>
          <p:cNvPr id="200" name="Google Shape;200;g274a6155f2b_2_180"/>
          <p:cNvSpPr txBox="1"/>
          <p:nvPr/>
        </p:nvSpPr>
        <p:spPr>
          <a:xfrm>
            <a:off x="212775" y="1426800"/>
            <a:ext cx="84639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600"/>
              <a:buFont typeface="Arial"/>
              <a:buNone/>
            </a:pPr>
            <a:r>
              <a:rPr lang="id" sz="1500">
                <a:solidFill>
                  <a:schemeClr val="dk1"/>
                </a:solidFill>
              </a:rPr>
              <a:t>Analisa laporan keuangan yang sudah kamu unduh untuk aspek rasio keuangan berikut:</a:t>
            </a:r>
            <a:endParaRPr sz="1500">
              <a:solidFill>
                <a:schemeClr val="dk1"/>
              </a:solidFill>
            </a:endParaRPr>
          </a:p>
          <a:p>
            <a:pPr marL="457200" lvl="0" indent="-323850" algn="l" rtl="0">
              <a:lnSpc>
                <a:spcPct val="115000"/>
              </a:lnSpc>
              <a:spcBef>
                <a:spcPts val="1200"/>
              </a:spcBef>
              <a:spcAft>
                <a:spcPts val="0"/>
              </a:spcAft>
              <a:buClr>
                <a:schemeClr val="dk1"/>
              </a:buClr>
              <a:buSzPts val="1500"/>
              <a:buAutoNum type="arabicPeriod"/>
            </a:pPr>
            <a:r>
              <a:rPr lang="id" sz="1500">
                <a:solidFill>
                  <a:schemeClr val="dk1"/>
                </a:solidFill>
              </a:rPr>
              <a:t>Rasio Likuiditas, untuk melihat kemampuan dalam membayar kewajiban jangka pendek</a:t>
            </a:r>
            <a:endParaRPr sz="1500">
              <a:solidFill>
                <a:schemeClr val="dk1"/>
              </a:solidFill>
            </a:endParaRPr>
          </a:p>
          <a:p>
            <a:pPr marL="457200" lvl="0" indent="-323850" algn="l" rtl="0">
              <a:lnSpc>
                <a:spcPct val="115000"/>
              </a:lnSpc>
              <a:spcBef>
                <a:spcPts val="0"/>
              </a:spcBef>
              <a:spcAft>
                <a:spcPts val="0"/>
              </a:spcAft>
              <a:buClr>
                <a:schemeClr val="dk1"/>
              </a:buClr>
              <a:buSzPts val="1500"/>
              <a:buAutoNum type="arabicPeriod"/>
            </a:pPr>
            <a:r>
              <a:rPr lang="id" sz="1500">
                <a:solidFill>
                  <a:schemeClr val="dk1"/>
                </a:solidFill>
              </a:rPr>
              <a:t>Rasio Solvabilitas, untuk melihat kemampuan perusahaan dalam melunasi seluruh utangnya</a:t>
            </a:r>
            <a:endParaRPr sz="1500">
              <a:solidFill>
                <a:schemeClr val="dk1"/>
              </a:solidFill>
            </a:endParaRPr>
          </a:p>
          <a:p>
            <a:pPr marL="457200" lvl="0" indent="-323850" algn="l" rtl="0">
              <a:lnSpc>
                <a:spcPct val="115000"/>
              </a:lnSpc>
              <a:spcBef>
                <a:spcPts val="0"/>
              </a:spcBef>
              <a:spcAft>
                <a:spcPts val="0"/>
              </a:spcAft>
              <a:buClr>
                <a:schemeClr val="dk1"/>
              </a:buClr>
              <a:buSzPts val="1500"/>
              <a:buAutoNum type="arabicPeriod"/>
            </a:pPr>
            <a:r>
              <a:rPr lang="id" sz="1500">
                <a:solidFill>
                  <a:schemeClr val="dk1"/>
                </a:solidFill>
              </a:rPr>
              <a:t>Rasio Aktivitas untuk mengukur tingkat efektifitas perusahaan dalam memanfaatkan asetnya</a:t>
            </a:r>
            <a:endParaRPr sz="1500">
              <a:solidFill>
                <a:schemeClr val="dk1"/>
              </a:solidFill>
            </a:endParaRPr>
          </a:p>
          <a:p>
            <a:pPr marL="457200" lvl="0" indent="-323850" algn="l" rtl="0">
              <a:lnSpc>
                <a:spcPct val="115000"/>
              </a:lnSpc>
              <a:spcBef>
                <a:spcPts val="0"/>
              </a:spcBef>
              <a:spcAft>
                <a:spcPts val="0"/>
              </a:spcAft>
              <a:buClr>
                <a:schemeClr val="dk1"/>
              </a:buClr>
              <a:buSzPts val="1500"/>
              <a:buAutoNum type="arabicPeriod"/>
            </a:pPr>
            <a:r>
              <a:rPr lang="id" sz="1500">
                <a:solidFill>
                  <a:schemeClr val="dk1"/>
                </a:solidFill>
              </a:rPr>
              <a:t>Rasio Profitabilitas untuk mendapatkan gambaran tingkat efektifitas perusahaan dalam menghasilkan laba</a:t>
            </a:r>
            <a:endParaRPr sz="1500">
              <a:solidFill>
                <a:schemeClr val="dk1"/>
              </a:solidFill>
            </a:endParaRPr>
          </a:p>
          <a:p>
            <a:pPr marL="0" lvl="0" indent="0" algn="l" rtl="0">
              <a:lnSpc>
                <a:spcPct val="115000"/>
              </a:lnSpc>
              <a:spcBef>
                <a:spcPts val="1200"/>
              </a:spcBef>
              <a:spcAft>
                <a:spcPts val="1200"/>
              </a:spcAft>
              <a:buClr>
                <a:schemeClr val="dk1"/>
              </a:buClr>
              <a:buSzPts val="1600"/>
              <a:buFont typeface="Arial"/>
              <a:buNone/>
            </a:pPr>
            <a:endParaRPr sz="1500">
              <a:solidFill>
                <a:schemeClr val="dk1"/>
              </a:solidFill>
            </a:endParaRPr>
          </a:p>
        </p:txBody>
      </p:sp>
    </p:spTree>
    <p:extLst>
      <p:ext uri="{BB962C8B-B14F-4D97-AF65-F5344CB8AC3E}">
        <p14:creationId xmlns:p14="http://schemas.microsoft.com/office/powerpoint/2010/main" val="30997278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F98FB6-12AC-D5C7-D6E3-B0AE56D7EAB9}"/>
              </a:ext>
            </a:extLst>
          </p:cNvPr>
          <p:cNvSpPr>
            <a:spLocks noGrp="1"/>
          </p:cNvSpPr>
          <p:nvPr>
            <p:ph type="body" idx="1"/>
          </p:nvPr>
        </p:nvSpPr>
        <p:spPr>
          <a:xfrm>
            <a:off x="311700" y="1152475"/>
            <a:ext cx="8520600" cy="1105816"/>
          </a:xfrm>
        </p:spPr>
        <p:txBody>
          <a:bodyPr>
            <a:normAutofit/>
          </a:bodyPr>
          <a:lstStyle/>
          <a:p>
            <a:pPr marL="114300" indent="0">
              <a:buNone/>
            </a:pPr>
            <a:r>
              <a:rPr lang="en-US" dirty="0" err="1"/>
              <a:t>Laporan</a:t>
            </a:r>
            <a:r>
              <a:rPr lang="en-US" dirty="0"/>
              <a:t> </a:t>
            </a:r>
            <a:r>
              <a:rPr lang="en-US" dirty="0" err="1"/>
              <a:t>keuangan</a:t>
            </a:r>
            <a:r>
              <a:rPr lang="en-US" dirty="0"/>
              <a:t> yang </a:t>
            </a:r>
            <a:r>
              <a:rPr lang="en-US" dirty="0" err="1"/>
              <a:t>saya</a:t>
            </a:r>
            <a:r>
              <a:rPr lang="en-US" dirty="0"/>
              <a:t> </a:t>
            </a:r>
            <a:r>
              <a:rPr lang="en-US" dirty="0" err="1"/>
              <a:t>gunakan</a:t>
            </a:r>
            <a:r>
              <a:rPr lang="en-US" dirty="0"/>
              <a:t> </a:t>
            </a:r>
            <a:r>
              <a:rPr lang="en-US" dirty="0" err="1"/>
              <a:t>adalah</a:t>
            </a:r>
            <a:r>
              <a:rPr lang="en-US" dirty="0"/>
              <a:t> </a:t>
            </a:r>
            <a:r>
              <a:rPr lang="en-US" dirty="0" err="1"/>
              <a:t>laporan</a:t>
            </a:r>
            <a:r>
              <a:rPr lang="en-US" dirty="0"/>
              <a:t> </a:t>
            </a:r>
            <a:r>
              <a:rPr lang="en-US" dirty="0" err="1"/>
              <a:t>keuangan</a:t>
            </a:r>
            <a:r>
              <a:rPr lang="en-US" dirty="0"/>
              <a:t> </a:t>
            </a:r>
            <a:r>
              <a:rPr lang="en-US" dirty="0" err="1"/>
              <a:t>milik</a:t>
            </a:r>
            <a:r>
              <a:rPr lang="en-US" dirty="0"/>
              <a:t> PT Indosat TBK </a:t>
            </a:r>
            <a:r>
              <a:rPr lang="en-US" dirty="0" err="1"/>
              <a:t>untuk</a:t>
            </a:r>
            <a:r>
              <a:rPr lang="en-US" dirty="0"/>
              <a:t> masa </a:t>
            </a:r>
            <a:r>
              <a:rPr lang="en-US" dirty="0" err="1"/>
              <a:t>periodenya</a:t>
            </a:r>
            <a:r>
              <a:rPr lang="en-US" dirty="0"/>
              <a:t> </a:t>
            </a:r>
            <a:r>
              <a:rPr lang="en-US" dirty="0" err="1"/>
              <a:t>yaitu</a:t>
            </a:r>
            <a:r>
              <a:rPr lang="en-US" dirty="0"/>
              <a:t> pada </a:t>
            </a:r>
            <a:r>
              <a:rPr lang="en-US" dirty="0" err="1"/>
              <a:t>tahun</a:t>
            </a:r>
            <a:r>
              <a:rPr lang="en-US" dirty="0"/>
              <a:t> </a:t>
            </a:r>
            <a:r>
              <a:rPr lang="en-US"/>
              <a:t>2024.</a:t>
            </a:r>
            <a:endParaRPr lang="en-US" dirty="0"/>
          </a:p>
        </p:txBody>
      </p:sp>
      <p:sp>
        <p:nvSpPr>
          <p:cNvPr id="4" name="Google Shape;199;g274a6155f2b_2_180">
            <a:extLst>
              <a:ext uri="{FF2B5EF4-FFF2-40B4-BE49-F238E27FC236}">
                <a16:creationId xmlns:a16="http://schemas.microsoft.com/office/drawing/2014/main" id="{25634C6B-1B2E-BC34-2636-A91105B57327}"/>
              </a:ext>
            </a:extLst>
          </p:cNvPr>
          <p:cNvSpPr txBox="1">
            <a:spLocks noGrp="1"/>
          </p:cNvSpPr>
          <p:nvPr>
            <p:ph type="title"/>
          </p:nvPr>
        </p:nvSpPr>
        <p:spPr>
          <a:xfrm>
            <a:off x="310600" y="77355"/>
            <a:ext cx="8521700" cy="573088"/>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dirty="0">
                <a:solidFill>
                  <a:srgbClr val="17919B"/>
                </a:solidFill>
                <a:latin typeface="Roboto"/>
                <a:ea typeface="Roboto"/>
                <a:cs typeface="Roboto"/>
                <a:sym typeface="Roboto"/>
              </a:rPr>
              <a:t>Analisis Rasio Keuangan Perusahaan Terbuka</a:t>
            </a:r>
            <a:endParaRPr sz="3600" b="1" dirty="0">
              <a:solidFill>
                <a:srgbClr val="18919B"/>
              </a:solidFill>
              <a:latin typeface="Roboto"/>
              <a:ea typeface="Roboto"/>
              <a:cs typeface="Roboto"/>
              <a:sym typeface="Roboto"/>
            </a:endParaRPr>
          </a:p>
        </p:txBody>
      </p:sp>
      <p:graphicFrame>
        <p:nvGraphicFramePr>
          <p:cNvPr id="7" name="Object 6">
            <a:extLst>
              <a:ext uri="{FF2B5EF4-FFF2-40B4-BE49-F238E27FC236}">
                <a16:creationId xmlns:a16="http://schemas.microsoft.com/office/drawing/2014/main" id="{4475124C-0971-F8B1-8C75-9F4291D2C046}"/>
              </a:ext>
            </a:extLst>
          </p:cNvPr>
          <p:cNvGraphicFramePr>
            <a:graphicFrameLocks noChangeAspect="1"/>
          </p:cNvGraphicFramePr>
          <p:nvPr>
            <p:extLst>
              <p:ext uri="{D42A27DB-BD31-4B8C-83A1-F6EECF244321}">
                <p14:modId xmlns:p14="http://schemas.microsoft.com/office/powerpoint/2010/main" val="2313164524"/>
              </p:ext>
            </p:extLst>
          </p:nvPr>
        </p:nvGraphicFramePr>
        <p:xfrm>
          <a:off x="1640032" y="2085110"/>
          <a:ext cx="5295900" cy="2129704"/>
        </p:xfrm>
        <a:graphic>
          <a:graphicData uri="http://schemas.openxmlformats.org/presentationml/2006/ole">
            <mc:AlternateContent xmlns:mc="http://schemas.openxmlformats.org/markup-compatibility/2006">
              <mc:Choice xmlns:v="urn:schemas-microsoft-com:vml" Requires="v">
                <p:oleObj name="Worksheet" r:id="rId2" imgW="5295826" imgH="1914328" progId="Excel.Sheet.12">
                  <p:embed/>
                </p:oleObj>
              </mc:Choice>
              <mc:Fallback>
                <p:oleObj name="Worksheet" r:id="rId2" imgW="5295826" imgH="1914328" progId="Excel.Sheet.12">
                  <p:embed/>
                  <p:pic>
                    <p:nvPicPr>
                      <p:cNvPr id="7" name="Object 6">
                        <a:extLst>
                          <a:ext uri="{FF2B5EF4-FFF2-40B4-BE49-F238E27FC236}">
                            <a16:creationId xmlns:a16="http://schemas.microsoft.com/office/drawing/2014/main" id="{4475124C-0971-F8B1-8C75-9F4291D2C046}"/>
                          </a:ext>
                        </a:extLst>
                      </p:cNvPr>
                      <p:cNvPicPr/>
                      <p:nvPr/>
                    </p:nvPicPr>
                    <p:blipFill>
                      <a:blip r:embed="rId3"/>
                      <a:stretch>
                        <a:fillRect/>
                      </a:stretch>
                    </p:blipFill>
                    <p:spPr>
                      <a:xfrm>
                        <a:off x="1640032" y="2085110"/>
                        <a:ext cx="5295900" cy="2129704"/>
                      </a:xfrm>
                      <a:prstGeom prst="rect">
                        <a:avLst/>
                      </a:prstGeom>
                    </p:spPr>
                  </p:pic>
                </p:oleObj>
              </mc:Fallback>
            </mc:AlternateContent>
          </a:graphicData>
        </a:graphic>
      </p:graphicFrame>
    </p:spTree>
    <p:extLst>
      <p:ext uri="{BB962C8B-B14F-4D97-AF65-F5344CB8AC3E}">
        <p14:creationId xmlns:p14="http://schemas.microsoft.com/office/powerpoint/2010/main" val="15173588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205" name="Google Shape;205;p8"/>
          <p:cNvGrpSpPr/>
          <p:nvPr/>
        </p:nvGrpSpPr>
        <p:grpSpPr>
          <a:xfrm>
            <a:off x="3854590" y="4740702"/>
            <a:ext cx="1434817" cy="389011"/>
            <a:chOff x="3248325" y="4588800"/>
            <a:chExt cx="2045939" cy="554700"/>
          </a:xfrm>
        </p:grpSpPr>
        <p:sp>
          <p:nvSpPr>
            <p:cNvPr id="206" name="Google Shape;206;p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9" name="Google Shape;209;p8"/>
          <p:cNvGrpSpPr/>
          <p:nvPr/>
        </p:nvGrpSpPr>
        <p:grpSpPr>
          <a:xfrm>
            <a:off x="8325085" y="65155"/>
            <a:ext cx="763768" cy="752531"/>
            <a:chOff x="695950" y="3458000"/>
            <a:chExt cx="966550" cy="952450"/>
          </a:xfrm>
        </p:grpSpPr>
        <p:sp>
          <p:nvSpPr>
            <p:cNvPr id="210" name="Google Shape;210;p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9" name="Google Shape;219;p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20" name="Google Shape;220;p8"/>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221" name="Google Shape;221;p8"/>
          <p:cNvGraphicFramePr/>
          <p:nvPr>
            <p:extLst>
              <p:ext uri="{D42A27DB-BD31-4B8C-83A1-F6EECF244321}">
                <p14:modId xmlns:p14="http://schemas.microsoft.com/office/powerpoint/2010/main" val="1141310106"/>
              </p:ext>
            </p:extLst>
          </p:nvPr>
        </p:nvGraphicFramePr>
        <p:xfrm>
          <a:off x="930225" y="757533"/>
          <a:ext cx="6953010" cy="3613575"/>
        </p:xfrm>
        <a:graphic>
          <a:graphicData uri="http://schemas.openxmlformats.org/drawingml/2006/table">
            <a:tbl>
              <a:tblPr>
                <a:noFill/>
              </a:tblPr>
              <a:tblGrid>
                <a:gridCol w="2554193">
                  <a:extLst>
                    <a:ext uri="{9D8B030D-6E8A-4147-A177-3AD203B41FA5}">
                      <a16:colId xmlns:a16="http://schemas.microsoft.com/office/drawing/2014/main" val="20000"/>
                    </a:ext>
                  </a:extLst>
                </a:gridCol>
                <a:gridCol w="1628380">
                  <a:extLst>
                    <a:ext uri="{9D8B030D-6E8A-4147-A177-3AD203B41FA5}">
                      <a16:colId xmlns:a16="http://schemas.microsoft.com/office/drawing/2014/main" val="20001"/>
                    </a:ext>
                  </a:extLst>
                </a:gridCol>
                <a:gridCol w="2770437">
                  <a:extLst>
                    <a:ext uri="{9D8B030D-6E8A-4147-A177-3AD203B41FA5}">
                      <a16:colId xmlns:a16="http://schemas.microsoft.com/office/drawing/2014/main" val="20002"/>
                    </a:ext>
                  </a:extLst>
                </a:gridCol>
              </a:tblGrid>
              <a:tr h="582222">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chemeClr val="lt1"/>
                          </a:solidFill>
                          <a:latin typeface="Roboto"/>
                          <a:ea typeface="Roboto"/>
                          <a:cs typeface="Roboto"/>
                          <a:sym typeface="Roboto"/>
                        </a:rPr>
                        <a:t>Jenis Rasio</a:t>
                      </a:r>
                      <a:endParaRPr sz="1400" b="1" u="none" strike="noStrike" cap="none">
                        <a:solidFill>
                          <a:schemeClr val="lt1"/>
                        </a:solidFill>
                        <a:latin typeface="Roboto"/>
                        <a:ea typeface="Roboto"/>
                        <a:cs typeface="Roboto"/>
                        <a:sym typeface="Roboto"/>
                      </a:endParaRPr>
                    </a:p>
                  </a:txBody>
                  <a:tcPr marL="91425" marR="91425" marT="91425" marB="91425">
                    <a:solidFill>
                      <a:schemeClr val="accent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dirty="0">
                          <a:solidFill>
                            <a:schemeClr val="lt1"/>
                          </a:solidFill>
                          <a:latin typeface="Roboto"/>
                          <a:ea typeface="Roboto"/>
                          <a:cs typeface="Roboto"/>
                          <a:sym typeface="Roboto"/>
                        </a:rPr>
                        <a:t>Angka Rasio</a:t>
                      </a:r>
                      <a:endParaRPr sz="1400" b="1" u="none" strike="noStrike" cap="none" dirty="0">
                        <a:solidFill>
                          <a:schemeClr val="lt1"/>
                        </a:solidFill>
                        <a:latin typeface="Roboto"/>
                        <a:ea typeface="Roboto"/>
                        <a:cs typeface="Roboto"/>
                        <a:sym typeface="Roboto"/>
                      </a:endParaRPr>
                    </a:p>
                  </a:txBody>
                  <a:tcPr marL="91425" marR="91425" marT="91425" marB="91425">
                    <a:solidFill>
                      <a:schemeClr val="accent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chemeClr val="lt1"/>
                          </a:solidFill>
                          <a:latin typeface="Roboto"/>
                          <a:ea typeface="Roboto"/>
                          <a:cs typeface="Roboto"/>
                          <a:sym typeface="Roboto"/>
                        </a:rPr>
                        <a:t>Interpretasi</a:t>
                      </a:r>
                      <a:endParaRPr sz="1400" b="1" u="none" strike="noStrike" cap="none">
                        <a:solidFill>
                          <a:schemeClr val="lt1"/>
                        </a:solidFill>
                        <a:latin typeface="Roboto"/>
                        <a:ea typeface="Roboto"/>
                        <a:cs typeface="Roboto"/>
                        <a:sym typeface="Roboto"/>
                      </a:endParaRPr>
                    </a:p>
                  </a:txBody>
                  <a:tcPr marL="91425" marR="91425" marT="91425" marB="91425">
                    <a:solidFill>
                      <a:schemeClr val="accent5"/>
                    </a:solidFill>
                  </a:tcPr>
                </a:tc>
                <a:extLst>
                  <a:ext uri="{0D108BD9-81ED-4DB2-BD59-A6C34878D82A}">
                    <a16:rowId xmlns:a16="http://schemas.microsoft.com/office/drawing/2014/main" val="10000"/>
                  </a:ext>
                </a:extLst>
              </a:tr>
              <a:tr h="1010451">
                <a:tc>
                  <a:txBody>
                    <a:bodyPr/>
                    <a:lstStyle/>
                    <a:p>
                      <a:pPr marL="0" marR="0" lvl="0" indent="0" algn="l" rtl="0">
                        <a:lnSpc>
                          <a:spcPct val="100000"/>
                        </a:lnSpc>
                        <a:spcBef>
                          <a:spcPts val="0"/>
                        </a:spcBef>
                        <a:spcAft>
                          <a:spcPts val="0"/>
                        </a:spcAft>
                        <a:buClr>
                          <a:srgbClr val="000000"/>
                        </a:buClr>
                        <a:buSzPts val="1400"/>
                        <a:buFont typeface="Arial"/>
                        <a:buNone/>
                      </a:pPr>
                      <a:r>
                        <a:rPr lang="id" sz="800" u="none" strike="noStrike" cap="none" dirty="0">
                          <a:latin typeface="Roboto"/>
                          <a:ea typeface="Roboto"/>
                          <a:cs typeface="Roboto"/>
                          <a:sym typeface="Roboto"/>
                        </a:rPr>
                        <a:t>Current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800" u="none" strike="noStrike" cap="none" dirty="0">
                          <a:latin typeface="Roboto"/>
                          <a:ea typeface="Roboto"/>
                          <a:cs typeface="Roboto"/>
                          <a:sym typeface="Roboto"/>
                        </a:rPr>
                        <a:t>0,48 Kali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800" u="none" strike="noStrike" cap="none" dirty="0" err="1">
                          <a:latin typeface="Roboto"/>
                          <a:ea typeface="Roboto"/>
                          <a:cs typeface="Roboto"/>
                          <a:sym typeface="Roboto"/>
                        </a:rPr>
                        <a:t>Artinya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setiap</a:t>
                      </a:r>
                      <a:r>
                        <a:rPr lang="en-US" sz="800" u="none" strike="noStrike" cap="none" dirty="0">
                          <a:latin typeface="Roboto"/>
                          <a:ea typeface="Roboto"/>
                          <a:cs typeface="Roboto"/>
                          <a:sym typeface="Roboto"/>
                        </a:rPr>
                        <a:t> Rp 1 </a:t>
                      </a:r>
                      <a:r>
                        <a:rPr lang="en-US" sz="800" u="none" strike="noStrike" cap="none" dirty="0" err="1">
                          <a:latin typeface="Roboto"/>
                          <a:ea typeface="Roboto"/>
                          <a:cs typeface="Roboto"/>
                          <a:sym typeface="Roboto"/>
                        </a:rPr>
                        <a:t>hutang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lancar</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dijamin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dengan</a:t>
                      </a:r>
                      <a:r>
                        <a:rPr lang="en-US" sz="800" u="none" strike="noStrike" cap="none" dirty="0">
                          <a:latin typeface="Roboto"/>
                          <a:ea typeface="Roboto"/>
                          <a:cs typeface="Roboto"/>
                          <a:sym typeface="Roboto"/>
                        </a:rPr>
                        <a:t> Rp 0,48 </a:t>
                      </a:r>
                      <a:r>
                        <a:rPr lang="en-US" sz="800" u="none" strike="noStrike" cap="none" dirty="0" err="1">
                          <a:latin typeface="Roboto"/>
                          <a:ea typeface="Roboto"/>
                          <a:cs typeface="Roboto"/>
                          <a:sym typeface="Roboto"/>
                        </a:rPr>
                        <a:t>Hutang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lancar</a:t>
                      </a:r>
                      <a:r>
                        <a:rPr lang="en-US" sz="800" u="none" strike="noStrike" cap="none" dirty="0">
                          <a:latin typeface="Roboto"/>
                          <a:ea typeface="Roboto"/>
                          <a:cs typeface="Roboto"/>
                          <a:sym typeface="Roboto"/>
                        </a:rPr>
                        <a:t> Atau 0,48:1 </a:t>
                      </a:r>
                      <a:r>
                        <a:rPr lang="en-US" sz="800" u="none" strike="noStrike" cap="none" dirty="0" err="1">
                          <a:latin typeface="Roboto"/>
                          <a:ea typeface="Roboto"/>
                          <a:cs typeface="Roboto"/>
                          <a:sym typeface="Roboto"/>
                        </a:rPr>
                        <a:t>antara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aktiva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lancar</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dengan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hutang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lancar</a:t>
                      </a:r>
                      <a:r>
                        <a:rPr lang="en-US" sz="800" u="none" strike="noStrike" cap="none" dirty="0">
                          <a:latin typeface="Roboto"/>
                          <a:ea typeface="Roboto"/>
                          <a:cs typeface="Roboto"/>
                          <a:sym typeface="Roboto"/>
                        </a:rPr>
                        <a:t>. Hasil </a:t>
                      </a:r>
                      <a:r>
                        <a:rPr lang="en-US" sz="800" u="none" strike="noStrike" cap="none" dirty="0" err="1">
                          <a:latin typeface="Roboto"/>
                          <a:ea typeface="Roboto"/>
                          <a:cs typeface="Roboto"/>
                          <a:sym typeface="Roboto"/>
                        </a:rPr>
                        <a:t>pengukuran</a:t>
                      </a:r>
                      <a:r>
                        <a:rPr lang="en-US" sz="800" u="none" strike="noStrike" cap="none" dirty="0">
                          <a:latin typeface="Roboto"/>
                          <a:ea typeface="Roboto"/>
                          <a:cs typeface="Roboto"/>
                          <a:sym typeface="Roboto"/>
                        </a:rPr>
                        <a:t> yang </a:t>
                      </a:r>
                      <a:r>
                        <a:rPr lang="en-US" sz="800" u="none" strike="noStrike" cap="none" dirty="0" err="1">
                          <a:latin typeface="Roboto"/>
                          <a:ea typeface="Roboto"/>
                          <a:cs typeface="Roboto"/>
                          <a:sym typeface="Roboto"/>
                        </a:rPr>
                        <a:t>rendah</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menunjukan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bahwa</a:t>
                      </a:r>
                      <a:r>
                        <a:rPr lang="en-US" sz="800" u="none" strike="noStrike" cap="none" dirty="0">
                          <a:latin typeface="Roboto"/>
                          <a:ea typeface="Roboto"/>
                          <a:cs typeface="Roboto"/>
                          <a:sym typeface="Roboto"/>
                        </a:rPr>
                        <a:t> Perusahaan </a:t>
                      </a:r>
                      <a:r>
                        <a:rPr lang="en-US" sz="800" u="none" strike="noStrike" cap="none" dirty="0" err="1">
                          <a:latin typeface="Roboto"/>
                          <a:ea typeface="Roboto"/>
                          <a:cs typeface="Roboto"/>
                          <a:sym typeface="Roboto"/>
                        </a:rPr>
                        <a:t>kurang</a:t>
                      </a:r>
                      <a:r>
                        <a:rPr lang="en-US" sz="800" u="none" strike="noStrike" cap="none" dirty="0">
                          <a:latin typeface="Roboto"/>
                          <a:ea typeface="Roboto"/>
                          <a:cs typeface="Roboto"/>
                          <a:sym typeface="Roboto"/>
                        </a:rPr>
                        <a:t> modal </a:t>
                      </a:r>
                      <a:r>
                        <a:rPr lang="en-US" sz="800" u="none" strike="noStrike" cap="none" dirty="0" err="1">
                          <a:latin typeface="Roboto"/>
                          <a:ea typeface="Roboto"/>
                          <a:cs typeface="Roboto"/>
                          <a:sym typeface="Roboto"/>
                        </a:rPr>
                        <a:t>dalam</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membayar</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hutang</a:t>
                      </a:r>
                      <a:r>
                        <a:rPr lang="en-US" sz="800" u="none" strike="noStrike" cap="none" dirty="0">
                          <a:latin typeface="Roboto"/>
                          <a:ea typeface="Roboto"/>
                          <a:cs typeface="Roboto"/>
                          <a:sym typeface="Roboto"/>
                        </a:rPr>
                        <a:t>.</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1010451">
                <a:tc>
                  <a:txBody>
                    <a:bodyPr/>
                    <a:lstStyle/>
                    <a:p>
                      <a:pPr marL="0" marR="0" lvl="0" indent="0" algn="l" rtl="0">
                        <a:lnSpc>
                          <a:spcPct val="100000"/>
                        </a:lnSpc>
                        <a:spcBef>
                          <a:spcPts val="0"/>
                        </a:spcBef>
                        <a:spcAft>
                          <a:spcPts val="0"/>
                        </a:spcAft>
                        <a:buClr>
                          <a:srgbClr val="000000"/>
                        </a:buClr>
                        <a:buSzPts val="1400"/>
                        <a:buFont typeface="Arial"/>
                        <a:buNone/>
                      </a:pPr>
                      <a:r>
                        <a:rPr lang="en-ID" sz="800" u="none" strike="noStrike" cap="none" dirty="0">
                          <a:latin typeface="Roboto"/>
                          <a:ea typeface="Roboto"/>
                          <a:cs typeface="Roboto"/>
                          <a:sym typeface="Roboto"/>
                        </a:rPr>
                        <a:t>Quick Ratio</a:t>
                      </a: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800" u="none" strike="noStrike" cap="none" dirty="0">
                          <a:latin typeface="Roboto"/>
                          <a:ea typeface="Roboto"/>
                          <a:cs typeface="Roboto"/>
                          <a:sym typeface="Roboto"/>
                        </a:rPr>
                        <a:t>0,48 Kali</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800" u="none" strike="noStrike" cap="none" dirty="0">
                          <a:latin typeface="Roboto"/>
                          <a:ea typeface="Roboto"/>
                          <a:cs typeface="Roboto"/>
                          <a:sym typeface="Roboto"/>
                        </a:rPr>
                        <a:t>Perusahaan </a:t>
                      </a:r>
                      <a:r>
                        <a:rPr lang="en-US" sz="800" u="none" strike="noStrike" cap="none" dirty="0" err="1">
                          <a:latin typeface="Roboto"/>
                          <a:ea typeface="Roboto"/>
                          <a:cs typeface="Roboto"/>
                          <a:sym typeface="Roboto"/>
                        </a:rPr>
                        <a:t>masih</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bergantung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dengan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persediaan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dalam</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membayar</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hutangnya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artinya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perushaan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belum</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bisa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mengandalkan</a:t>
                      </a:r>
                      <a:r>
                        <a:rPr lang="en-US" sz="800" u="none" strike="noStrike" cap="none" dirty="0">
                          <a:latin typeface="Roboto"/>
                          <a:ea typeface="Roboto"/>
                          <a:cs typeface="Roboto"/>
                          <a:sym typeface="Roboto"/>
                        </a:rPr>
                        <a:t> asset yang </a:t>
                      </a:r>
                      <a:r>
                        <a:rPr lang="en-US" sz="800" u="none" strike="noStrike" cap="none" dirty="0" err="1">
                          <a:latin typeface="Roboto"/>
                          <a:ea typeface="Roboto"/>
                          <a:cs typeface="Roboto"/>
                          <a:sym typeface="Roboto"/>
                        </a:rPr>
                        <a:t>cepat</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dicairkan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seperti</a:t>
                      </a:r>
                      <a:r>
                        <a:rPr lang="en-US" sz="800" u="none" strike="noStrike" cap="none" dirty="0">
                          <a:latin typeface="Roboto"/>
                          <a:ea typeface="Roboto"/>
                          <a:cs typeface="Roboto"/>
                          <a:sym typeface="Roboto"/>
                        </a:rPr>
                        <a:t> kas, </a:t>
                      </a:r>
                      <a:r>
                        <a:rPr lang="en-US" sz="800" u="none" strike="noStrike" cap="none" dirty="0" err="1">
                          <a:latin typeface="Roboto"/>
                          <a:ea typeface="Roboto"/>
                          <a:cs typeface="Roboto"/>
                          <a:sym typeface="Roboto"/>
                        </a:rPr>
                        <a:t>setara</a:t>
                      </a:r>
                      <a:r>
                        <a:rPr lang="en-US" sz="800" u="none" strike="noStrike" cap="none" dirty="0">
                          <a:latin typeface="Roboto"/>
                          <a:ea typeface="Roboto"/>
                          <a:cs typeface="Roboto"/>
                          <a:sym typeface="Roboto"/>
                        </a:rPr>
                        <a:t> kas dan </a:t>
                      </a:r>
                      <a:r>
                        <a:rPr lang="en-US" sz="800" u="none" strike="noStrike" cap="none" dirty="0" err="1">
                          <a:latin typeface="Roboto"/>
                          <a:ea typeface="Roboto"/>
                          <a:cs typeface="Roboto"/>
                          <a:sym typeface="Roboto"/>
                        </a:rPr>
                        <a:t>piutang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usaha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karena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harus</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bergantung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dengan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persediaannya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itu</a:t>
                      </a:r>
                      <a:r>
                        <a:rPr lang="en-US" sz="800" u="none" strike="noStrike" cap="none" dirty="0">
                          <a:latin typeface="Roboto"/>
                          <a:ea typeface="Roboto"/>
                          <a:cs typeface="Roboto"/>
                          <a:sym typeface="Roboto"/>
                        </a:rPr>
                        <a:t>.</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1010451">
                <a:tc>
                  <a:txBody>
                    <a:bodyPr/>
                    <a:lstStyle/>
                    <a:p>
                      <a:pPr marL="0" marR="0" lvl="0" indent="0" algn="l" rtl="0">
                        <a:lnSpc>
                          <a:spcPct val="100000"/>
                        </a:lnSpc>
                        <a:spcBef>
                          <a:spcPts val="0"/>
                        </a:spcBef>
                        <a:spcAft>
                          <a:spcPts val="0"/>
                        </a:spcAft>
                        <a:buClr>
                          <a:srgbClr val="000000"/>
                        </a:buClr>
                        <a:buSzPts val="1400"/>
                        <a:buFont typeface="Arial"/>
                        <a:buNone/>
                      </a:pPr>
                      <a:r>
                        <a:rPr lang="id" sz="800" u="none" strike="noStrike" cap="none" dirty="0">
                          <a:latin typeface="Roboto"/>
                          <a:ea typeface="Roboto"/>
                          <a:cs typeface="Roboto"/>
                          <a:sym typeface="Roboto"/>
                        </a:rPr>
                        <a:t>Cash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800" u="none" strike="noStrike" cap="none" dirty="0">
                          <a:latin typeface="Roboto"/>
                          <a:ea typeface="Roboto"/>
                          <a:cs typeface="Roboto"/>
                          <a:sym typeface="Roboto"/>
                        </a:rPr>
                        <a:t>0,14 kali</a:t>
                      </a:r>
                    </a:p>
                    <a:p>
                      <a:pPr marL="0" marR="0" lvl="0" indent="0" algn="ctr" rtl="0">
                        <a:lnSpc>
                          <a:spcPct val="100000"/>
                        </a:lnSpc>
                        <a:spcBef>
                          <a:spcPts val="0"/>
                        </a:spcBef>
                        <a:spcAft>
                          <a:spcPts val="0"/>
                        </a:spcAft>
                        <a:buClr>
                          <a:srgbClr val="000000"/>
                        </a:buClr>
                        <a:buSzPts val="1400"/>
                        <a:buFont typeface="Arial"/>
                        <a:buNone/>
                      </a:pP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800" u="none" strike="noStrike" cap="none" dirty="0">
                          <a:latin typeface="Roboto"/>
                          <a:ea typeface="Roboto"/>
                          <a:cs typeface="Roboto"/>
                          <a:sym typeface="Roboto"/>
                        </a:rPr>
                        <a:t>Perusahaan </a:t>
                      </a:r>
                      <a:r>
                        <a:rPr lang="en-US" sz="800" u="none" strike="noStrike" cap="none" dirty="0" err="1">
                          <a:latin typeface="Roboto"/>
                          <a:ea typeface="Roboto"/>
                          <a:cs typeface="Roboto"/>
                          <a:sym typeface="Roboto"/>
                        </a:rPr>
                        <a:t>belum</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cukup</a:t>
                      </a:r>
                      <a:r>
                        <a:rPr lang="en-US" sz="800" u="none" strike="noStrike" cap="none" dirty="0">
                          <a:latin typeface="Roboto"/>
                          <a:ea typeface="Roboto"/>
                          <a:cs typeface="Roboto"/>
                          <a:sym typeface="Roboto"/>
                        </a:rPr>
                        <a:t> liquid  </a:t>
                      </a:r>
                      <a:r>
                        <a:rPr lang="en-US" sz="800" u="none" strike="noStrike" cap="none" dirty="0" err="1">
                          <a:latin typeface="Roboto"/>
                          <a:ea typeface="Roboto"/>
                          <a:cs typeface="Roboto"/>
                          <a:sym typeface="Roboto"/>
                        </a:rPr>
                        <a:t>artinya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masih</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bergantung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dengan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piutang</a:t>
                      </a:r>
                      <a:r>
                        <a:rPr lang="en-US" sz="800" u="none" strike="noStrike" cap="none" dirty="0">
                          <a:latin typeface="Roboto"/>
                          <a:ea typeface="Roboto"/>
                          <a:cs typeface="Roboto"/>
                          <a:sym typeface="Roboto"/>
                        </a:rPr>
                        <a:t> dan </a:t>
                      </a:r>
                      <a:r>
                        <a:rPr lang="en-US" sz="800" u="none" strike="noStrike" cap="none" dirty="0" err="1">
                          <a:latin typeface="Roboto"/>
                          <a:ea typeface="Roboto"/>
                          <a:cs typeface="Roboto"/>
                          <a:sym typeface="Roboto"/>
                        </a:rPr>
                        <a:t>persediaan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dalam</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membayar</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hutangnya</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bl>
          </a:graphicData>
        </a:graphic>
      </p:graphicFrame>
      <p:sp>
        <p:nvSpPr>
          <p:cNvPr id="222" name="Google Shape;222;p8"/>
          <p:cNvSpPr txBox="1"/>
          <p:nvPr/>
        </p:nvSpPr>
        <p:spPr>
          <a:xfrm>
            <a:off x="176469" y="231138"/>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a:solidFill>
                  <a:srgbClr val="17919B"/>
                </a:solidFill>
                <a:latin typeface="Roboto"/>
                <a:ea typeface="Roboto"/>
                <a:cs typeface="Roboto"/>
                <a:sym typeface="Roboto"/>
              </a:rPr>
              <a:t>Rasio Likuiditas</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393658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grpSp>
        <p:nvGrpSpPr>
          <p:cNvPr id="227" name="Google Shape;227;p9"/>
          <p:cNvGrpSpPr/>
          <p:nvPr/>
        </p:nvGrpSpPr>
        <p:grpSpPr>
          <a:xfrm>
            <a:off x="3854590" y="4740702"/>
            <a:ext cx="1434817" cy="389011"/>
            <a:chOff x="3248325" y="4588800"/>
            <a:chExt cx="2045939" cy="554700"/>
          </a:xfrm>
        </p:grpSpPr>
        <p:sp>
          <p:nvSpPr>
            <p:cNvPr id="228" name="Google Shape;228;p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1" name="Google Shape;231;p9"/>
          <p:cNvGrpSpPr/>
          <p:nvPr/>
        </p:nvGrpSpPr>
        <p:grpSpPr>
          <a:xfrm>
            <a:off x="8325085" y="65155"/>
            <a:ext cx="763768" cy="752531"/>
            <a:chOff x="695950" y="3458000"/>
            <a:chExt cx="966550" cy="952450"/>
          </a:xfrm>
        </p:grpSpPr>
        <p:sp>
          <p:nvSpPr>
            <p:cNvPr id="232" name="Google Shape;232;p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1" name="Google Shape;241;p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42" name="Google Shape;242;p9"/>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243" name="Google Shape;243;p9"/>
          <p:cNvGraphicFramePr/>
          <p:nvPr>
            <p:extLst>
              <p:ext uri="{D42A27DB-BD31-4B8C-83A1-F6EECF244321}">
                <p14:modId xmlns:p14="http://schemas.microsoft.com/office/powerpoint/2010/main" val="480378505"/>
              </p:ext>
            </p:extLst>
          </p:nvPr>
        </p:nvGraphicFramePr>
        <p:xfrm>
          <a:off x="1008860" y="817686"/>
          <a:ext cx="7495678" cy="3325287"/>
        </p:xfrm>
        <a:graphic>
          <a:graphicData uri="http://schemas.openxmlformats.org/drawingml/2006/table">
            <a:tbl>
              <a:tblPr>
                <a:noFill/>
              </a:tblPr>
              <a:tblGrid>
                <a:gridCol w="1533449">
                  <a:extLst>
                    <a:ext uri="{9D8B030D-6E8A-4147-A177-3AD203B41FA5}">
                      <a16:colId xmlns:a16="http://schemas.microsoft.com/office/drawing/2014/main" val="20000"/>
                    </a:ext>
                  </a:extLst>
                </a:gridCol>
                <a:gridCol w="2092036">
                  <a:extLst>
                    <a:ext uri="{9D8B030D-6E8A-4147-A177-3AD203B41FA5}">
                      <a16:colId xmlns:a16="http://schemas.microsoft.com/office/drawing/2014/main" val="20001"/>
                    </a:ext>
                  </a:extLst>
                </a:gridCol>
                <a:gridCol w="3870193">
                  <a:extLst>
                    <a:ext uri="{9D8B030D-6E8A-4147-A177-3AD203B41FA5}">
                      <a16:colId xmlns:a16="http://schemas.microsoft.com/office/drawing/2014/main" val="20002"/>
                    </a:ext>
                  </a:extLst>
                </a:gridCol>
              </a:tblGrid>
              <a:tr h="407339">
                <a:tc>
                  <a:txBody>
                    <a:bodyPr/>
                    <a:lstStyle/>
                    <a:p>
                      <a:pPr marL="0" marR="0" lvl="0" indent="0" algn="ctr" rtl="0">
                        <a:lnSpc>
                          <a:spcPct val="100000"/>
                        </a:lnSpc>
                        <a:spcBef>
                          <a:spcPts val="0"/>
                        </a:spcBef>
                        <a:spcAft>
                          <a:spcPts val="0"/>
                        </a:spcAft>
                        <a:buClr>
                          <a:srgbClr val="000000"/>
                        </a:buClr>
                        <a:buSzPts val="1200"/>
                        <a:buFont typeface="Arial"/>
                        <a:buNone/>
                      </a:pPr>
                      <a:r>
                        <a:rPr lang="id" sz="1200" b="1" u="none" strike="noStrike" cap="none">
                          <a:solidFill>
                            <a:schemeClr val="lt1"/>
                          </a:solidFill>
                          <a:latin typeface="Roboto"/>
                          <a:ea typeface="Roboto"/>
                          <a:cs typeface="Roboto"/>
                          <a:sym typeface="Roboto"/>
                        </a:rPr>
                        <a:t>Jenis Rasio</a:t>
                      </a:r>
                      <a:endParaRPr sz="1200" b="1" u="none" strike="noStrike" cap="none">
                        <a:solidFill>
                          <a:schemeClr val="lt1"/>
                        </a:solidFill>
                        <a:latin typeface="Roboto"/>
                        <a:ea typeface="Roboto"/>
                        <a:cs typeface="Roboto"/>
                        <a:sym typeface="Roboto"/>
                      </a:endParaRPr>
                    </a:p>
                  </a:txBody>
                  <a:tcPr marL="91425" marR="91425" marT="91425" marB="91425">
                    <a:solidFill>
                      <a:schemeClr val="accent5"/>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200" b="1" u="none" strike="noStrike" cap="none">
                          <a:solidFill>
                            <a:schemeClr val="lt1"/>
                          </a:solidFill>
                          <a:latin typeface="Roboto"/>
                          <a:ea typeface="Roboto"/>
                          <a:cs typeface="Roboto"/>
                          <a:sym typeface="Roboto"/>
                        </a:rPr>
                        <a:t>Angka Rasio</a:t>
                      </a:r>
                      <a:endParaRPr sz="1200" b="1" u="none" strike="noStrike" cap="none">
                        <a:solidFill>
                          <a:schemeClr val="lt1"/>
                        </a:solidFill>
                        <a:latin typeface="Roboto"/>
                        <a:ea typeface="Roboto"/>
                        <a:cs typeface="Roboto"/>
                        <a:sym typeface="Roboto"/>
                      </a:endParaRPr>
                    </a:p>
                  </a:txBody>
                  <a:tcPr marL="91425" marR="91425" marT="91425" marB="91425">
                    <a:solidFill>
                      <a:schemeClr val="accent5"/>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200" b="1" u="none" strike="noStrike" cap="none" dirty="0">
                          <a:solidFill>
                            <a:schemeClr val="lt1"/>
                          </a:solidFill>
                          <a:latin typeface="Roboto"/>
                          <a:ea typeface="Roboto"/>
                          <a:cs typeface="Roboto"/>
                          <a:sym typeface="Roboto"/>
                        </a:rPr>
                        <a:t>Interpretasi</a:t>
                      </a:r>
                      <a:endParaRPr sz="1200" b="1" u="none" strike="noStrike" cap="none" dirty="0">
                        <a:solidFill>
                          <a:schemeClr val="lt1"/>
                        </a:solidFill>
                        <a:latin typeface="Roboto"/>
                        <a:ea typeface="Roboto"/>
                        <a:cs typeface="Roboto"/>
                        <a:sym typeface="Roboto"/>
                      </a:endParaRPr>
                    </a:p>
                  </a:txBody>
                  <a:tcPr marL="91425" marR="91425" marT="91425" marB="91425">
                    <a:solidFill>
                      <a:schemeClr val="accent5"/>
                    </a:solidFill>
                  </a:tcPr>
                </a:tc>
                <a:extLst>
                  <a:ext uri="{0D108BD9-81ED-4DB2-BD59-A6C34878D82A}">
                    <a16:rowId xmlns:a16="http://schemas.microsoft.com/office/drawing/2014/main" val="10000"/>
                  </a:ext>
                </a:extLst>
              </a:tr>
              <a:tr h="742320">
                <a:tc>
                  <a:txBody>
                    <a:bodyPr/>
                    <a:lstStyle/>
                    <a:p>
                      <a:pPr marL="0" marR="0" lvl="0" indent="0" algn="ctr" rtl="0">
                        <a:lnSpc>
                          <a:spcPct val="100000"/>
                        </a:lnSpc>
                        <a:spcBef>
                          <a:spcPts val="0"/>
                        </a:spcBef>
                        <a:spcAft>
                          <a:spcPts val="0"/>
                        </a:spcAft>
                        <a:buClr>
                          <a:srgbClr val="000000"/>
                        </a:buClr>
                        <a:buSzPts val="1200"/>
                        <a:buFont typeface="Arial"/>
                        <a:buNone/>
                      </a:pPr>
                      <a:r>
                        <a:rPr lang="id" sz="800" u="none" strike="noStrike" cap="none" dirty="0">
                          <a:latin typeface="Roboto"/>
                          <a:ea typeface="Roboto"/>
                          <a:cs typeface="Roboto"/>
                          <a:sym typeface="Roboto"/>
                        </a:rPr>
                        <a:t>Debt to Asset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68%</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800" u="none" strike="noStrike" cap="none" dirty="0" err="1">
                          <a:latin typeface="Roboto"/>
                          <a:ea typeface="Roboto"/>
                          <a:cs typeface="Roboto"/>
                          <a:sym typeface="Roboto"/>
                        </a:rPr>
                        <a:t>Rasio</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ini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menunjukan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bahwa</a:t>
                      </a:r>
                      <a:r>
                        <a:rPr lang="en-US" sz="800" u="none" strike="noStrike" cap="none" dirty="0">
                          <a:latin typeface="Roboto"/>
                          <a:ea typeface="Roboto"/>
                          <a:cs typeface="Roboto"/>
                          <a:sym typeface="Roboto"/>
                        </a:rPr>
                        <a:t>  68% </a:t>
                      </a:r>
                      <a:r>
                        <a:rPr lang="en-US" sz="800" u="none" strike="noStrike" cap="none" dirty="0" err="1">
                          <a:latin typeface="Roboto"/>
                          <a:ea typeface="Roboto"/>
                          <a:cs typeface="Roboto"/>
                          <a:sym typeface="Roboto"/>
                        </a:rPr>
                        <a:t>pendannaan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dibiayai</a:t>
                      </a:r>
                      <a:r>
                        <a:rPr lang="en-US" sz="800" u="none" strike="noStrike" cap="none" dirty="0">
                          <a:latin typeface="Roboto"/>
                          <a:ea typeface="Roboto"/>
                          <a:cs typeface="Roboto"/>
                          <a:sym typeface="Roboto"/>
                        </a:rPr>
                        <a:t> oleh </a:t>
                      </a:r>
                      <a:r>
                        <a:rPr lang="en-US" sz="800" u="none" strike="noStrike" cap="none" dirty="0" err="1">
                          <a:latin typeface="Roboto"/>
                          <a:ea typeface="Roboto"/>
                          <a:cs typeface="Roboto"/>
                          <a:sym typeface="Roboto"/>
                        </a:rPr>
                        <a:t>hutang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Artinya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dari</a:t>
                      </a:r>
                      <a:r>
                        <a:rPr lang="en-US" sz="800" u="none" strike="noStrike" cap="none" dirty="0">
                          <a:latin typeface="Roboto"/>
                          <a:ea typeface="Roboto"/>
                          <a:cs typeface="Roboto"/>
                          <a:sym typeface="Roboto"/>
                        </a:rPr>
                        <a:t> </a:t>
                      </a:r>
                    </a:p>
                    <a:p>
                      <a:pPr marL="0" marR="0" lvl="0" indent="0" algn="l"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Rp 100 </a:t>
                      </a:r>
                      <a:r>
                        <a:rPr lang="en-US" sz="800" u="none" strike="noStrike" cap="none" dirty="0" err="1">
                          <a:latin typeface="Roboto"/>
                          <a:ea typeface="Roboto"/>
                          <a:cs typeface="Roboto"/>
                          <a:sym typeface="Roboto"/>
                        </a:rPr>
                        <a:t>pendanaan</a:t>
                      </a:r>
                      <a:r>
                        <a:rPr lang="en-US" sz="800" u="none" strike="noStrike" cap="none" dirty="0">
                          <a:latin typeface="Roboto"/>
                          <a:ea typeface="Roboto"/>
                          <a:cs typeface="Roboto"/>
                          <a:sym typeface="Roboto"/>
                        </a:rPr>
                        <a:t> Rp 68 </a:t>
                      </a:r>
                      <a:r>
                        <a:rPr lang="en-US" sz="800" u="none" strike="noStrike" cap="none" dirty="0" err="1">
                          <a:latin typeface="Roboto"/>
                          <a:ea typeface="Roboto"/>
                          <a:cs typeface="Roboto"/>
                          <a:sym typeface="Roboto"/>
                        </a:rPr>
                        <a:t>dibiayai</a:t>
                      </a:r>
                      <a:r>
                        <a:rPr lang="en-US" sz="800" u="none" strike="noStrike" cap="none" dirty="0">
                          <a:latin typeface="Roboto"/>
                          <a:ea typeface="Roboto"/>
                          <a:cs typeface="Roboto"/>
                          <a:sym typeface="Roboto"/>
                        </a:rPr>
                        <a:t> oleh </a:t>
                      </a:r>
                      <a:r>
                        <a:rPr lang="en-US" sz="800" u="none" strike="noStrike" cap="none" dirty="0" err="1">
                          <a:latin typeface="Roboto"/>
                          <a:ea typeface="Roboto"/>
                          <a:cs typeface="Roboto"/>
                          <a:sym typeface="Roboto"/>
                        </a:rPr>
                        <a:t>hutang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dan</a:t>
                      </a:r>
                      <a:r>
                        <a:rPr lang="en-US" sz="800" u="none" strike="noStrike" cap="none" dirty="0">
                          <a:latin typeface="Roboto"/>
                          <a:ea typeface="Roboto"/>
                          <a:cs typeface="Roboto"/>
                          <a:sym typeface="Roboto"/>
                        </a:rPr>
                        <a:t> </a:t>
                      </a:r>
                      <a:r>
                        <a:rPr lang="id-ID" sz="800" u="none" strike="noStrike" cap="none" dirty="0">
                          <a:latin typeface="Roboto"/>
                          <a:ea typeface="Roboto"/>
                          <a:cs typeface="Roboto"/>
                          <a:sym typeface="Roboto"/>
                        </a:rPr>
                        <a:t>Rp 32</a:t>
                      </a:r>
                      <a:r>
                        <a:rPr lang="en-US" sz="800" u="none" strike="noStrike" cap="none" dirty="0">
                          <a:latin typeface="Roboto"/>
                          <a:ea typeface="Roboto"/>
                          <a:cs typeface="Roboto"/>
                          <a:sym typeface="Roboto"/>
                        </a:rPr>
                        <a:t> di </a:t>
                      </a:r>
                      <a:r>
                        <a:rPr lang="en-US" sz="800" u="none" strike="noStrike" cap="none" dirty="0" err="1">
                          <a:latin typeface="Roboto"/>
                          <a:ea typeface="Roboto"/>
                          <a:cs typeface="Roboto"/>
                          <a:sym typeface="Roboto"/>
                        </a:rPr>
                        <a:t>sediakan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pemegang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saham</a:t>
                      </a:r>
                      <a:r>
                        <a:rPr lang="en-US" sz="800" u="none" strike="noStrike" cap="none" dirty="0">
                          <a:latin typeface="Roboto"/>
                          <a:ea typeface="Roboto"/>
                          <a:cs typeface="Roboto"/>
                          <a:sym typeface="Roboto"/>
                        </a:rPr>
                        <a:t>. </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920056">
                <a:tc>
                  <a:txBody>
                    <a:bodyPr/>
                    <a:lstStyle/>
                    <a:p>
                      <a:pPr marL="0" marR="0" lvl="0" indent="0" algn="ctr"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 </a:t>
                      </a:r>
                      <a:r>
                        <a:rPr lang="id" sz="800" u="none" strike="noStrike" cap="none" dirty="0">
                          <a:latin typeface="Roboto"/>
                          <a:ea typeface="Roboto"/>
                          <a:cs typeface="Roboto"/>
                          <a:sym typeface="Roboto"/>
                        </a:rPr>
                        <a:t>Debt to Equity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212%</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800" u="none" strike="noStrike" cap="none" dirty="0" err="1">
                          <a:latin typeface="Roboto"/>
                          <a:ea typeface="Roboto"/>
                          <a:cs typeface="Roboto"/>
                          <a:sym typeface="Roboto"/>
                        </a:rPr>
                        <a:t>Rasio</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ini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menunjukan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bahwa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kreditor</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memberikan</a:t>
                      </a:r>
                      <a:r>
                        <a:rPr lang="en-US" sz="800" u="none" strike="noStrike" cap="none" dirty="0">
                          <a:latin typeface="Roboto"/>
                          <a:ea typeface="Roboto"/>
                          <a:cs typeface="Roboto"/>
                          <a:sym typeface="Roboto"/>
                        </a:rPr>
                        <a:t> Rp 212 pada </a:t>
                      </a:r>
                      <a:r>
                        <a:rPr lang="en-US" sz="800" u="none" strike="noStrike" cap="none" dirty="0" err="1">
                          <a:latin typeface="Roboto"/>
                          <a:ea typeface="Roboto"/>
                          <a:cs typeface="Roboto"/>
                          <a:sym typeface="Roboto"/>
                        </a:rPr>
                        <a:t>tahun</a:t>
                      </a:r>
                      <a:r>
                        <a:rPr lang="en-US" sz="800" u="none" strike="noStrike" cap="none" dirty="0">
                          <a:latin typeface="Roboto"/>
                          <a:ea typeface="Roboto"/>
                          <a:cs typeface="Roboto"/>
                          <a:sym typeface="Roboto"/>
                        </a:rPr>
                        <a:t> 2024 </a:t>
                      </a:r>
                      <a:r>
                        <a:rPr lang="en-US" sz="800" u="none" strike="noStrike" cap="none" dirty="0" err="1">
                          <a:latin typeface="Roboto"/>
                          <a:ea typeface="Roboto"/>
                          <a:cs typeface="Roboto"/>
                          <a:sym typeface="Roboto"/>
                        </a:rPr>
                        <a:t>untuk</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setiap</a:t>
                      </a:r>
                      <a:r>
                        <a:rPr lang="en-US" sz="800" u="none" strike="noStrike" cap="none" dirty="0">
                          <a:latin typeface="Roboto"/>
                          <a:ea typeface="Roboto"/>
                          <a:cs typeface="Roboto"/>
                          <a:sym typeface="Roboto"/>
                        </a:rPr>
                        <a:t> Rp 100 yang </a:t>
                      </a:r>
                      <a:r>
                        <a:rPr lang="en-US" sz="800" u="none" strike="noStrike" cap="none" dirty="0" err="1">
                          <a:latin typeface="Roboto"/>
                          <a:ea typeface="Roboto"/>
                          <a:cs typeface="Roboto"/>
                          <a:sym typeface="Roboto"/>
                        </a:rPr>
                        <a:t>disediakan</a:t>
                      </a:r>
                      <a:r>
                        <a:rPr lang="en-US" sz="800" u="none" strike="noStrike" cap="none" dirty="0">
                          <a:latin typeface="Roboto"/>
                          <a:ea typeface="Roboto"/>
                          <a:cs typeface="Roboto"/>
                          <a:sym typeface="Roboto"/>
                        </a:rPr>
                        <a:t> oleh </a:t>
                      </a:r>
                      <a:r>
                        <a:rPr lang="en-US" sz="800" u="none" strike="noStrike" cap="none" dirty="0" err="1">
                          <a:latin typeface="Roboto"/>
                          <a:ea typeface="Roboto"/>
                          <a:cs typeface="Roboto"/>
                          <a:sym typeface="Roboto"/>
                        </a:rPr>
                        <a:t>pemegang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saham</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artinya</a:t>
                      </a:r>
                      <a:r>
                        <a:rPr lang="en-US" sz="800" u="none" strike="noStrike" cap="none" dirty="0">
                          <a:latin typeface="Roboto"/>
                          <a:ea typeface="Roboto"/>
                          <a:cs typeface="Roboto"/>
                          <a:sym typeface="Roboto"/>
                        </a:rPr>
                        <a:t> utang </a:t>
                      </a:r>
                      <a:r>
                        <a:rPr lang="en-US" sz="800" u="none" strike="noStrike" cap="none" dirty="0" err="1">
                          <a:latin typeface="Roboto"/>
                          <a:ea typeface="Roboto"/>
                          <a:cs typeface="Roboto"/>
                          <a:sym typeface="Roboto"/>
                        </a:rPr>
                        <a:t>perusaan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itu</a:t>
                      </a:r>
                      <a:r>
                        <a:rPr lang="en-US" sz="800" u="none" strike="noStrike" cap="none" dirty="0">
                          <a:latin typeface="Roboto"/>
                          <a:ea typeface="Roboto"/>
                          <a:cs typeface="Roboto"/>
                          <a:sym typeface="Roboto"/>
                        </a:rPr>
                        <a:t> 2 kali </a:t>
                      </a:r>
                      <a:r>
                        <a:rPr lang="en-US" sz="800" u="none" strike="noStrike" cap="none" dirty="0" err="1">
                          <a:latin typeface="Roboto"/>
                          <a:ea typeface="Roboto"/>
                          <a:cs typeface="Roboto"/>
                          <a:sym typeface="Roboto"/>
                        </a:rPr>
                        <a:t>lipat</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dari</a:t>
                      </a:r>
                      <a:r>
                        <a:rPr lang="en-US" sz="800" u="none" strike="noStrike" cap="none" dirty="0">
                          <a:latin typeface="Roboto"/>
                          <a:ea typeface="Roboto"/>
                          <a:cs typeface="Roboto"/>
                          <a:sym typeface="Roboto"/>
                        </a:rPr>
                        <a:t> pada modal </a:t>
                      </a:r>
                      <a:r>
                        <a:rPr lang="en-US" sz="800" u="none" strike="noStrike" cap="none" dirty="0" err="1">
                          <a:latin typeface="Roboto"/>
                          <a:ea typeface="Roboto"/>
                          <a:cs typeface="Roboto"/>
                          <a:sym typeface="Roboto"/>
                        </a:rPr>
                        <a:t>sendiri</a:t>
                      </a:r>
                      <a:r>
                        <a:rPr lang="en-US" sz="800" u="none" strike="noStrike" cap="none" dirty="0">
                          <a:latin typeface="Roboto"/>
                          <a:ea typeface="Roboto"/>
                          <a:cs typeface="Roboto"/>
                          <a:sym typeface="Roboto"/>
                        </a:rPr>
                        <a:t>.</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479253">
                <a:tc>
                  <a:txBody>
                    <a:bodyPr/>
                    <a:lstStyle/>
                    <a:p>
                      <a:pPr marL="0" marR="0" lvl="0" indent="0" algn="ctr" rtl="0">
                        <a:lnSpc>
                          <a:spcPct val="100000"/>
                        </a:lnSpc>
                        <a:spcBef>
                          <a:spcPts val="0"/>
                        </a:spcBef>
                        <a:spcAft>
                          <a:spcPts val="0"/>
                        </a:spcAft>
                        <a:buClr>
                          <a:srgbClr val="000000"/>
                        </a:buClr>
                        <a:buSzPts val="1200"/>
                        <a:buFont typeface="Arial"/>
                        <a:buNone/>
                      </a:pPr>
                      <a:r>
                        <a:rPr lang="id" sz="800" u="none" strike="noStrike" cap="none" dirty="0">
                          <a:latin typeface="Roboto"/>
                          <a:ea typeface="Roboto"/>
                          <a:cs typeface="Roboto"/>
                          <a:sym typeface="Roboto"/>
                        </a:rPr>
                        <a:t>Time Interest Earned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2,4</a:t>
                      </a:r>
                      <a:r>
                        <a:rPr lang="id-ID" sz="800" u="none" strike="noStrike" cap="none" dirty="0">
                          <a:latin typeface="Roboto"/>
                          <a:ea typeface="Roboto"/>
                          <a:cs typeface="Roboto"/>
                          <a:sym typeface="Roboto"/>
                        </a:rPr>
                        <a:t>2</a:t>
                      </a:r>
                      <a:r>
                        <a:rPr lang="en-US" sz="800" u="none" strike="noStrike" cap="none" dirty="0">
                          <a:latin typeface="Roboto"/>
                          <a:ea typeface="Roboto"/>
                          <a:cs typeface="Roboto"/>
                          <a:sym typeface="Roboto"/>
                        </a:rPr>
                        <a:t> kali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lang="en-ID" sz="800" u="none" strike="noStrike" cap="none" dirty="0">
                          <a:latin typeface="Roboto"/>
                          <a:ea typeface="Roboto"/>
                          <a:cs typeface="Roboto"/>
                          <a:sym typeface="Roboto"/>
                        </a:rPr>
                        <a:t>Time Interest Earned Ratio </a:t>
                      </a:r>
                      <a:r>
                        <a:rPr lang="en-ID" sz="800" u="none" strike="noStrike" cap="none" dirty="0" err="1">
                          <a:latin typeface="Roboto"/>
                          <a:ea typeface="Roboto"/>
                          <a:cs typeface="Roboto"/>
                          <a:sym typeface="Roboto"/>
                        </a:rPr>
                        <a:t>adalah</a:t>
                      </a:r>
                      <a:r>
                        <a:rPr lang="en-ID" sz="800" u="none" strike="noStrike" cap="none" dirty="0">
                          <a:latin typeface="Roboto"/>
                          <a:ea typeface="Roboto"/>
                          <a:cs typeface="Roboto"/>
                          <a:sym typeface="Roboto"/>
                        </a:rPr>
                        <a:t> 2,4</a:t>
                      </a:r>
                      <a:r>
                        <a:rPr lang="id-ID" sz="800" u="none" strike="noStrike" cap="none" dirty="0">
                          <a:latin typeface="Roboto"/>
                          <a:ea typeface="Roboto"/>
                          <a:cs typeface="Roboto"/>
                          <a:sym typeface="Roboto"/>
                        </a:rPr>
                        <a:t>2</a:t>
                      </a:r>
                      <a:r>
                        <a:rPr lang="en-ID" sz="800" u="none" strike="noStrike" cap="none" dirty="0">
                          <a:latin typeface="Roboto"/>
                          <a:ea typeface="Roboto"/>
                          <a:cs typeface="Roboto"/>
                          <a:sym typeface="Roboto"/>
                        </a:rPr>
                        <a:t> kali </a:t>
                      </a:r>
                      <a:r>
                        <a:rPr lang="en-ID" sz="800" u="none" strike="noStrike" cap="none" dirty="0" err="1">
                          <a:latin typeface="Roboto"/>
                          <a:ea typeface="Roboto"/>
                          <a:cs typeface="Roboto"/>
                          <a:sym typeface="Roboto"/>
                        </a:rPr>
                        <a:t>atau</a:t>
                      </a:r>
                      <a:r>
                        <a:rPr lang="en-ID" sz="800" u="none" strike="noStrike" cap="none" dirty="0">
                          <a:latin typeface="Roboto"/>
                          <a:ea typeface="Roboto"/>
                          <a:cs typeface="Roboto"/>
                          <a:sym typeface="Roboto"/>
                        </a:rPr>
                        <a:t> </a:t>
                      </a:r>
                      <a:r>
                        <a:rPr lang="en-ID" sz="800" u="none" strike="noStrike" cap="none" dirty="0" err="1">
                          <a:latin typeface="Roboto"/>
                          <a:ea typeface="Roboto"/>
                          <a:cs typeface="Roboto"/>
                          <a:sym typeface="Roboto"/>
                        </a:rPr>
                        <a:t>dengan</a:t>
                      </a:r>
                      <a:r>
                        <a:rPr lang="en-ID" sz="800" u="none" strike="noStrike" cap="none" dirty="0">
                          <a:latin typeface="Roboto"/>
                          <a:ea typeface="Roboto"/>
                          <a:cs typeface="Roboto"/>
                          <a:sym typeface="Roboto"/>
                        </a:rPr>
                        <a:t> kata lain </a:t>
                      </a:r>
                      <a:r>
                        <a:rPr lang="en-ID" sz="800" u="none" strike="noStrike" cap="none" dirty="0" err="1">
                          <a:latin typeface="Roboto"/>
                          <a:ea typeface="Roboto"/>
                          <a:cs typeface="Roboto"/>
                          <a:sym typeface="Roboto"/>
                        </a:rPr>
                        <a:t>biaya</a:t>
                      </a:r>
                      <a:r>
                        <a:rPr lang="en-ID" sz="800" u="none" strike="noStrike" cap="none" dirty="0">
                          <a:latin typeface="Roboto"/>
                          <a:ea typeface="Roboto"/>
                          <a:cs typeface="Roboto"/>
                          <a:sym typeface="Roboto"/>
                        </a:rPr>
                        <a:t> bunga </a:t>
                      </a:r>
                      <a:r>
                        <a:rPr lang="en-ID" sz="800" u="none" strike="noStrike" cap="none" dirty="0" err="1">
                          <a:latin typeface="Roboto"/>
                          <a:ea typeface="Roboto"/>
                          <a:cs typeface="Roboto"/>
                          <a:sym typeface="Roboto"/>
                        </a:rPr>
                        <a:t>dapat</a:t>
                      </a:r>
                      <a:r>
                        <a:rPr lang="en-ID" sz="800" u="none" strike="noStrike" cap="none" dirty="0">
                          <a:latin typeface="Roboto"/>
                          <a:ea typeface="Roboto"/>
                          <a:cs typeface="Roboto"/>
                          <a:sym typeface="Roboto"/>
                        </a:rPr>
                        <a:t> </a:t>
                      </a:r>
                      <a:r>
                        <a:rPr lang="en-ID" sz="800" u="none" strike="noStrike" cap="none" dirty="0" err="1">
                          <a:latin typeface="Roboto"/>
                          <a:ea typeface="Roboto"/>
                          <a:cs typeface="Roboto"/>
                          <a:sym typeface="Roboto"/>
                        </a:rPr>
                        <a:t>ditutup</a:t>
                      </a:r>
                      <a:r>
                        <a:rPr lang="en-ID" sz="800" u="none" strike="noStrike" cap="none" dirty="0">
                          <a:latin typeface="Roboto"/>
                          <a:ea typeface="Roboto"/>
                          <a:cs typeface="Roboto"/>
                          <a:sym typeface="Roboto"/>
                        </a:rPr>
                        <a:t> </a:t>
                      </a:r>
                      <a:r>
                        <a:rPr lang="en-ID" sz="800" u="none" strike="noStrike" cap="none" dirty="0" err="1">
                          <a:latin typeface="Roboto"/>
                          <a:ea typeface="Roboto"/>
                          <a:cs typeface="Roboto"/>
                          <a:sym typeface="Roboto"/>
                        </a:rPr>
                        <a:t>oleh</a:t>
                      </a:r>
                      <a:r>
                        <a:rPr lang="en-ID" sz="800" u="none" strike="noStrike" cap="none" dirty="0">
                          <a:latin typeface="Roboto"/>
                          <a:ea typeface="Roboto"/>
                          <a:cs typeface="Roboto"/>
                          <a:sym typeface="Roboto"/>
                        </a:rPr>
                        <a:t> 2,4</a:t>
                      </a:r>
                      <a:r>
                        <a:rPr lang="id-ID" sz="800" u="none" strike="noStrike" cap="none" dirty="0">
                          <a:latin typeface="Roboto"/>
                          <a:ea typeface="Roboto"/>
                          <a:cs typeface="Roboto"/>
                          <a:sym typeface="Roboto"/>
                        </a:rPr>
                        <a:t>2 </a:t>
                      </a:r>
                      <a:r>
                        <a:rPr lang="en-ID" sz="800" u="none" strike="noStrike" cap="none" dirty="0">
                          <a:latin typeface="Roboto"/>
                          <a:ea typeface="Roboto"/>
                          <a:cs typeface="Roboto"/>
                          <a:sym typeface="Roboto"/>
                        </a:rPr>
                        <a:t>kali  </a:t>
                      </a:r>
                      <a:r>
                        <a:rPr lang="en-ID" sz="800" u="none" strike="noStrike" cap="none" dirty="0" err="1">
                          <a:latin typeface="Roboto"/>
                          <a:ea typeface="Roboto"/>
                          <a:cs typeface="Roboto"/>
                          <a:sym typeface="Roboto"/>
                        </a:rPr>
                        <a:t>dari</a:t>
                      </a:r>
                      <a:r>
                        <a:rPr lang="en-ID" sz="800" u="none" strike="noStrike" cap="none" dirty="0">
                          <a:latin typeface="Roboto"/>
                          <a:ea typeface="Roboto"/>
                          <a:cs typeface="Roboto"/>
                          <a:sym typeface="Roboto"/>
                        </a:rPr>
                        <a:t> </a:t>
                      </a:r>
                      <a:r>
                        <a:rPr lang="en-ID" sz="800" u="none" strike="noStrike" cap="none" dirty="0" err="1">
                          <a:latin typeface="Roboto"/>
                          <a:ea typeface="Roboto"/>
                          <a:cs typeface="Roboto"/>
                          <a:sym typeface="Roboto"/>
                        </a:rPr>
                        <a:t>laba</a:t>
                      </a:r>
                      <a:r>
                        <a:rPr lang="en-ID" sz="800" u="none" strike="noStrike" cap="none" dirty="0">
                          <a:latin typeface="Roboto"/>
                          <a:ea typeface="Roboto"/>
                          <a:cs typeface="Roboto"/>
                          <a:sym typeface="Roboto"/>
                        </a:rPr>
                        <a:t> </a:t>
                      </a:r>
                      <a:r>
                        <a:rPr lang="en-ID" sz="800" u="none" strike="noStrike" cap="none" dirty="0" err="1">
                          <a:latin typeface="Roboto"/>
                          <a:ea typeface="Roboto"/>
                          <a:cs typeface="Roboto"/>
                          <a:sym typeface="Roboto"/>
                        </a:rPr>
                        <a:t>sebelum</a:t>
                      </a:r>
                      <a:r>
                        <a:rPr lang="en-ID" sz="800" u="none" strike="noStrike" cap="none" dirty="0">
                          <a:latin typeface="Roboto"/>
                          <a:ea typeface="Roboto"/>
                          <a:cs typeface="Roboto"/>
                          <a:sym typeface="Roboto"/>
                        </a:rPr>
                        <a:t> bunga dan </a:t>
                      </a:r>
                      <a:r>
                        <a:rPr lang="en-ID" sz="800" u="none" strike="noStrike" cap="none" dirty="0" err="1">
                          <a:latin typeface="Roboto"/>
                          <a:ea typeface="Roboto"/>
                          <a:cs typeface="Roboto"/>
                          <a:sym typeface="Roboto"/>
                        </a:rPr>
                        <a:t>pajak</a:t>
                      </a:r>
                      <a:r>
                        <a:rPr lang="en-ID" sz="800" u="none" strike="noStrike" cap="none" dirty="0">
                          <a:latin typeface="Roboto"/>
                          <a:ea typeface="Roboto"/>
                          <a:cs typeface="Roboto"/>
                          <a:sym typeface="Roboto"/>
                        </a:rPr>
                        <a:t>.</a:t>
                      </a:r>
                    </a:p>
                    <a:p>
                      <a:pPr marL="0" marR="0" lvl="0" indent="0" algn="l" rtl="0">
                        <a:lnSpc>
                          <a:spcPct val="100000"/>
                        </a:lnSpc>
                        <a:spcBef>
                          <a:spcPts val="0"/>
                        </a:spcBef>
                        <a:spcAft>
                          <a:spcPts val="0"/>
                        </a:spcAft>
                        <a:buClr>
                          <a:srgbClr val="000000"/>
                        </a:buClr>
                        <a:buSzPts val="1200"/>
                        <a:buFont typeface="Arial"/>
                        <a:buNone/>
                      </a:pP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r h="706962">
                <a:tc>
                  <a:txBody>
                    <a:bodyPr/>
                    <a:lstStyle/>
                    <a:p>
                      <a:pPr marL="0" marR="0" lvl="0" indent="0" algn="ctr" rtl="0">
                        <a:lnSpc>
                          <a:spcPct val="100000"/>
                        </a:lnSpc>
                        <a:spcBef>
                          <a:spcPts val="0"/>
                        </a:spcBef>
                        <a:spcAft>
                          <a:spcPts val="0"/>
                        </a:spcAft>
                        <a:buClr>
                          <a:srgbClr val="000000"/>
                        </a:buClr>
                        <a:buSzPts val="1200"/>
                        <a:buFont typeface="Arial"/>
                        <a:buNone/>
                      </a:pPr>
                      <a:r>
                        <a:rPr lang="id" sz="800" u="none" strike="noStrike" cap="none">
                          <a:latin typeface="Roboto"/>
                          <a:ea typeface="Roboto"/>
                          <a:cs typeface="Roboto"/>
                          <a:sym typeface="Roboto"/>
                        </a:rPr>
                        <a:t>Total Asset to Equity Ratio</a:t>
                      </a:r>
                      <a:endParaRPr sz="800" u="none" strike="noStrike" cap="none">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3</a:t>
                      </a:r>
                      <a:r>
                        <a:rPr lang="id-ID" sz="800" u="none" strike="noStrike" cap="none" dirty="0">
                          <a:latin typeface="Roboto"/>
                          <a:ea typeface="Roboto"/>
                          <a:cs typeface="Roboto"/>
                          <a:sym typeface="Roboto"/>
                        </a:rPr>
                        <a:t>,12</a:t>
                      </a:r>
                      <a:r>
                        <a:rPr lang="en-US" sz="800" u="none" strike="noStrike" cap="none" dirty="0">
                          <a:latin typeface="Roboto"/>
                          <a:ea typeface="Roboto"/>
                          <a:cs typeface="Roboto"/>
                          <a:sym typeface="Roboto"/>
                        </a:rPr>
                        <a:t>kali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Hal </a:t>
                      </a:r>
                      <a:r>
                        <a:rPr lang="en-US" sz="800" u="none" strike="noStrike" cap="none" dirty="0" err="1">
                          <a:latin typeface="Roboto"/>
                          <a:ea typeface="Roboto"/>
                          <a:cs typeface="Roboto"/>
                          <a:sym typeface="Roboto"/>
                        </a:rPr>
                        <a:t>ini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menunjukan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bahwa</a:t>
                      </a:r>
                      <a:r>
                        <a:rPr lang="en-US" sz="800" u="none" strike="noStrike" cap="none" dirty="0">
                          <a:latin typeface="Roboto"/>
                          <a:ea typeface="Roboto"/>
                          <a:cs typeface="Roboto"/>
                          <a:sym typeface="Roboto"/>
                        </a:rPr>
                        <a:t> Perusahaan </a:t>
                      </a:r>
                      <a:r>
                        <a:rPr lang="en-US" sz="800" u="none" strike="noStrike" cap="none" dirty="0" err="1">
                          <a:latin typeface="Roboto"/>
                          <a:ea typeface="Roboto"/>
                          <a:cs typeface="Roboto"/>
                          <a:sym typeface="Roboto"/>
                        </a:rPr>
                        <a:t>memiliki</a:t>
                      </a:r>
                      <a:r>
                        <a:rPr lang="en-US" sz="800" u="none" strike="noStrike" cap="none" dirty="0">
                          <a:latin typeface="Roboto"/>
                          <a:ea typeface="Roboto"/>
                          <a:cs typeface="Roboto"/>
                          <a:sym typeface="Roboto"/>
                        </a:rPr>
                        <a:t> 3</a:t>
                      </a:r>
                      <a:r>
                        <a:rPr lang="id-ID" sz="800" u="none" strike="noStrike" cap="none" dirty="0">
                          <a:latin typeface="Roboto"/>
                          <a:ea typeface="Roboto"/>
                          <a:cs typeface="Roboto"/>
                          <a:sym typeface="Roboto"/>
                        </a:rPr>
                        <a:t>,12 </a:t>
                      </a:r>
                      <a:r>
                        <a:rPr lang="en-US" sz="800" u="none" strike="noStrike" cap="none" dirty="0">
                          <a:latin typeface="Roboto"/>
                          <a:ea typeface="Roboto"/>
                          <a:cs typeface="Roboto"/>
                          <a:sym typeface="Roboto"/>
                        </a:rPr>
                        <a:t>kali asset </a:t>
                      </a:r>
                      <a:r>
                        <a:rPr lang="en-US" sz="800" u="none" strike="noStrike" cap="none" dirty="0" err="1">
                          <a:latin typeface="Roboto"/>
                          <a:ea typeface="Roboto"/>
                          <a:cs typeface="Roboto"/>
                          <a:sym typeface="Roboto"/>
                        </a:rPr>
                        <a:t>lebih</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banyak</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dibandingkan</a:t>
                      </a:r>
                      <a:r>
                        <a:rPr lang="en-US" sz="800" u="none" strike="noStrike" cap="none" dirty="0">
                          <a:latin typeface="Roboto"/>
                          <a:ea typeface="Roboto"/>
                          <a:cs typeface="Roboto"/>
                          <a:sym typeface="Roboto"/>
                        </a:rPr>
                        <a:t> modal.</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4"/>
                  </a:ext>
                </a:extLst>
              </a:tr>
            </a:tbl>
          </a:graphicData>
        </a:graphic>
      </p:graphicFrame>
      <p:sp>
        <p:nvSpPr>
          <p:cNvPr id="244" name="Google Shape;244;p9"/>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a:solidFill>
                  <a:srgbClr val="17919B"/>
                </a:solidFill>
                <a:latin typeface="Roboto"/>
                <a:ea typeface="Roboto"/>
                <a:cs typeface="Roboto"/>
                <a:sym typeface="Roboto"/>
              </a:rPr>
              <a:t>Rasio Solvabilitas</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8045575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grpSp>
        <p:nvGrpSpPr>
          <p:cNvPr id="249" name="Google Shape;249;p10"/>
          <p:cNvGrpSpPr/>
          <p:nvPr/>
        </p:nvGrpSpPr>
        <p:grpSpPr>
          <a:xfrm>
            <a:off x="3854590" y="4740702"/>
            <a:ext cx="1434817" cy="389011"/>
            <a:chOff x="3248325" y="4588800"/>
            <a:chExt cx="2045939" cy="554700"/>
          </a:xfrm>
        </p:grpSpPr>
        <p:sp>
          <p:nvSpPr>
            <p:cNvPr id="250" name="Google Shape;250;p1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1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1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3" name="Google Shape;253;p10"/>
          <p:cNvGrpSpPr/>
          <p:nvPr/>
        </p:nvGrpSpPr>
        <p:grpSpPr>
          <a:xfrm>
            <a:off x="8325085" y="65155"/>
            <a:ext cx="763768" cy="752531"/>
            <a:chOff x="695950" y="3458000"/>
            <a:chExt cx="966550" cy="952450"/>
          </a:xfrm>
        </p:grpSpPr>
        <p:sp>
          <p:nvSpPr>
            <p:cNvPr id="254" name="Google Shape;254;p1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1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1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1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1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1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1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1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1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3" name="Google Shape;263;p1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64" name="Google Shape;264;p10"/>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265" name="Google Shape;265;p10"/>
          <p:cNvGraphicFramePr/>
          <p:nvPr>
            <p:extLst>
              <p:ext uri="{D42A27DB-BD31-4B8C-83A1-F6EECF244321}">
                <p14:modId xmlns:p14="http://schemas.microsoft.com/office/powerpoint/2010/main" val="1501489840"/>
              </p:ext>
            </p:extLst>
          </p:nvPr>
        </p:nvGraphicFramePr>
        <p:xfrm>
          <a:off x="987825" y="862485"/>
          <a:ext cx="6980400" cy="3692985"/>
        </p:xfrm>
        <a:graphic>
          <a:graphicData uri="http://schemas.openxmlformats.org/drawingml/2006/table">
            <a:tbl>
              <a:tblPr>
                <a:noFill/>
              </a:tblPr>
              <a:tblGrid>
                <a:gridCol w="2326800">
                  <a:extLst>
                    <a:ext uri="{9D8B030D-6E8A-4147-A177-3AD203B41FA5}">
                      <a16:colId xmlns:a16="http://schemas.microsoft.com/office/drawing/2014/main" val="20000"/>
                    </a:ext>
                  </a:extLst>
                </a:gridCol>
                <a:gridCol w="1437228">
                  <a:extLst>
                    <a:ext uri="{9D8B030D-6E8A-4147-A177-3AD203B41FA5}">
                      <a16:colId xmlns:a16="http://schemas.microsoft.com/office/drawing/2014/main" val="20001"/>
                    </a:ext>
                  </a:extLst>
                </a:gridCol>
                <a:gridCol w="3216372">
                  <a:extLst>
                    <a:ext uri="{9D8B030D-6E8A-4147-A177-3AD203B41FA5}">
                      <a16:colId xmlns:a16="http://schemas.microsoft.com/office/drawing/2014/main" val="20002"/>
                    </a:ext>
                  </a:extLst>
                </a:gridCol>
              </a:tblGrid>
              <a:tr h="430750">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chemeClr val="lt1"/>
                          </a:solidFill>
                          <a:latin typeface="Roboto"/>
                          <a:ea typeface="Roboto"/>
                          <a:cs typeface="Roboto"/>
                          <a:sym typeface="Roboto"/>
                        </a:rPr>
                        <a:t>Jenis Rasio</a:t>
                      </a:r>
                      <a:endParaRPr sz="1400" b="1" u="none" strike="noStrike" cap="none">
                        <a:solidFill>
                          <a:schemeClr val="lt1"/>
                        </a:solidFill>
                        <a:latin typeface="Roboto"/>
                        <a:ea typeface="Roboto"/>
                        <a:cs typeface="Roboto"/>
                        <a:sym typeface="Roboto"/>
                      </a:endParaRPr>
                    </a:p>
                  </a:txBody>
                  <a:tcPr marL="91425" marR="91425" marT="91425" marB="91425">
                    <a:solidFill>
                      <a:schemeClr val="accent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chemeClr val="lt1"/>
                          </a:solidFill>
                          <a:latin typeface="Roboto"/>
                          <a:ea typeface="Roboto"/>
                          <a:cs typeface="Roboto"/>
                          <a:sym typeface="Roboto"/>
                        </a:rPr>
                        <a:t>Angka Rasio</a:t>
                      </a:r>
                      <a:endParaRPr sz="1400" b="1" u="none" strike="noStrike" cap="none">
                        <a:solidFill>
                          <a:schemeClr val="lt1"/>
                        </a:solidFill>
                        <a:latin typeface="Roboto"/>
                        <a:ea typeface="Roboto"/>
                        <a:cs typeface="Roboto"/>
                        <a:sym typeface="Roboto"/>
                      </a:endParaRPr>
                    </a:p>
                  </a:txBody>
                  <a:tcPr marL="91425" marR="91425" marT="91425" marB="91425">
                    <a:solidFill>
                      <a:schemeClr val="accent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chemeClr val="lt1"/>
                          </a:solidFill>
                          <a:latin typeface="Roboto"/>
                          <a:ea typeface="Roboto"/>
                          <a:cs typeface="Roboto"/>
                          <a:sym typeface="Roboto"/>
                        </a:rPr>
                        <a:t>Interpretasi</a:t>
                      </a:r>
                      <a:endParaRPr sz="1400" b="1" u="none" strike="noStrike" cap="none">
                        <a:solidFill>
                          <a:schemeClr val="lt1"/>
                        </a:solidFill>
                        <a:latin typeface="Roboto"/>
                        <a:ea typeface="Roboto"/>
                        <a:cs typeface="Roboto"/>
                        <a:sym typeface="Roboto"/>
                      </a:endParaRPr>
                    </a:p>
                  </a:txBody>
                  <a:tcPr marL="91425" marR="91425" marT="91425" marB="91425">
                    <a:solidFill>
                      <a:schemeClr val="accent5"/>
                    </a:solidFill>
                  </a:tcPr>
                </a:tc>
                <a:extLst>
                  <a:ext uri="{0D108BD9-81ED-4DB2-BD59-A6C34878D82A}">
                    <a16:rowId xmlns:a16="http://schemas.microsoft.com/office/drawing/2014/main" val="10000"/>
                  </a:ext>
                </a:extLst>
              </a:tr>
              <a:tr h="629225">
                <a:tc>
                  <a:txBody>
                    <a:bodyPr/>
                    <a:lstStyle/>
                    <a:p>
                      <a:pPr marL="0" marR="0" lvl="0" indent="0" algn="l" rtl="0">
                        <a:lnSpc>
                          <a:spcPct val="100000"/>
                        </a:lnSpc>
                        <a:spcBef>
                          <a:spcPts val="0"/>
                        </a:spcBef>
                        <a:spcAft>
                          <a:spcPts val="0"/>
                        </a:spcAft>
                        <a:buClr>
                          <a:srgbClr val="000000"/>
                        </a:buClr>
                        <a:buSzPts val="1200"/>
                        <a:buFont typeface="Arial"/>
                        <a:buNone/>
                      </a:pPr>
                      <a:r>
                        <a:rPr lang="id" sz="800" u="none" strike="noStrike" cap="none" dirty="0">
                          <a:latin typeface="Roboto"/>
                          <a:ea typeface="Roboto"/>
                          <a:cs typeface="Roboto"/>
                          <a:sym typeface="Roboto"/>
                        </a:rPr>
                        <a:t>Sales to Liquid Asset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7</a:t>
                      </a:r>
                      <a:r>
                        <a:rPr lang="id-ID" sz="800" u="none" strike="noStrike" cap="none" dirty="0">
                          <a:latin typeface="Roboto"/>
                          <a:ea typeface="Roboto"/>
                          <a:cs typeface="Roboto"/>
                          <a:sym typeface="Roboto"/>
                        </a:rPr>
                        <a:t>,21</a:t>
                      </a:r>
                      <a:r>
                        <a:rPr lang="en-US" sz="800" u="none" strike="noStrike" cap="none" dirty="0">
                          <a:latin typeface="Roboto"/>
                          <a:ea typeface="Roboto"/>
                          <a:cs typeface="Roboto"/>
                          <a:sym typeface="Roboto"/>
                        </a:rPr>
                        <a:t> kali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just" rtl="0">
                        <a:lnSpc>
                          <a:spcPct val="100000"/>
                        </a:lnSpc>
                        <a:spcBef>
                          <a:spcPts val="0"/>
                        </a:spcBef>
                        <a:spcAft>
                          <a:spcPts val="0"/>
                        </a:spcAft>
                        <a:buClr>
                          <a:srgbClr val="000000"/>
                        </a:buClr>
                        <a:buSzPts val="1200"/>
                        <a:buFont typeface="Arial"/>
                        <a:buNone/>
                      </a:pPr>
                      <a:r>
                        <a:rPr lang="en-US" sz="800" u="none" strike="noStrike" cap="none" dirty="0" err="1">
                          <a:latin typeface="Roboto"/>
                          <a:ea typeface="Roboto"/>
                          <a:cs typeface="Roboto"/>
                          <a:sym typeface="Roboto"/>
                        </a:rPr>
                        <a:t>Rasio</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ini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menandakan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bahwa</a:t>
                      </a:r>
                      <a:r>
                        <a:rPr lang="en-US" sz="800" u="none" strike="noStrike" cap="none" dirty="0">
                          <a:latin typeface="Roboto"/>
                          <a:ea typeface="Roboto"/>
                          <a:cs typeface="Roboto"/>
                          <a:sym typeface="Roboto"/>
                        </a:rPr>
                        <a:t> Perusahaan </a:t>
                      </a:r>
                      <a:r>
                        <a:rPr lang="id-ID" sz="800" u="none" strike="noStrike" cap="none" dirty="0">
                          <a:latin typeface="Roboto"/>
                          <a:ea typeface="Roboto"/>
                          <a:cs typeface="Roboto"/>
                          <a:sym typeface="Roboto"/>
                        </a:rPr>
                        <a:t>Menghasilkan</a:t>
                      </a:r>
                      <a:r>
                        <a:rPr lang="en-US" sz="800" u="none" strike="noStrike" cap="none" dirty="0">
                          <a:latin typeface="Roboto"/>
                          <a:ea typeface="Roboto"/>
                          <a:cs typeface="Roboto"/>
                          <a:sym typeface="Roboto"/>
                        </a:rPr>
                        <a:t> </a:t>
                      </a:r>
                      <a:r>
                        <a:rPr lang="id-ID" sz="800" u="none" strike="noStrike" cap="none" dirty="0">
                          <a:latin typeface="Roboto"/>
                          <a:ea typeface="Roboto"/>
                          <a:cs typeface="Roboto"/>
                          <a:sym typeface="Roboto"/>
                        </a:rPr>
                        <a:t>penjualan </a:t>
                      </a:r>
                      <a:r>
                        <a:rPr lang="en-US" sz="800" u="none" strike="noStrike" cap="none" dirty="0">
                          <a:latin typeface="Roboto"/>
                          <a:ea typeface="Roboto"/>
                          <a:cs typeface="Roboto"/>
                          <a:sym typeface="Roboto"/>
                        </a:rPr>
                        <a:t>7</a:t>
                      </a:r>
                      <a:r>
                        <a:rPr lang="id-ID" sz="800" u="none" strike="noStrike" cap="none" dirty="0">
                          <a:latin typeface="Roboto"/>
                          <a:ea typeface="Roboto"/>
                          <a:cs typeface="Roboto"/>
                          <a:sym typeface="Roboto"/>
                        </a:rPr>
                        <a:t>,21 </a:t>
                      </a:r>
                      <a:r>
                        <a:rPr lang="en-US" sz="800" u="none" strike="noStrike" cap="none" dirty="0">
                          <a:latin typeface="Roboto"/>
                          <a:ea typeface="Roboto"/>
                          <a:cs typeface="Roboto"/>
                          <a:sym typeface="Roboto"/>
                        </a:rPr>
                        <a:t>kali </a:t>
                      </a:r>
                      <a:r>
                        <a:rPr lang="id-ID" sz="800" u="none" strike="noStrike" cap="none" dirty="0">
                          <a:latin typeface="Roboto"/>
                          <a:ea typeface="Roboto"/>
                          <a:cs typeface="Roboto"/>
                          <a:sym typeface="Roboto"/>
                        </a:rPr>
                        <a:t>dari</a:t>
                      </a:r>
                      <a:r>
                        <a:rPr lang="en-US" sz="800" u="none" strike="noStrike" cap="none" dirty="0">
                          <a:latin typeface="Roboto"/>
                          <a:ea typeface="Roboto"/>
                          <a:cs typeface="Roboto"/>
                          <a:sym typeface="Roboto"/>
                        </a:rPr>
                        <a:t> t</a:t>
                      </a:r>
                      <a:r>
                        <a:rPr lang="id-ID" sz="800" u="none" strike="noStrike" cap="none" dirty="0" err="1">
                          <a:latin typeface="Roboto"/>
                          <a:ea typeface="Roboto"/>
                          <a:cs typeface="Roboto"/>
                          <a:sym typeface="Roboto"/>
                        </a:rPr>
                        <a:t>otal</a:t>
                      </a:r>
                      <a:r>
                        <a:rPr lang="id-ID" sz="800" u="none" strike="noStrike" cap="none" dirty="0">
                          <a:latin typeface="Roboto"/>
                          <a:ea typeface="Roboto"/>
                          <a:cs typeface="Roboto"/>
                          <a:sym typeface="Roboto"/>
                        </a:rPr>
                        <a:t> </a:t>
                      </a:r>
                      <a:r>
                        <a:rPr lang="id-ID" sz="800" u="none" strike="noStrike" cap="none" dirty="0" err="1">
                          <a:latin typeface="Roboto"/>
                          <a:ea typeface="Roboto"/>
                          <a:cs typeface="Roboto"/>
                          <a:sym typeface="Roboto"/>
                        </a:rPr>
                        <a:t>asset</a:t>
                      </a:r>
                      <a:r>
                        <a:rPr lang="en-US" sz="800" u="none" strike="noStrike" cap="none" dirty="0">
                          <a:latin typeface="Roboto"/>
                          <a:ea typeface="Roboto"/>
                          <a:cs typeface="Roboto"/>
                          <a:sym typeface="Roboto"/>
                        </a:rPr>
                        <a:t> yang </a:t>
                      </a:r>
                      <a:r>
                        <a:rPr lang="en-US" sz="800" u="none" strike="noStrike" cap="none" dirty="0" err="1">
                          <a:latin typeface="Roboto"/>
                          <a:ea typeface="Roboto"/>
                          <a:cs typeface="Roboto"/>
                          <a:sym typeface="Roboto"/>
                        </a:rPr>
                        <a:t>dimilikinya</a:t>
                      </a:r>
                      <a:r>
                        <a:rPr lang="en-US" sz="800" u="none" strike="noStrike" cap="none" dirty="0">
                          <a:latin typeface="Roboto"/>
                          <a:ea typeface="Roboto"/>
                          <a:cs typeface="Roboto"/>
                          <a:sym typeface="Roboto"/>
                        </a:rPr>
                        <a:t>.</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629225">
                <a:tc>
                  <a:txBody>
                    <a:bodyPr/>
                    <a:lstStyle/>
                    <a:p>
                      <a:pPr marL="0" marR="0" lvl="0" indent="0" algn="l" rtl="0">
                        <a:lnSpc>
                          <a:spcPct val="100000"/>
                        </a:lnSpc>
                        <a:spcBef>
                          <a:spcPts val="0"/>
                        </a:spcBef>
                        <a:spcAft>
                          <a:spcPts val="0"/>
                        </a:spcAft>
                        <a:buClr>
                          <a:srgbClr val="000000"/>
                        </a:buClr>
                        <a:buSzPts val="1200"/>
                        <a:buFont typeface="Arial"/>
                        <a:buNone/>
                      </a:pPr>
                      <a:r>
                        <a:rPr lang="id" sz="800" u="none" strike="noStrike" cap="none" dirty="0">
                          <a:latin typeface="Roboto"/>
                          <a:ea typeface="Roboto"/>
                          <a:cs typeface="Roboto"/>
                          <a:sym typeface="Roboto"/>
                        </a:rPr>
                        <a:t>Sales to Receivable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17</a:t>
                      </a:r>
                      <a:r>
                        <a:rPr lang="id-ID" sz="800" u="none" strike="noStrike" cap="none" dirty="0">
                          <a:latin typeface="Roboto"/>
                          <a:ea typeface="Roboto"/>
                          <a:cs typeface="Roboto"/>
                          <a:sym typeface="Roboto"/>
                        </a:rPr>
                        <a:t>,03</a:t>
                      </a:r>
                      <a:r>
                        <a:rPr lang="en-US" sz="800" u="none" strike="noStrike" cap="none" dirty="0">
                          <a:latin typeface="Roboto"/>
                          <a:ea typeface="Roboto"/>
                          <a:cs typeface="Roboto"/>
                          <a:sym typeface="Roboto"/>
                        </a:rPr>
                        <a:t> kali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just" rtl="0">
                        <a:lnSpc>
                          <a:spcPct val="100000"/>
                        </a:lnSpc>
                        <a:spcBef>
                          <a:spcPts val="0"/>
                        </a:spcBef>
                        <a:spcAft>
                          <a:spcPts val="0"/>
                        </a:spcAft>
                        <a:buClr>
                          <a:srgbClr val="000000"/>
                        </a:buClr>
                        <a:buSzPts val="1200"/>
                        <a:buFont typeface="Arial"/>
                        <a:buNone/>
                      </a:pPr>
                      <a:r>
                        <a:rPr lang="en-ID" sz="800" b="0" i="0" u="none" strike="noStrike" cap="none" dirty="0">
                          <a:solidFill>
                            <a:schemeClr val="tx1"/>
                          </a:solidFill>
                          <a:effectLst/>
                          <a:latin typeface="+mn-lt"/>
                          <a:ea typeface="+mn-ea"/>
                          <a:cs typeface="+mn-cs"/>
                          <a:sym typeface="Arial"/>
                        </a:rPr>
                        <a:t>Hal </a:t>
                      </a:r>
                      <a:r>
                        <a:rPr lang="en-ID" sz="800" b="0" i="0" u="none" strike="noStrike" cap="none" dirty="0" err="1">
                          <a:solidFill>
                            <a:schemeClr val="tx1"/>
                          </a:solidFill>
                          <a:effectLst/>
                          <a:latin typeface="+mn-lt"/>
                          <a:ea typeface="+mn-ea"/>
                          <a:cs typeface="+mn-cs"/>
                          <a:sym typeface="Arial"/>
                        </a:rPr>
                        <a:t>ini</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berarti</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perusahaan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dapat</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menghasilkan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penjualan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sebesar</a:t>
                      </a:r>
                      <a:r>
                        <a:rPr lang="en-ID" sz="800" b="0" i="0" u="none" strike="noStrike" cap="none" dirty="0">
                          <a:solidFill>
                            <a:schemeClr val="tx1"/>
                          </a:solidFill>
                          <a:effectLst/>
                          <a:latin typeface="+mn-lt"/>
                          <a:ea typeface="+mn-ea"/>
                          <a:cs typeface="+mn-cs"/>
                          <a:sym typeface="Arial"/>
                        </a:rPr>
                        <a:t> 17</a:t>
                      </a:r>
                      <a:r>
                        <a:rPr lang="id-ID" sz="800" b="0" i="0" u="none" strike="noStrike" cap="none" dirty="0">
                          <a:solidFill>
                            <a:schemeClr val="tx1"/>
                          </a:solidFill>
                          <a:effectLst/>
                          <a:latin typeface="+mn-lt"/>
                          <a:ea typeface="+mn-ea"/>
                          <a:cs typeface="+mn-cs"/>
                          <a:sym typeface="Arial"/>
                        </a:rPr>
                        <a:t>,03</a:t>
                      </a:r>
                      <a:r>
                        <a:rPr lang="en-ID" sz="800" b="0" i="0" u="none" strike="noStrike" cap="none" dirty="0">
                          <a:solidFill>
                            <a:schemeClr val="tx1"/>
                          </a:solidFill>
                          <a:effectLst/>
                          <a:latin typeface="+mn-lt"/>
                          <a:ea typeface="+mn-ea"/>
                          <a:cs typeface="+mn-cs"/>
                          <a:sym typeface="Arial"/>
                        </a:rPr>
                        <a:t> kali </a:t>
                      </a:r>
                      <a:r>
                        <a:rPr lang="en-ID" sz="800" b="0" i="0" u="none" strike="noStrike" cap="none" dirty="0" err="1">
                          <a:solidFill>
                            <a:schemeClr val="tx1"/>
                          </a:solidFill>
                          <a:effectLst/>
                          <a:latin typeface="+mn-lt"/>
                          <a:ea typeface="+mn-ea"/>
                          <a:cs typeface="+mn-cs"/>
                          <a:sym typeface="Arial"/>
                        </a:rPr>
                        <a:t>lipat</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dari</a:t>
                      </a:r>
                      <a:r>
                        <a:rPr lang="en-ID" sz="800" b="0" i="0" u="none" strike="noStrike" cap="none" dirty="0">
                          <a:solidFill>
                            <a:schemeClr val="tx1"/>
                          </a:solidFill>
                          <a:effectLst/>
                          <a:latin typeface="+mn-lt"/>
                          <a:ea typeface="+mn-ea"/>
                          <a:cs typeface="+mn-cs"/>
                          <a:sym typeface="Arial"/>
                        </a:rPr>
                        <a:t>  total </a:t>
                      </a:r>
                      <a:r>
                        <a:rPr lang="en-ID" sz="800" b="0" i="0" u="none" strike="noStrike" cap="none" dirty="0" err="1">
                          <a:solidFill>
                            <a:schemeClr val="tx1"/>
                          </a:solidFill>
                          <a:effectLst/>
                          <a:latin typeface="+mn-lt"/>
                          <a:ea typeface="+mn-ea"/>
                          <a:cs typeface="+mn-cs"/>
                          <a:sym typeface="Arial"/>
                        </a:rPr>
                        <a:t>piutang</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dagang</a:t>
                      </a:r>
                      <a:r>
                        <a:rPr lang="en-ID" sz="800" b="0" i="0" u="none" strike="noStrike" cap="none" dirty="0">
                          <a:solidFill>
                            <a:schemeClr val="tx1"/>
                          </a:solidFill>
                          <a:effectLst/>
                          <a:latin typeface="+mn-lt"/>
                          <a:ea typeface="+mn-ea"/>
                          <a:cs typeface="+mn-cs"/>
                          <a:sym typeface="Arial"/>
                        </a:rPr>
                        <a:t> yang </a:t>
                      </a:r>
                      <a:r>
                        <a:rPr lang="en-ID" sz="800" b="0" i="0" u="none" strike="noStrike" cap="none" dirty="0" err="1">
                          <a:solidFill>
                            <a:schemeClr val="tx1"/>
                          </a:solidFill>
                          <a:effectLst/>
                          <a:latin typeface="+mn-lt"/>
                          <a:ea typeface="+mn-ea"/>
                          <a:cs typeface="+mn-cs"/>
                          <a:sym typeface="Arial"/>
                        </a:rPr>
                        <a:t>dimilikinya</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662725">
                <a:tc>
                  <a:txBody>
                    <a:bodyPr/>
                    <a:lstStyle/>
                    <a:p>
                      <a:pPr marL="0" marR="0" lvl="0" indent="0" algn="l" rtl="0">
                        <a:lnSpc>
                          <a:spcPct val="100000"/>
                        </a:lnSpc>
                        <a:spcBef>
                          <a:spcPts val="0"/>
                        </a:spcBef>
                        <a:spcAft>
                          <a:spcPts val="0"/>
                        </a:spcAft>
                        <a:buClr>
                          <a:srgbClr val="000000"/>
                        </a:buClr>
                        <a:buSzPts val="1200"/>
                        <a:buFont typeface="Arial"/>
                        <a:buNone/>
                      </a:pPr>
                      <a:r>
                        <a:rPr lang="id" sz="800" u="none" strike="noStrike" cap="none" dirty="0">
                          <a:latin typeface="Roboto"/>
                          <a:ea typeface="Roboto"/>
                          <a:cs typeface="Roboto"/>
                          <a:sym typeface="Roboto"/>
                        </a:rPr>
                        <a:t>Sales to Inventory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778</a:t>
                      </a:r>
                      <a:r>
                        <a:rPr lang="id-ID" sz="800" u="none" strike="noStrike" cap="none" dirty="0">
                          <a:latin typeface="Roboto"/>
                          <a:ea typeface="Roboto"/>
                          <a:cs typeface="Roboto"/>
                          <a:sym typeface="Roboto"/>
                        </a:rPr>
                        <a:t>,21 </a:t>
                      </a:r>
                      <a:r>
                        <a:rPr lang="en-US" sz="800" u="none" strike="noStrike" cap="none" dirty="0">
                          <a:latin typeface="Roboto"/>
                          <a:ea typeface="Roboto"/>
                          <a:cs typeface="Roboto"/>
                          <a:sym typeface="Roboto"/>
                        </a:rPr>
                        <a:t>kali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just" rtl="0">
                        <a:lnSpc>
                          <a:spcPct val="100000"/>
                        </a:lnSpc>
                        <a:spcBef>
                          <a:spcPts val="0"/>
                        </a:spcBef>
                        <a:spcAft>
                          <a:spcPts val="0"/>
                        </a:spcAft>
                        <a:buClr>
                          <a:srgbClr val="000000"/>
                        </a:buClr>
                        <a:buSzPts val="1200"/>
                        <a:buFont typeface="Arial"/>
                        <a:buNone/>
                      </a:pPr>
                      <a:r>
                        <a:rPr lang="en-US" sz="800" u="none" strike="noStrike" cap="none" dirty="0" err="1">
                          <a:latin typeface="Roboto"/>
                          <a:ea typeface="Roboto"/>
                          <a:cs typeface="Roboto"/>
                          <a:sym typeface="Roboto"/>
                        </a:rPr>
                        <a:t>Perputaran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persediaan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perusahaan</a:t>
                      </a:r>
                      <a:r>
                        <a:rPr lang="en-US" sz="800" u="none" strike="noStrike" cap="none" dirty="0">
                          <a:latin typeface="Roboto"/>
                          <a:ea typeface="Roboto"/>
                          <a:cs typeface="Roboto"/>
                          <a:sym typeface="Roboto"/>
                        </a:rPr>
                        <a:t> sangat </a:t>
                      </a:r>
                      <a:r>
                        <a:rPr lang="en-US" sz="800" u="none" strike="noStrike" cap="none" dirty="0" err="1">
                          <a:latin typeface="Roboto"/>
                          <a:ea typeface="Roboto"/>
                          <a:cs typeface="Roboto"/>
                          <a:sym typeface="Roboto"/>
                        </a:rPr>
                        <a:t>tinggi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yaitu</a:t>
                      </a:r>
                      <a:r>
                        <a:rPr lang="en-US" sz="800" u="none" strike="noStrike" cap="none" dirty="0">
                          <a:latin typeface="Roboto"/>
                          <a:ea typeface="Roboto"/>
                          <a:cs typeface="Roboto"/>
                          <a:sym typeface="Roboto"/>
                        </a:rPr>
                        <a:t> 778 kali </a:t>
                      </a:r>
                      <a:r>
                        <a:rPr lang="en-US" sz="800" u="none" strike="noStrike" cap="none" dirty="0" err="1">
                          <a:latin typeface="Roboto"/>
                          <a:ea typeface="Roboto"/>
                          <a:cs typeface="Roboto"/>
                          <a:sym typeface="Roboto"/>
                        </a:rPr>
                        <a:t>artinya</a:t>
                      </a:r>
                      <a:r>
                        <a:rPr lang="en-US" sz="800" u="none" strike="noStrike" cap="none" dirty="0">
                          <a:latin typeface="Roboto"/>
                          <a:ea typeface="Roboto"/>
                          <a:cs typeface="Roboto"/>
                          <a:sym typeface="Roboto"/>
                        </a:rPr>
                        <a:t> 778</a:t>
                      </a:r>
                      <a:r>
                        <a:rPr lang="id-ID" sz="800" u="none" strike="noStrike" cap="none" dirty="0">
                          <a:latin typeface="Roboto"/>
                          <a:ea typeface="Roboto"/>
                          <a:cs typeface="Roboto"/>
                          <a:sym typeface="Roboto"/>
                        </a:rPr>
                        <a:t>,21 </a:t>
                      </a:r>
                      <a:r>
                        <a:rPr lang="en-US" sz="800" u="none" strike="noStrike" cap="none" dirty="0">
                          <a:latin typeface="Roboto"/>
                          <a:ea typeface="Roboto"/>
                          <a:cs typeface="Roboto"/>
                          <a:sym typeface="Roboto"/>
                        </a:rPr>
                        <a:t>kali </a:t>
                      </a:r>
                      <a:r>
                        <a:rPr lang="en-US" sz="800" u="none" strike="noStrike" cap="none" dirty="0" err="1">
                          <a:latin typeface="Roboto"/>
                          <a:ea typeface="Roboto"/>
                          <a:cs typeface="Roboto"/>
                          <a:sym typeface="Roboto"/>
                        </a:rPr>
                        <a:t>persediaan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diganti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dalam</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setahun</a:t>
                      </a:r>
                      <a:r>
                        <a:rPr lang="en-US" sz="800" u="none" strike="noStrike" cap="none" dirty="0">
                          <a:latin typeface="Roboto"/>
                          <a:ea typeface="Roboto"/>
                          <a:cs typeface="Roboto"/>
                          <a:sym typeface="Roboto"/>
                        </a:rPr>
                        <a:t> dan </a:t>
                      </a:r>
                      <a:r>
                        <a:rPr lang="en-US" sz="800" u="none" strike="noStrike" cap="none" dirty="0" err="1">
                          <a:latin typeface="Roboto"/>
                          <a:ea typeface="Roboto"/>
                          <a:cs typeface="Roboto"/>
                          <a:sym typeface="Roboto"/>
                        </a:rPr>
                        <a:t>dalam</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sehari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sekitar</a:t>
                      </a:r>
                      <a:r>
                        <a:rPr lang="en-US" sz="800" u="none" strike="noStrike" cap="none" dirty="0">
                          <a:latin typeface="Roboto"/>
                          <a:ea typeface="Roboto"/>
                          <a:cs typeface="Roboto"/>
                          <a:sym typeface="Roboto"/>
                        </a:rPr>
                        <a:t> 2 kali </a:t>
                      </a:r>
                      <a:r>
                        <a:rPr lang="en-US" sz="800" u="none" strike="noStrike" cap="none" dirty="0" err="1">
                          <a:latin typeface="Roboto"/>
                          <a:ea typeface="Roboto"/>
                          <a:cs typeface="Roboto"/>
                          <a:sym typeface="Roboto"/>
                        </a:rPr>
                        <a:t>mengganti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persediaan</a:t>
                      </a:r>
                      <a:r>
                        <a:rPr lang="en-US" sz="800" u="none" strike="noStrike" cap="none" dirty="0">
                          <a:latin typeface="Roboto"/>
                          <a:ea typeface="Roboto"/>
                          <a:cs typeface="Roboto"/>
                          <a:sym typeface="Roboto"/>
                        </a:rPr>
                        <a:t>.</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r h="662725">
                <a:tc>
                  <a:txBody>
                    <a:bodyPr/>
                    <a:lstStyle/>
                    <a:p>
                      <a:pPr marL="0" marR="0" lvl="0" indent="0" algn="l" rtl="0">
                        <a:lnSpc>
                          <a:spcPct val="100000"/>
                        </a:lnSpc>
                        <a:spcBef>
                          <a:spcPts val="0"/>
                        </a:spcBef>
                        <a:spcAft>
                          <a:spcPts val="0"/>
                        </a:spcAft>
                        <a:buClr>
                          <a:srgbClr val="000000"/>
                        </a:buClr>
                        <a:buSzPts val="1200"/>
                        <a:buFont typeface="Arial"/>
                        <a:buNone/>
                      </a:pPr>
                      <a:r>
                        <a:rPr lang="id" sz="800" u="none" strike="noStrike" cap="none" dirty="0">
                          <a:latin typeface="Roboto"/>
                          <a:ea typeface="Roboto"/>
                          <a:cs typeface="Roboto"/>
                          <a:sym typeface="Roboto"/>
                        </a:rPr>
                        <a:t>Sales to Current Asset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id-ID" sz="800" u="none" strike="noStrike" cap="none" dirty="0">
                          <a:latin typeface="Roboto"/>
                          <a:ea typeface="Roboto"/>
                          <a:cs typeface="Roboto"/>
                          <a:sym typeface="Roboto"/>
                        </a:rPr>
                        <a:t>3,75</a:t>
                      </a:r>
                      <a:r>
                        <a:rPr lang="en-US" sz="800" u="none" strike="noStrike" cap="none" dirty="0">
                          <a:latin typeface="Roboto"/>
                          <a:ea typeface="Roboto"/>
                          <a:cs typeface="Roboto"/>
                          <a:sym typeface="Roboto"/>
                        </a:rPr>
                        <a:t> Kali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just" defTabSz="914400" rtl="0" eaLnBrk="1" fontAlgn="auto" latinLnBrk="0" hangingPunct="1">
                        <a:lnSpc>
                          <a:spcPct val="100000"/>
                        </a:lnSpc>
                        <a:spcBef>
                          <a:spcPts val="0"/>
                        </a:spcBef>
                        <a:spcAft>
                          <a:spcPts val="0"/>
                        </a:spcAft>
                        <a:buClr>
                          <a:srgbClr val="000000"/>
                        </a:buClr>
                        <a:buSzPts val="1200"/>
                        <a:buFont typeface="Arial"/>
                        <a:buNone/>
                        <a:tabLst/>
                        <a:defRPr/>
                      </a:pPr>
                      <a:r>
                        <a:rPr lang="en-ID" sz="800" b="0" i="0" u="none" strike="noStrike" cap="none" dirty="0" err="1">
                          <a:solidFill>
                            <a:schemeClr val="tx1"/>
                          </a:solidFill>
                          <a:effectLst/>
                          <a:latin typeface="+mn-lt"/>
                          <a:ea typeface="+mn-ea"/>
                          <a:cs typeface="+mn-cs"/>
                          <a:sym typeface="Arial"/>
                        </a:rPr>
                        <a:t>hasil</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dari</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rasio</a:t>
                      </a:r>
                      <a:r>
                        <a:rPr lang="en-ID" sz="800" b="0" i="0" u="none" strike="noStrike" cap="none" dirty="0">
                          <a:solidFill>
                            <a:schemeClr val="tx1"/>
                          </a:solidFill>
                          <a:effectLst/>
                          <a:latin typeface="+mn-lt"/>
                          <a:ea typeface="+mn-ea"/>
                          <a:cs typeface="+mn-cs"/>
                          <a:sym typeface="Arial"/>
                        </a:rPr>
                        <a:t> S</a:t>
                      </a:r>
                      <a:r>
                        <a:rPr lang="en-ID" sz="800" b="0" i="1" u="none" strike="noStrike" cap="none" dirty="0">
                          <a:solidFill>
                            <a:schemeClr val="tx1"/>
                          </a:solidFill>
                          <a:effectLst/>
                          <a:latin typeface="+mn-lt"/>
                          <a:ea typeface="+mn-ea"/>
                          <a:cs typeface="+mn-cs"/>
                          <a:sym typeface="Arial"/>
                        </a:rPr>
                        <a:t>ales to current asset </a:t>
                      </a:r>
                      <a:r>
                        <a:rPr lang="en-ID" sz="800" b="0" i="0" u="none" strike="noStrike" cap="none" dirty="0" err="1">
                          <a:solidFill>
                            <a:schemeClr val="tx1"/>
                          </a:solidFill>
                          <a:effectLst/>
                          <a:latin typeface="+mn-lt"/>
                          <a:ea typeface="+mn-ea"/>
                          <a:cs typeface="+mn-cs"/>
                          <a:sym typeface="Arial"/>
                        </a:rPr>
                        <a:t>sebesar</a:t>
                      </a:r>
                      <a:r>
                        <a:rPr lang="en-ID" sz="800" b="0" i="0" u="none" strike="noStrike" cap="none" dirty="0">
                          <a:solidFill>
                            <a:schemeClr val="tx1"/>
                          </a:solidFill>
                          <a:effectLst/>
                          <a:latin typeface="+mn-lt"/>
                          <a:ea typeface="+mn-ea"/>
                          <a:cs typeface="+mn-cs"/>
                          <a:sym typeface="Arial"/>
                        </a:rPr>
                        <a:t> </a:t>
                      </a:r>
                      <a:r>
                        <a:rPr lang="id-ID" sz="800" b="0" i="0" u="none" strike="noStrike" cap="none" dirty="0">
                          <a:solidFill>
                            <a:schemeClr val="tx1"/>
                          </a:solidFill>
                          <a:effectLst/>
                          <a:latin typeface="+mn-lt"/>
                          <a:ea typeface="+mn-ea"/>
                          <a:cs typeface="+mn-cs"/>
                          <a:sym typeface="Arial"/>
                        </a:rPr>
                        <a:t>3,75 Kali</a:t>
                      </a:r>
                      <a:r>
                        <a:rPr lang="en-ID" sz="800" b="0" i="0" u="none" strike="noStrike" cap="none" dirty="0">
                          <a:solidFill>
                            <a:schemeClr val="tx1"/>
                          </a:solidFill>
                          <a:effectLst/>
                          <a:latin typeface="+mn-lt"/>
                          <a:ea typeface="+mn-ea"/>
                          <a:cs typeface="+mn-cs"/>
                          <a:sym typeface="Arial"/>
                        </a:rPr>
                        <a:t>. Hal </a:t>
                      </a:r>
                      <a:r>
                        <a:rPr lang="en-ID" sz="800" b="0" i="0" u="none" strike="noStrike" cap="none" dirty="0" err="1">
                          <a:solidFill>
                            <a:schemeClr val="tx1"/>
                          </a:solidFill>
                          <a:effectLst/>
                          <a:latin typeface="+mn-lt"/>
                          <a:ea typeface="+mn-ea"/>
                          <a:cs typeface="+mn-cs"/>
                          <a:sym typeface="Arial"/>
                        </a:rPr>
                        <a:t>ini</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menunjukan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bahwa</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perusahaan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menghasilkan</a:t>
                      </a:r>
                      <a:r>
                        <a:rPr lang="en-ID" sz="800" b="0" i="0" u="none" strike="noStrike" cap="none" dirty="0">
                          <a:solidFill>
                            <a:schemeClr val="tx1"/>
                          </a:solidFill>
                          <a:effectLst/>
                          <a:latin typeface="+mn-lt"/>
                          <a:ea typeface="+mn-ea"/>
                          <a:cs typeface="+mn-cs"/>
                          <a:sym typeface="Arial"/>
                        </a:rPr>
                        <a:t> </a:t>
                      </a:r>
                      <a:r>
                        <a:rPr lang="id-ID" sz="800" b="0" i="0" u="none" strike="noStrike" cap="none" dirty="0">
                          <a:solidFill>
                            <a:schemeClr val="tx1"/>
                          </a:solidFill>
                          <a:effectLst/>
                          <a:latin typeface="+mn-lt"/>
                          <a:ea typeface="+mn-ea"/>
                          <a:cs typeface="+mn-cs"/>
                          <a:sym typeface="Arial"/>
                        </a:rPr>
                        <a:t>Rp 3,75</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penjualan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untuk</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setiap</a:t>
                      </a:r>
                      <a:r>
                        <a:rPr lang="en-ID" sz="800" b="0" i="0" u="none" strike="noStrike" cap="none" dirty="0">
                          <a:solidFill>
                            <a:schemeClr val="tx1"/>
                          </a:solidFill>
                          <a:effectLst/>
                          <a:latin typeface="+mn-lt"/>
                          <a:ea typeface="+mn-ea"/>
                          <a:cs typeface="+mn-cs"/>
                          <a:sym typeface="Arial"/>
                        </a:rPr>
                        <a:t> rupiah asset </a:t>
                      </a:r>
                      <a:r>
                        <a:rPr lang="en-ID" sz="800" b="0" i="0" u="none" strike="noStrike" cap="none" dirty="0" err="1">
                          <a:solidFill>
                            <a:schemeClr val="tx1"/>
                          </a:solidFill>
                          <a:effectLst/>
                          <a:latin typeface="+mn-lt"/>
                          <a:ea typeface="+mn-ea"/>
                          <a:cs typeface="+mn-cs"/>
                          <a:sym typeface="Arial"/>
                        </a:rPr>
                        <a:t>lancar</a:t>
                      </a:r>
                      <a:r>
                        <a:rPr lang="en-ID" sz="800" b="0" i="0" u="none" strike="noStrike" cap="none" dirty="0">
                          <a:solidFill>
                            <a:schemeClr val="tx1"/>
                          </a:solidFill>
                          <a:effectLst/>
                          <a:latin typeface="+mn-lt"/>
                          <a:ea typeface="+mn-ea"/>
                          <a:cs typeface="+mn-cs"/>
                          <a:sym typeface="Arial"/>
                        </a:rPr>
                        <a:t> yang </a:t>
                      </a:r>
                      <a:r>
                        <a:rPr lang="en-ID" sz="800" b="0" i="0" u="none" strike="noStrike" cap="none" dirty="0" err="1">
                          <a:solidFill>
                            <a:schemeClr val="tx1"/>
                          </a:solidFill>
                          <a:effectLst/>
                          <a:latin typeface="+mn-lt"/>
                          <a:ea typeface="+mn-ea"/>
                          <a:cs typeface="+mn-cs"/>
                          <a:sym typeface="Arial"/>
                        </a:rPr>
                        <a:t>dimiliki</a:t>
                      </a:r>
                      <a:r>
                        <a:rPr lang="en-ID" sz="800" b="0" i="0" u="none" strike="noStrike" cap="none" dirty="0">
                          <a:solidFill>
                            <a:schemeClr val="tx1"/>
                          </a:solidFill>
                          <a:effectLst/>
                          <a:latin typeface="+mn-lt"/>
                          <a:ea typeface="+mn-ea"/>
                          <a:cs typeface="+mn-cs"/>
                          <a:sym typeface="Arial"/>
                        </a:rPr>
                        <a:t>.</a:t>
                      </a:r>
                    </a:p>
                    <a:p>
                      <a:pPr marL="0" marR="0" lvl="0" indent="0" algn="just" rtl="0">
                        <a:lnSpc>
                          <a:spcPct val="100000"/>
                        </a:lnSpc>
                        <a:spcBef>
                          <a:spcPts val="0"/>
                        </a:spcBef>
                        <a:spcAft>
                          <a:spcPts val="0"/>
                        </a:spcAft>
                        <a:buClr>
                          <a:srgbClr val="000000"/>
                        </a:buClr>
                        <a:buSzPts val="1200"/>
                        <a:buFont typeface="Arial"/>
                        <a:buNone/>
                      </a:pP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4"/>
                  </a:ext>
                </a:extLst>
              </a:tr>
              <a:tr h="629225">
                <a:tc>
                  <a:txBody>
                    <a:bodyPr/>
                    <a:lstStyle/>
                    <a:p>
                      <a:pPr marL="0" marR="0" lvl="0" indent="0" algn="l" rtl="0">
                        <a:lnSpc>
                          <a:spcPct val="100000"/>
                        </a:lnSpc>
                        <a:spcBef>
                          <a:spcPts val="0"/>
                        </a:spcBef>
                        <a:spcAft>
                          <a:spcPts val="0"/>
                        </a:spcAft>
                        <a:buClr>
                          <a:srgbClr val="000000"/>
                        </a:buClr>
                        <a:buSzPts val="1200"/>
                        <a:buFont typeface="Arial"/>
                        <a:buNone/>
                      </a:pPr>
                      <a:r>
                        <a:rPr lang="id" sz="800" u="none" strike="noStrike" cap="none" dirty="0">
                          <a:latin typeface="Roboto"/>
                          <a:ea typeface="Roboto"/>
                          <a:cs typeface="Roboto"/>
                          <a:sym typeface="Roboto"/>
                        </a:rPr>
                        <a:t>Sales to Fixed Asset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id-ID" sz="800" u="none" strike="noStrike" cap="none" dirty="0">
                          <a:latin typeface="Roboto"/>
                          <a:ea typeface="Roboto"/>
                          <a:cs typeface="Roboto"/>
                          <a:sym typeface="Roboto"/>
                        </a:rPr>
                        <a:t>0,56 kal</a:t>
                      </a:r>
                      <a:r>
                        <a:rPr lang="en-US" sz="800" u="none" strike="noStrike" cap="none" dirty="0" err="1">
                          <a:latin typeface="Roboto"/>
                          <a:ea typeface="Roboto"/>
                          <a:cs typeface="Roboto"/>
                          <a:sym typeface="Roboto"/>
                        </a:rPr>
                        <a:t>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just" defTabSz="914400" rtl="0" eaLnBrk="1" fontAlgn="auto" latinLnBrk="0" hangingPunct="1">
                        <a:lnSpc>
                          <a:spcPct val="100000"/>
                        </a:lnSpc>
                        <a:spcBef>
                          <a:spcPts val="0"/>
                        </a:spcBef>
                        <a:spcAft>
                          <a:spcPts val="0"/>
                        </a:spcAft>
                        <a:buClr>
                          <a:srgbClr val="000000"/>
                        </a:buClr>
                        <a:buSzPts val="1200"/>
                        <a:buFont typeface="Arial"/>
                        <a:buNone/>
                        <a:tabLst/>
                        <a:defRPr/>
                      </a:pPr>
                      <a:r>
                        <a:rPr lang="en-ID" sz="800" b="0" i="0" u="none" strike="noStrike" cap="none" dirty="0" err="1">
                          <a:solidFill>
                            <a:schemeClr val="tx1"/>
                          </a:solidFill>
                          <a:effectLst/>
                          <a:latin typeface="+mn-lt"/>
                          <a:ea typeface="+mn-ea"/>
                          <a:cs typeface="+mn-cs"/>
                          <a:sym typeface="Arial"/>
                        </a:rPr>
                        <a:t>hasil</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dari</a:t>
                      </a:r>
                      <a:r>
                        <a:rPr lang="en-ID" sz="800" b="0" i="0" u="none" strike="noStrike" cap="none" dirty="0">
                          <a:solidFill>
                            <a:schemeClr val="tx1"/>
                          </a:solidFill>
                          <a:effectLst/>
                          <a:latin typeface="+mn-lt"/>
                          <a:ea typeface="+mn-ea"/>
                          <a:cs typeface="+mn-cs"/>
                          <a:sym typeface="Arial"/>
                        </a:rPr>
                        <a:t> </a:t>
                      </a:r>
                      <a:r>
                        <a:rPr lang="en-ID" sz="800" b="0" i="1" u="none" strike="noStrike" cap="none" dirty="0">
                          <a:solidFill>
                            <a:schemeClr val="tx1"/>
                          </a:solidFill>
                          <a:effectLst/>
                          <a:latin typeface="+mn-lt"/>
                          <a:ea typeface="+mn-ea"/>
                          <a:cs typeface="+mn-cs"/>
                          <a:sym typeface="Arial"/>
                        </a:rPr>
                        <a:t>Sales to fixed asset </a:t>
                      </a:r>
                      <a:r>
                        <a:rPr lang="en-ID" sz="800" b="0" i="0" u="none" strike="noStrike" cap="none" dirty="0" err="1">
                          <a:solidFill>
                            <a:schemeClr val="tx1"/>
                          </a:solidFill>
                          <a:effectLst/>
                          <a:latin typeface="+mn-lt"/>
                          <a:ea typeface="+mn-ea"/>
                          <a:cs typeface="+mn-cs"/>
                          <a:sym typeface="Arial"/>
                        </a:rPr>
                        <a:t>sebesar</a:t>
                      </a:r>
                      <a:r>
                        <a:rPr lang="en-ID" sz="800" b="0" i="0" u="none" strike="noStrike" cap="none" dirty="0">
                          <a:solidFill>
                            <a:schemeClr val="tx1"/>
                          </a:solidFill>
                          <a:effectLst/>
                          <a:latin typeface="+mn-lt"/>
                          <a:ea typeface="+mn-ea"/>
                          <a:cs typeface="+mn-cs"/>
                          <a:sym typeface="Arial"/>
                        </a:rPr>
                        <a:t> </a:t>
                      </a:r>
                      <a:r>
                        <a:rPr lang="id-ID" sz="800" b="0" i="0" u="none" strike="noStrike" cap="none" dirty="0">
                          <a:solidFill>
                            <a:schemeClr val="tx1"/>
                          </a:solidFill>
                          <a:effectLst/>
                          <a:latin typeface="+mn-lt"/>
                          <a:ea typeface="+mn-ea"/>
                          <a:cs typeface="+mn-cs"/>
                          <a:sym typeface="Arial"/>
                        </a:rPr>
                        <a:t>0,56 kali</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menunjukan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bahwa</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perusahaan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menghasilkan</a:t>
                      </a:r>
                      <a:r>
                        <a:rPr lang="en-ID" sz="800" b="0" i="0" u="none" strike="noStrike" cap="none" dirty="0">
                          <a:solidFill>
                            <a:schemeClr val="tx1"/>
                          </a:solidFill>
                          <a:effectLst/>
                          <a:latin typeface="+mn-lt"/>
                          <a:ea typeface="+mn-ea"/>
                          <a:cs typeface="+mn-cs"/>
                          <a:sym typeface="Arial"/>
                        </a:rPr>
                        <a:t> Rp. </a:t>
                      </a:r>
                      <a:r>
                        <a:rPr lang="id-ID" sz="800" b="0" i="0" u="none" strike="noStrike" cap="none" dirty="0">
                          <a:solidFill>
                            <a:schemeClr val="tx1"/>
                          </a:solidFill>
                          <a:effectLst/>
                          <a:latin typeface="+mn-lt"/>
                          <a:ea typeface="+mn-ea"/>
                          <a:cs typeface="+mn-cs"/>
                          <a:sym typeface="Arial"/>
                        </a:rPr>
                        <a:t>0,56 penjualan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untuk</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setiap</a:t>
                      </a:r>
                      <a:r>
                        <a:rPr lang="en-ID" sz="800" b="0" i="0" u="none" strike="noStrike" cap="none" dirty="0">
                          <a:solidFill>
                            <a:schemeClr val="tx1"/>
                          </a:solidFill>
                          <a:effectLst/>
                          <a:latin typeface="+mn-lt"/>
                          <a:ea typeface="+mn-ea"/>
                          <a:cs typeface="+mn-cs"/>
                          <a:sym typeface="Arial"/>
                        </a:rPr>
                        <a:t> rupiah asset </a:t>
                      </a:r>
                      <a:r>
                        <a:rPr lang="en-ID" sz="800" b="0" i="0" u="none" strike="noStrike" cap="none" dirty="0" err="1">
                          <a:solidFill>
                            <a:schemeClr val="tx1"/>
                          </a:solidFill>
                          <a:effectLst/>
                          <a:latin typeface="+mn-lt"/>
                          <a:ea typeface="+mn-ea"/>
                          <a:cs typeface="+mn-cs"/>
                          <a:sym typeface="Arial"/>
                        </a:rPr>
                        <a:t>tetap</a:t>
                      </a:r>
                      <a:r>
                        <a:rPr lang="en-ID" sz="800" b="0" i="0" u="none" strike="noStrike" cap="none" dirty="0">
                          <a:solidFill>
                            <a:schemeClr val="tx1"/>
                          </a:solidFill>
                          <a:effectLst/>
                          <a:latin typeface="+mn-lt"/>
                          <a:ea typeface="+mn-ea"/>
                          <a:cs typeface="+mn-cs"/>
                          <a:sym typeface="Arial"/>
                        </a:rPr>
                        <a:t> yang </a:t>
                      </a:r>
                      <a:r>
                        <a:rPr lang="en-ID" sz="800" b="0" i="0" u="none" strike="noStrike" cap="none" dirty="0" err="1">
                          <a:solidFill>
                            <a:schemeClr val="tx1"/>
                          </a:solidFill>
                          <a:effectLst/>
                          <a:latin typeface="+mn-lt"/>
                          <a:ea typeface="+mn-ea"/>
                          <a:cs typeface="+mn-cs"/>
                          <a:sym typeface="Arial"/>
                        </a:rPr>
                        <a:t>dimiliki</a:t>
                      </a:r>
                      <a:r>
                        <a:rPr lang="en-ID" sz="800" b="0" i="0" u="none" strike="noStrike" cap="none" dirty="0">
                          <a:solidFill>
                            <a:schemeClr val="tx1"/>
                          </a:solidFill>
                          <a:effectLst/>
                          <a:latin typeface="+mn-lt"/>
                          <a:ea typeface="+mn-ea"/>
                          <a:cs typeface="+mn-cs"/>
                          <a:sym typeface="Arial"/>
                        </a:rPr>
                        <a:t>.</a:t>
                      </a:r>
                    </a:p>
                    <a:p>
                      <a:pPr marL="0" marR="0" lvl="0" indent="0" algn="just" rtl="0">
                        <a:lnSpc>
                          <a:spcPct val="100000"/>
                        </a:lnSpc>
                        <a:spcBef>
                          <a:spcPts val="0"/>
                        </a:spcBef>
                        <a:spcAft>
                          <a:spcPts val="0"/>
                        </a:spcAft>
                        <a:buClr>
                          <a:srgbClr val="000000"/>
                        </a:buClr>
                        <a:buSzPts val="1200"/>
                        <a:buFont typeface="Arial"/>
                        <a:buNone/>
                      </a:pP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5"/>
                  </a:ext>
                </a:extLst>
              </a:tr>
            </a:tbl>
          </a:graphicData>
        </a:graphic>
      </p:graphicFrame>
      <p:sp>
        <p:nvSpPr>
          <p:cNvPr id="266" name="Google Shape;266;p10"/>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a:solidFill>
                  <a:srgbClr val="17919B"/>
                </a:solidFill>
                <a:latin typeface="Roboto"/>
                <a:ea typeface="Roboto"/>
                <a:cs typeface="Roboto"/>
                <a:sym typeface="Roboto"/>
              </a:rPr>
              <a:t>Rasio Aktivitas</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42068631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grpSp>
        <p:nvGrpSpPr>
          <p:cNvPr id="271" name="Google Shape;271;p11"/>
          <p:cNvGrpSpPr/>
          <p:nvPr/>
        </p:nvGrpSpPr>
        <p:grpSpPr>
          <a:xfrm>
            <a:off x="3854590" y="4740702"/>
            <a:ext cx="1434817" cy="389011"/>
            <a:chOff x="3248325" y="4588800"/>
            <a:chExt cx="2045939" cy="554700"/>
          </a:xfrm>
        </p:grpSpPr>
        <p:sp>
          <p:nvSpPr>
            <p:cNvPr id="272" name="Google Shape;272;p11"/>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11"/>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11"/>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5" name="Google Shape;275;p11"/>
          <p:cNvGrpSpPr/>
          <p:nvPr/>
        </p:nvGrpSpPr>
        <p:grpSpPr>
          <a:xfrm>
            <a:off x="8325085" y="65155"/>
            <a:ext cx="763768" cy="752531"/>
            <a:chOff x="695950" y="3458000"/>
            <a:chExt cx="966550" cy="952450"/>
          </a:xfrm>
        </p:grpSpPr>
        <p:sp>
          <p:nvSpPr>
            <p:cNvPr id="276" name="Google Shape;276;p11"/>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11"/>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11"/>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11"/>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11"/>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11"/>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11"/>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11"/>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11"/>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85" name="Google Shape;285;p11"/>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86" name="Google Shape;286;p11"/>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287" name="Google Shape;287;p11"/>
          <p:cNvGraphicFramePr/>
          <p:nvPr>
            <p:extLst>
              <p:ext uri="{D42A27DB-BD31-4B8C-83A1-F6EECF244321}">
                <p14:modId xmlns:p14="http://schemas.microsoft.com/office/powerpoint/2010/main" val="2764584382"/>
              </p:ext>
            </p:extLst>
          </p:nvPr>
        </p:nvGraphicFramePr>
        <p:xfrm>
          <a:off x="945900" y="998761"/>
          <a:ext cx="7252200" cy="3132125"/>
        </p:xfrm>
        <a:graphic>
          <a:graphicData uri="http://schemas.openxmlformats.org/drawingml/2006/table">
            <a:tbl>
              <a:tblPr>
                <a:noFill/>
              </a:tblPr>
              <a:tblGrid>
                <a:gridCol w="2417400">
                  <a:extLst>
                    <a:ext uri="{9D8B030D-6E8A-4147-A177-3AD203B41FA5}">
                      <a16:colId xmlns:a16="http://schemas.microsoft.com/office/drawing/2014/main" val="20000"/>
                    </a:ext>
                  </a:extLst>
                </a:gridCol>
                <a:gridCol w="1963773">
                  <a:extLst>
                    <a:ext uri="{9D8B030D-6E8A-4147-A177-3AD203B41FA5}">
                      <a16:colId xmlns:a16="http://schemas.microsoft.com/office/drawing/2014/main" val="20001"/>
                    </a:ext>
                  </a:extLst>
                </a:gridCol>
                <a:gridCol w="2871027">
                  <a:extLst>
                    <a:ext uri="{9D8B030D-6E8A-4147-A177-3AD203B41FA5}">
                      <a16:colId xmlns:a16="http://schemas.microsoft.com/office/drawing/2014/main" val="20002"/>
                    </a:ext>
                  </a:extLst>
                </a:gridCol>
              </a:tblGrid>
              <a:tr h="504650">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chemeClr val="lt1"/>
                          </a:solidFill>
                          <a:latin typeface="Roboto"/>
                          <a:ea typeface="Roboto"/>
                          <a:cs typeface="Roboto"/>
                          <a:sym typeface="Roboto"/>
                        </a:rPr>
                        <a:t>Jenis Rasio</a:t>
                      </a:r>
                      <a:endParaRPr sz="1400" b="1" u="none" strike="noStrike" cap="none">
                        <a:solidFill>
                          <a:schemeClr val="lt1"/>
                        </a:solidFill>
                        <a:latin typeface="Roboto"/>
                        <a:ea typeface="Roboto"/>
                        <a:cs typeface="Roboto"/>
                        <a:sym typeface="Roboto"/>
                      </a:endParaRPr>
                    </a:p>
                  </a:txBody>
                  <a:tcPr marL="91425" marR="91425" marT="91425" marB="91425">
                    <a:solidFill>
                      <a:schemeClr val="accent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chemeClr val="lt1"/>
                          </a:solidFill>
                          <a:latin typeface="Roboto"/>
                          <a:ea typeface="Roboto"/>
                          <a:cs typeface="Roboto"/>
                          <a:sym typeface="Roboto"/>
                        </a:rPr>
                        <a:t>Angka Rasio</a:t>
                      </a:r>
                      <a:endParaRPr sz="1400" b="1" u="none" strike="noStrike" cap="none">
                        <a:solidFill>
                          <a:schemeClr val="lt1"/>
                        </a:solidFill>
                        <a:latin typeface="Roboto"/>
                        <a:ea typeface="Roboto"/>
                        <a:cs typeface="Roboto"/>
                        <a:sym typeface="Roboto"/>
                      </a:endParaRPr>
                    </a:p>
                  </a:txBody>
                  <a:tcPr marL="91425" marR="91425" marT="91425" marB="91425">
                    <a:solidFill>
                      <a:schemeClr val="accent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chemeClr val="lt1"/>
                          </a:solidFill>
                          <a:latin typeface="Roboto"/>
                          <a:ea typeface="Roboto"/>
                          <a:cs typeface="Roboto"/>
                          <a:sym typeface="Roboto"/>
                        </a:rPr>
                        <a:t>Interpretasi</a:t>
                      </a:r>
                      <a:endParaRPr sz="1400" b="1" u="none" strike="noStrike" cap="none">
                        <a:solidFill>
                          <a:schemeClr val="lt1"/>
                        </a:solidFill>
                        <a:latin typeface="Roboto"/>
                        <a:ea typeface="Roboto"/>
                        <a:cs typeface="Roboto"/>
                        <a:sym typeface="Roboto"/>
                      </a:endParaRPr>
                    </a:p>
                  </a:txBody>
                  <a:tcPr marL="91425" marR="91425" marT="91425" marB="91425">
                    <a:solidFill>
                      <a:schemeClr val="accent5"/>
                    </a:solidFill>
                  </a:tcPr>
                </a:tc>
                <a:extLst>
                  <a:ext uri="{0D108BD9-81ED-4DB2-BD59-A6C34878D82A}">
                    <a16:rowId xmlns:a16="http://schemas.microsoft.com/office/drawing/2014/main" val="10000"/>
                  </a:ext>
                </a:extLst>
              </a:tr>
              <a:tr h="875825">
                <a:tc>
                  <a:txBody>
                    <a:bodyPr/>
                    <a:lstStyle/>
                    <a:p>
                      <a:pPr marL="0" marR="0" lvl="0" indent="0" algn="l" rtl="0">
                        <a:lnSpc>
                          <a:spcPct val="100000"/>
                        </a:lnSpc>
                        <a:spcBef>
                          <a:spcPts val="0"/>
                        </a:spcBef>
                        <a:spcAft>
                          <a:spcPts val="0"/>
                        </a:spcAft>
                        <a:buClr>
                          <a:srgbClr val="000000"/>
                        </a:buClr>
                        <a:buSzPts val="1400"/>
                        <a:buFont typeface="Arial"/>
                        <a:buNone/>
                      </a:pPr>
                      <a:r>
                        <a:rPr lang="id" sz="800" u="none" strike="noStrike" cap="none" dirty="0">
                          <a:latin typeface="Roboto"/>
                          <a:ea typeface="Roboto"/>
                          <a:cs typeface="Roboto"/>
                          <a:sym typeface="Roboto"/>
                        </a:rPr>
                        <a:t>Net Profit Margin (NPM)</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800" u="none" strike="noStrike" cap="none" dirty="0">
                          <a:latin typeface="Roboto"/>
                          <a:ea typeface="Roboto"/>
                          <a:cs typeface="Roboto"/>
                          <a:sym typeface="Roboto"/>
                        </a:rPr>
                        <a:t>9%</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D" sz="800" b="0" i="0" u="none" strike="noStrike" cap="none" dirty="0">
                          <a:solidFill>
                            <a:schemeClr val="tx1"/>
                          </a:solidFill>
                          <a:effectLst/>
                          <a:latin typeface="+mn-lt"/>
                          <a:ea typeface="+mn-ea"/>
                          <a:cs typeface="+mn-cs"/>
                          <a:sym typeface="Arial"/>
                        </a:rPr>
                        <a:t>NPM </a:t>
                      </a:r>
                      <a:r>
                        <a:rPr lang="en-ID" sz="800" b="0" i="0" u="none" strike="noStrike" cap="none" dirty="0" err="1">
                          <a:solidFill>
                            <a:schemeClr val="tx1"/>
                          </a:solidFill>
                          <a:effectLst/>
                          <a:latin typeface="+mn-lt"/>
                          <a:ea typeface="+mn-ea"/>
                          <a:cs typeface="+mn-cs"/>
                          <a:sym typeface="Arial"/>
                        </a:rPr>
                        <a:t>sebesar</a:t>
                      </a:r>
                      <a:r>
                        <a:rPr lang="en-ID" sz="800" b="0" i="0" u="none" strike="noStrike" cap="none" dirty="0">
                          <a:solidFill>
                            <a:schemeClr val="tx1"/>
                          </a:solidFill>
                          <a:effectLst/>
                          <a:latin typeface="+mn-lt"/>
                          <a:ea typeface="+mn-ea"/>
                          <a:cs typeface="+mn-cs"/>
                          <a:sym typeface="Arial"/>
                        </a:rPr>
                        <a:t> 9% </a:t>
                      </a:r>
                      <a:r>
                        <a:rPr lang="en-ID" sz="800" b="0" i="0" u="none" strike="noStrike" cap="none" dirty="0" err="1">
                          <a:solidFill>
                            <a:schemeClr val="tx1"/>
                          </a:solidFill>
                          <a:effectLst/>
                          <a:latin typeface="+mn-lt"/>
                          <a:ea typeface="+mn-ea"/>
                          <a:cs typeface="+mn-cs"/>
                          <a:sym typeface="Arial"/>
                        </a:rPr>
                        <a:t>menunjukan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bahwa</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perusahaan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berhasil</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mempertahankan</a:t>
                      </a:r>
                      <a:r>
                        <a:rPr lang="en-ID" sz="800" b="0" i="0" u="none" strike="noStrike" cap="none" dirty="0">
                          <a:solidFill>
                            <a:schemeClr val="tx1"/>
                          </a:solidFill>
                          <a:effectLst/>
                          <a:latin typeface="+mn-lt"/>
                          <a:ea typeface="+mn-ea"/>
                          <a:cs typeface="+mn-cs"/>
                          <a:sym typeface="Arial"/>
                        </a:rPr>
                        <a:t> 9% </a:t>
                      </a:r>
                      <a:r>
                        <a:rPr lang="en-ID" sz="800" b="0" i="0" u="none" strike="noStrike" cap="none" dirty="0" err="1">
                          <a:solidFill>
                            <a:schemeClr val="tx1"/>
                          </a:solidFill>
                          <a:effectLst/>
                          <a:latin typeface="+mn-lt"/>
                          <a:ea typeface="+mn-ea"/>
                          <a:cs typeface="+mn-cs"/>
                          <a:sym typeface="Arial"/>
                        </a:rPr>
                        <a:t>keuntungan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bersih</a:t>
                      </a:r>
                      <a:r>
                        <a:rPr lang="en-ID" sz="800" b="0" i="0" u="none" strike="noStrike" cap="none" dirty="0">
                          <a:solidFill>
                            <a:schemeClr val="tx1"/>
                          </a:solidFill>
                          <a:effectLst/>
                          <a:latin typeface="+mn-lt"/>
                          <a:ea typeface="+mn-ea"/>
                          <a:cs typeface="+mn-cs"/>
                          <a:sym typeface="Arial"/>
                        </a:rPr>
                        <a:t>.</a:t>
                      </a:r>
                    </a:p>
                    <a:p>
                      <a:pPr marL="0" marR="0" lvl="0" indent="0" algn="l" rtl="0">
                        <a:lnSpc>
                          <a:spcPct val="100000"/>
                        </a:lnSpc>
                        <a:spcBef>
                          <a:spcPts val="0"/>
                        </a:spcBef>
                        <a:spcAft>
                          <a:spcPts val="0"/>
                        </a:spcAft>
                        <a:buClr>
                          <a:srgbClr val="000000"/>
                        </a:buClr>
                        <a:buSzPts val="1400"/>
                        <a:buFont typeface="Arial"/>
                        <a:buNone/>
                      </a:pP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875825">
                <a:tc>
                  <a:txBody>
                    <a:bodyPr/>
                    <a:lstStyle/>
                    <a:p>
                      <a:pPr marL="0" marR="0" lvl="0" indent="0" algn="l" rtl="0">
                        <a:lnSpc>
                          <a:spcPct val="100000"/>
                        </a:lnSpc>
                        <a:spcBef>
                          <a:spcPts val="0"/>
                        </a:spcBef>
                        <a:spcAft>
                          <a:spcPts val="0"/>
                        </a:spcAft>
                        <a:buClr>
                          <a:srgbClr val="000000"/>
                        </a:buClr>
                        <a:buSzPts val="1400"/>
                        <a:buFont typeface="Arial"/>
                        <a:buNone/>
                      </a:pPr>
                      <a:r>
                        <a:rPr lang="id" sz="800" u="none" strike="noStrike" cap="none" dirty="0">
                          <a:latin typeface="Roboto"/>
                          <a:ea typeface="Roboto"/>
                          <a:cs typeface="Roboto"/>
                          <a:sym typeface="Roboto"/>
                        </a:rPr>
                        <a:t>Return on Investment (ROI)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800" u="none" strike="noStrike" cap="none" dirty="0">
                          <a:latin typeface="Roboto"/>
                          <a:ea typeface="Roboto"/>
                          <a:cs typeface="Roboto"/>
                          <a:sym typeface="Roboto"/>
                        </a:rPr>
                        <a:t>5%</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D" sz="800" b="0" i="0" u="none" strike="noStrike" cap="none" dirty="0">
                          <a:solidFill>
                            <a:schemeClr val="tx1"/>
                          </a:solidFill>
                          <a:effectLst/>
                          <a:latin typeface="+mn-lt"/>
                          <a:ea typeface="+mn-ea"/>
                          <a:cs typeface="+mn-cs"/>
                          <a:sym typeface="Arial"/>
                        </a:rPr>
                        <a:t>ROI </a:t>
                      </a:r>
                      <a:r>
                        <a:rPr lang="en-ID" sz="800" b="0" i="0" u="none" strike="noStrike" cap="none" dirty="0" err="1">
                          <a:solidFill>
                            <a:schemeClr val="tx1"/>
                          </a:solidFill>
                          <a:effectLst/>
                          <a:latin typeface="+mn-lt"/>
                          <a:ea typeface="+mn-ea"/>
                          <a:cs typeface="+mn-cs"/>
                          <a:sym typeface="Arial"/>
                        </a:rPr>
                        <a:t>sebesar</a:t>
                      </a:r>
                      <a:r>
                        <a:rPr lang="en-ID" sz="800" b="0" i="0" u="none" strike="noStrike" cap="none" dirty="0">
                          <a:solidFill>
                            <a:schemeClr val="tx1"/>
                          </a:solidFill>
                          <a:effectLst/>
                          <a:latin typeface="+mn-lt"/>
                          <a:ea typeface="+mn-ea"/>
                          <a:cs typeface="+mn-cs"/>
                          <a:sym typeface="Arial"/>
                        </a:rPr>
                        <a:t> 5% </a:t>
                      </a:r>
                      <a:r>
                        <a:rPr lang="en-ID" sz="800" b="0" i="0" u="none" strike="noStrike" cap="none" dirty="0" err="1">
                          <a:solidFill>
                            <a:schemeClr val="tx1"/>
                          </a:solidFill>
                          <a:effectLst/>
                          <a:latin typeface="+mn-lt"/>
                          <a:ea typeface="+mn-ea"/>
                          <a:cs typeface="+mn-cs"/>
                          <a:sym typeface="Arial"/>
                        </a:rPr>
                        <a:t>menunjukan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bahwa</a:t>
                      </a:r>
                      <a:r>
                        <a:rPr lang="en-ID" sz="800" b="0" i="0" u="none" strike="noStrike" cap="none" dirty="0">
                          <a:solidFill>
                            <a:schemeClr val="tx1"/>
                          </a:solidFill>
                          <a:effectLst/>
                          <a:latin typeface="+mn-lt"/>
                          <a:ea typeface="+mn-ea"/>
                          <a:cs typeface="+mn-cs"/>
                          <a:sym typeface="Arial"/>
                        </a:rPr>
                        <a:t> investor </a:t>
                      </a:r>
                      <a:r>
                        <a:rPr lang="en-ID" sz="800" b="0" i="0" u="none" strike="noStrike" cap="none" dirty="0" err="1">
                          <a:solidFill>
                            <a:schemeClr val="tx1"/>
                          </a:solidFill>
                          <a:effectLst/>
                          <a:latin typeface="+mn-lt"/>
                          <a:ea typeface="+mn-ea"/>
                          <a:cs typeface="+mn-cs"/>
                          <a:sym typeface="Arial"/>
                        </a:rPr>
                        <a:t>berhasil</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meraih</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keuntungan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sebesar</a:t>
                      </a:r>
                      <a:r>
                        <a:rPr lang="en-ID" sz="800" b="0" i="0" u="none" strike="noStrike" cap="none" dirty="0">
                          <a:solidFill>
                            <a:schemeClr val="tx1"/>
                          </a:solidFill>
                          <a:effectLst/>
                          <a:latin typeface="+mn-lt"/>
                          <a:ea typeface="+mn-ea"/>
                          <a:cs typeface="+mn-cs"/>
                          <a:sym typeface="Arial"/>
                        </a:rPr>
                        <a:t> 5% </a:t>
                      </a:r>
                      <a:r>
                        <a:rPr lang="en-ID" sz="800" b="0" i="0" u="none" strike="noStrike" cap="none" dirty="0" err="1">
                          <a:solidFill>
                            <a:schemeClr val="tx1"/>
                          </a:solidFill>
                          <a:effectLst/>
                          <a:latin typeface="+mn-lt"/>
                          <a:ea typeface="+mn-ea"/>
                          <a:cs typeface="+mn-cs"/>
                          <a:sym typeface="Arial"/>
                        </a:rPr>
                        <a:t>dari</a:t>
                      </a:r>
                      <a:r>
                        <a:rPr lang="en-ID" sz="800" b="0" i="0" u="none" strike="noStrike" cap="none" dirty="0">
                          <a:solidFill>
                            <a:schemeClr val="tx1"/>
                          </a:solidFill>
                          <a:effectLst/>
                          <a:latin typeface="+mn-lt"/>
                          <a:ea typeface="+mn-ea"/>
                          <a:cs typeface="+mn-cs"/>
                          <a:sym typeface="Arial"/>
                        </a:rPr>
                        <a:t> total </a:t>
                      </a:r>
                      <a:r>
                        <a:rPr lang="en-ID" sz="800" b="0" i="0" u="none" strike="noStrike" cap="none" dirty="0" err="1">
                          <a:solidFill>
                            <a:schemeClr val="tx1"/>
                          </a:solidFill>
                          <a:effectLst/>
                          <a:latin typeface="+mn-lt"/>
                          <a:ea typeface="+mn-ea"/>
                          <a:cs typeface="+mn-cs"/>
                          <a:sym typeface="Arial"/>
                        </a:rPr>
                        <a:t>investasinya</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selama</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satu</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tahun</a:t>
                      </a:r>
                      <a:endParaRPr lang="en-ID" sz="800" b="0" i="0" u="none" strike="noStrike" cap="none" dirty="0">
                        <a:solidFill>
                          <a:schemeClr val="tx1"/>
                        </a:solidFill>
                        <a:effectLst/>
                        <a:latin typeface="+mn-lt"/>
                        <a:ea typeface="+mn-ea"/>
                        <a:cs typeface="+mn-cs"/>
                        <a:sym typeface="Arial"/>
                      </a:endParaRPr>
                    </a:p>
                    <a:p>
                      <a:pPr marL="0" marR="0" lvl="0" indent="0" algn="l" rtl="0">
                        <a:lnSpc>
                          <a:spcPct val="100000"/>
                        </a:lnSpc>
                        <a:spcBef>
                          <a:spcPts val="0"/>
                        </a:spcBef>
                        <a:spcAft>
                          <a:spcPts val="0"/>
                        </a:spcAft>
                        <a:buClr>
                          <a:srgbClr val="000000"/>
                        </a:buClr>
                        <a:buSzPts val="1400"/>
                        <a:buFont typeface="Arial"/>
                        <a:buNone/>
                      </a:pP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875825">
                <a:tc>
                  <a:txBody>
                    <a:bodyPr/>
                    <a:lstStyle/>
                    <a:p>
                      <a:pPr marL="0" marR="0" lvl="0" indent="0" algn="l" rtl="0">
                        <a:lnSpc>
                          <a:spcPct val="100000"/>
                        </a:lnSpc>
                        <a:spcBef>
                          <a:spcPts val="0"/>
                        </a:spcBef>
                        <a:spcAft>
                          <a:spcPts val="0"/>
                        </a:spcAft>
                        <a:buClr>
                          <a:srgbClr val="000000"/>
                        </a:buClr>
                        <a:buSzPts val="1400"/>
                        <a:buFont typeface="Arial"/>
                        <a:buNone/>
                      </a:pPr>
                      <a:r>
                        <a:rPr lang="id" sz="800" u="none" strike="noStrike" cap="none" dirty="0">
                          <a:latin typeface="Roboto"/>
                          <a:ea typeface="Roboto"/>
                          <a:cs typeface="Roboto"/>
                          <a:sym typeface="Roboto"/>
                        </a:rPr>
                        <a:t>Return on Equity (ROE)</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800" u="none" strike="noStrike" cap="none" dirty="0">
                          <a:latin typeface="Roboto"/>
                          <a:ea typeface="Roboto"/>
                          <a:cs typeface="Roboto"/>
                          <a:sym typeface="Roboto"/>
                        </a:rPr>
                        <a:t>14%</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D" sz="800" b="0" i="0" u="none" strike="noStrike" cap="none" dirty="0">
                          <a:solidFill>
                            <a:schemeClr val="tx1"/>
                          </a:solidFill>
                          <a:effectLst/>
                          <a:latin typeface="+mn-lt"/>
                          <a:ea typeface="+mn-ea"/>
                          <a:cs typeface="+mn-cs"/>
                          <a:sym typeface="Arial"/>
                        </a:rPr>
                        <a:t>ROE </a:t>
                      </a:r>
                      <a:r>
                        <a:rPr lang="en-ID" sz="800" b="0" i="0" u="none" strike="noStrike" cap="none" dirty="0" err="1">
                          <a:solidFill>
                            <a:schemeClr val="tx1"/>
                          </a:solidFill>
                          <a:effectLst/>
                          <a:latin typeface="+mn-lt"/>
                          <a:ea typeface="+mn-ea"/>
                          <a:cs typeface="+mn-cs"/>
                          <a:sym typeface="Arial"/>
                        </a:rPr>
                        <a:t>sebesar</a:t>
                      </a:r>
                      <a:r>
                        <a:rPr lang="en-ID" sz="800" b="0" i="0" u="none" strike="noStrike" cap="none" dirty="0">
                          <a:solidFill>
                            <a:schemeClr val="tx1"/>
                          </a:solidFill>
                          <a:effectLst/>
                          <a:latin typeface="+mn-lt"/>
                          <a:ea typeface="+mn-ea"/>
                          <a:cs typeface="+mn-cs"/>
                          <a:sym typeface="Arial"/>
                        </a:rPr>
                        <a:t> 14% </a:t>
                      </a:r>
                      <a:r>
                        <a:rPr lang="en-ID" sz="800" b="0" i="0" u="none" strike="noStrike" cap="none" dirty="0" err="1">
                          <a:solidFill>
                            <a:schemeClr val="tx1"/>
                          </a:solidFill>
                          <a:effectLst/>
                          <a:latin typeface="+mn-lt"/>
                          <a:ea typeface="+mn-ea"/>
                          <a:cs typeface="+mn-cs"/>
                          <a:sym typeface="Arial"/>
                        </a:rPr>
                        <a:t>menunjukan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bahwa</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perusahaan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berhasil</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menhasilkan</a:t>
                      </a:r>
                      <a:r>
                        <a:rPr lang="en-ID" sz="800" b="0" i="0" u="none" strike="noStrike" cap="none" dirty="0">
                          <a:solidFill>
                            <a:schemeClr val="tx1"/>
                          </a:solidFill>
                          <a:effectLst/>
                          <a:latin typeface="+mn-lt"/>
                          <a:ea typeface="+mn-ea"/>
                          <a:cs typeface="+mn-cs"/>
                          <a:sym typeface="Arial"/>
                        </a:rPr>
                        <a:t> 14% </a:t>
                      </a:r>
                      <a:r>
                        <a:rPr lang="en-ID" sz="800" b="0" i="0" u="none" strike="noStrike" cap="none" dirty="0" err="1">
                          <a:solidFill>
                            <a:schemeClr val="tx1"/>
                          </a:solidFill>
                          <a:effectLst/>
                          <a:latin typeface="+mn-lt"/>
                          <a:ea typeface="+mn-ea"/>
                          <a:cs typeface="+mn-cs"/>
                          <a:sym typeface="Arial"/>
                        </a:rPr>
                        <a:t>keuntungan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bersih</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pemegang</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saham</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bl>
          </a:graphicData>
        </a:graphic>
      </p:graphicFrame>
      <p:sp>
        <p:nvSpPr>
          <p:cNvPr id="288" name="Google Shape;288;p11"/>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a:solidFill>
                  <a:srgbClr val="17919B"/>
                </a:solidFill>
                <a:latin typeface="Roboto"/>
                <a:ea typeface="Roboto"/>
                <a:cs typeface="Roboto"/>
                <a:sym typeface="Roboto"/>
              </a:rPr>
              <a:t>Rasio Profitabilitas</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0868975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62" name="Google Shape;62;p1"/>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800" b="0" i="0" u="none" strike="noStrike" cap="none">
                <a:solidFill>
                  <a:srgbClr val="FFFFFF"/>
                </a:solidFill>
                <a:latin typeface="Roboto Black"/>
                <a:ea typeface="Roboto Black"/>
                <a:cs typeface="Roboto Black"/>
                <a:sym typeface="Roboto Black"/>
              </a:rPr>
              <a:t>Analisis</a:t>
            </a:r>
            <a:endParaRPr sz="4800" b="0" i="0" u="none" strike="noStrike" cap="none">
              <a:solidFill>
                <a:srgbClr val="FFFFFF"/>
              </a:solidFill>
              <a:latin typeface="Roboto Black"/>
              <a:ea typeface="Roboto Black"/>
              <a:cs typeface="Roboto Black"/>
              <a:sym typeface="Roboto Black"/>
            </a:endParaRPr>
          </a:p>
          <a:p>
            <a:pPr marL="0" marR="0" lvl="0" indent="0" algn="l" rtl="0">
              <a:lnSpc>
                <a:spcPct val="115000"/>
              </a:lnSpc>
              <a:spcBef>
                <a:spcPts val="0"/>
              </a:spcBef>
              <a:spcAft>
                <a:spcPts val="0"/>
              </a:spcAft>
              <a:buClr>
                <a:srgbClr val="000000"/>
              </a:buClr>
              <a:buSzPts val="8000"/>
              <a:buFont typeface="Arial"/>
              <a:buNone/>
            </a:pPr>
            <a:r>
              <a:rPr lang="id" sz="4800" b="0" i="0" u="none" strike="noStrike" cap="none">
                <a:solidFill>
                  <a:srgbClr val="FFFFFF"/>
                </a:solidFill>
                <a:latin typeface="Roboto Black"/>
                <a:ea typeface="Roboto Black"/>
                <a:cs typeface="Roboto Black"/>
                <a:sym typeface="Roboto Black"/>
              </a:rPr>
              <a:t>Komparatif</a:t>
            </a:r>
            <a:endParaRPr sz="4800" b="0" i="0" u="none" strike="noStrike" cap="none">
              <a:solidFill>
                <a:srgbClr val="FFFFFF"/>
              </a:solidFill>
              <a:latin typeface="Roboto Black"/>
              <a:ea typeface="Roboto Black"/>
              <a:cs typeface="Roboto Black"/>
              <a:sym typeface="Roboto Black"/>
            </a:endParaRPr>
          </a:p>
        </p:txBody>
      </p:sp>
      <p:sp>
        <p:nvSpPr>
          <p:cNvPr id="63" name="Google Shape;63;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1250333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3"/>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73" name="Google Shape;73;p15"/>
          <p:cNvGrpSpPr/>
          <p:nvPr/>
        </p:nvGrpSpPr>
        <p:grpSpPr>
          <a:xfrm>
            <a:off x="8325085" y="65154"/>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dirty="0">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Buku Besar</a:t>
            </a:r>
            <a:endParaRPr sz="3600" b="1" dirty="0">
              <a:solidFill>
                <a:srgbClr val="17919B"/>
              </a:solidFill>
              <a:latin typeface="Roboto"/>
              <a:ea typeface="Roboto"/>
              <a:cs typeface="Roboto"/>
              <a:sym typeface="Roboto"/>
            </a:endParaRPr>
          </a:p>
        </p:txBody>
      </p:sp>
      <p:sp>
        <p:nvSpPr>
          <p:cNvPr id="86" name="Google Shape;86;p15"/>
          <p:cNvSpPr txBox="1"/>
          <p:nvPr/>
        </p:nvSpPr>
        <p:spPr>
          <a:xfrm>
            <a:off x="3210263" y="1275800"/>
            <a:ext cx="5379300" cy="29808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500"/>
              <a:buFont typeface="Arial"/>
              <a:buNone/>
            </a:pPr>
            <a:r>
              <a:rPr lang="id" sz="1800">
                <a:latin typeface="Roboto"/>
                <a:ea typeface="Roboto"/>
                <a:cs typeface="Roboto"/>
                <a:sym typeface="Roboto"/>
              </a:rPr>
              <a:t>Kamu adalah seorang finance &amp; accounting staff di Apotek Brawijaya yang merupakan apotek terbesar di Kota Malang. </a:t>
            </a:r>
            <a:endParaRPr sz="1800" dirty="0">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endParaRPr sz="1800" dirty="0">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r>
              <a:rPr lang="id" sz="1800">
                <a:latin typeface="Roboto"/>
                <a:ea typeface="Roboto"/>
                <a:cs typeface="Roboto"/>
                <a:sym typeface="Roboto"/>
              </a:rPr>
              <a:t>Atasan kamu memberikan data neraca dan jurnal. </a:t>
            </a:r>
            <a:r>
              <a:rPr lang="id" sz="1800" b="1">
                <a:latin typeface="Roboto"/>
                <a:ea typeface="Roboto"/>
                <a:cs typeface="Roboto"/>
                <a:sym typeface="Roboto"/>
              </a:rPr>
              <a:t>Kamu  ditugaskan untuk membuat Buku Besar dari data tersebut di Google Sheet.</a:t>
            </a:r>
            <a:endParaRPr sz="1800" b="1" dirty="0">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554443" y="1556188"/>
            <a:ext cx="2420026" cy="2420026"/>
          </a:xfrm>
          <a:prstGeom prst="rect">
            <a:avLst/>
          </a:prstGeom>
          <a:noFill/>
          <a:ln>
            <a:noFill/>
          </a:ln>
        </p:spPr>
      </p:pic>
    </p:spTree>
    <p:extLst>
      <p:ext uri="{BB962C8B-B14F-4D97-AF65-F5344CB8AC3E}">
        <p14:creationId xmlns:p14="http://schemas.microsoft.com/office/powerpoint/2010/main" val="40494490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74a64ae36d_1_0"/>
          <p:cNvGrpSpPr/>
          <p:nvPr/>
        </p:nvGrpSpPr>
        <p:grpSpPr>
          <a:xfrm>
            <a:off x="3854590" y="4740702"/>
            <a:ext cx="1434817" cy="389011"/>
            <a:chOff x="3248325" y="4588800"/>
            <a:chExt cx="2045939" cy="554700"/>
          </a:xfrm>
        </p:grpSpPr>
        <p:sp>
          <p:nvSpPr>
            <p:cNvPr id="70" name="Google Shape;70;g274a64ae36d_1_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74a64ae36d_1_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74a64ae36d_1_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 name="Google Shape;73;g274a64ae36d_1_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74" name="Google Shape;74;g274a64ae36d_1_0"/>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75" name="Google Shape;75;g274a64ae36d_1_0"/>
          <p:cNvGrpSpPr/>
          <p:nvPr/>
        </p:nvGrpSpPr>
        <p:grpSpPr>
          <a:xfrm>
            <a:off x="8325085" y="65155"/>
            <a:ext cx="763768" cy="752531"/>
            <a:chOff x="695950" y="3458000"/>
            <a:chExt cx="966550" cy="952450"/>
          </a:xfrm>
        </p:grpSpPr>
        <p:sp>
          <p:nvSpPr>
            <p:cNvPr id="76" name="Google Shape;76;g274a64ae36d_1_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74a64ae36d_1_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74a64ae36d_1_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74a64ae36d_1_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74a64ae36d_1_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74a64ae36d_1_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74a64ae36d_1_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274a64ae36d_1_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g274a64ae36d_1_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 name="Google Shape;85;g274a64ae36d_1_0"/>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dirty="0">
                <a:solidFill>
                  <a:srgbClr val="17919B"/>
                </a:solidFill>
                <a:latin typeface="Roboto"/>
                <a:ea typeface="Roboto"/>
                <a:cs typeface="Roboto"/>
                <a:sym typeface="Roboto"/>
              </a:rPr>
              <a:t>Analisis Komparatif</a:t>
            </a:r>
            <a:endParaRPr sz="3600" b="1" dirty="0">
              <a:solidFill>
                <a:srgbClr val="18919B"/>
              </a:solidFill>
              <a:latin typeface="Roboto"/>
              <a:ea typeface="Roboto"/>
              <a:cs typeface="Roboto"/>
              <a:sym typeface="Roboto"/>
            </a:endParaRPr>
          </a:p>
        </p:txBody>
      </p:sp>
      <p:sp>
        <p:nvSpPr>
          <p:cNvPr id="86" name="Google Shape;86;g274a64ae36d_1_0"/>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rPr>
              <a:t>PT DEAL dan PT DUEL adalah perusahaan yang sama-sama bergerak dibidang manufaktur. Kedua perusahaan ini dikenal bersaing ketat dalam industrinya.</a:t>
            </a: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rPr>
              <a:t>Di akhir periode 2023, management PT DEAL ingin mengevaluasi kinerja keuangannya dan membandingkan dengan kondisi keuangan pesaing utamanya yaitu PT DUEL.</a:t>
            </a: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rPr>
              <a:t>PT DEAL mengkomparasikan beberapa pos dalam laporan keuangan sebagai berikut:</a:t>
            </a: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dirty="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dirty="0">
              <a:solidFill>
                <a:srgbClr val="111111"/>
              </a:solidFill>
            </a:endParaRPr>
          </a:p>
        </p:txBody>
      </p:sp>
      <p:graphicFrame>
        <p:nvGraphicFramePr>
          <p:cNvPr id="87" name="Google Shape;87;g274a64ae36d_1_0"/>
          <p:cNvGraphicFramePr/>
          <p:nvPr>
            <p:extLst>
              <p:ext uri="{D42A27DB-BD31-4B8C-83A1-F6EECF244321}">
                <p14:modId xmlns:p14="http://schemas.microsoft.com/office/powerpoint/2010/main" val="2606249244"/>
              </p:ext>
            </p:extLst>
          </p:nvPr>
        </p:nvGraphicFramePr>
        <p:xfrm>
          <a:off x="529936" y="2744600"/>
          <a:ext cx="7239000" cy="1905000"/>
        </p:xfrm>
        <a:graphic>
          <a:graphicData uri="http://schemas.openxmlformats.org/drawingml/2006/table">
            <a:tbl>
              <a:tblPr>
                <a:noFill/>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marR="0" lvl="0" indent="0" algn="l" rtl="0">
                        <a:lnSpc>
                          <a:spcPct val="100000"/>
                        </a:lnSpc>
                        <a:spcBef>
                          <a:spcPts val="0"/>
                        </a:spcBef>
                        <a:spcAft>
                          <a:spcPts val="0"/>
                        </a:spcAft>
                        <a:buClr>
                          <a:srgbClr val="000000"/>
                        </a:buClr>
                        <a:buSzPts val="1000"/>
                        <a:buFont typeface="Arial"/>
                        <a:buNone/>
                      </a:pPr>
                      <a:endParaRPr sz="1000" b="1" u="none" strike="noStrike" cap="none" dirty="0">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id" sz="1000" b="1" u="none" strike="noStrike" cap="none">
                          <a:solidFill>
                            <a:schemeClr val="lt1"/>
                          </a:solidFill>
                          <a:latin typeface="Roboto"/>
                          <a:ea typeface="Roboto"/>
                          <a:cs typeface="Roboto"/>
                          <a:sym typeface="Roboto"/>
                        </a:rPr>
                        <a:t>PT DEAL</a:t>
                      </a:r>
                      <a:endParaRPr sz="10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id" sz="1000" b="1" u="none" strike="noStrike" cap="none">
                          <a:solidFill>
                            <a:schemeClr val="lt1"/>
                          </a:solidFill>
                          <a:latin typeface="Roboto"/>
                          <a:ea typeface="Roboto"/>
                          <a:cs typeface="Roboto"/>
                          <a:sym typeface="Roboto"/>
                        </a:rPr>
                        <a:t>PT DUEL</a:t>
                      </a:r>
                      <a:endParaRPr sz="10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100"/>
                        <a:buFont typeface="Arial"/>
                        <a:buNone/>
                      </a:pPr>
                      <a:r>
                        <a:rPr lang="id" sz="1100" b="1" u="none" strike="noStrike" cap="none">
                          <a:solidFill>
                            <a:schemeClr val="lt1"/>
                          </a:solidFill>
                          <a:latin typeface="Roboto"/>
                          <a:ea typeface="Roboto"/>
                          <a:cs typeface="Roboto"/>
                          <a:sym typeface="Roboto"/>
                        </a:rPr>
                        <a:t>Pendapatan</a:t>
                      </a:r>
                      <a:endParaRPr sz="11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1.850.000.000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1.580.000.000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100"/>
                        <a:buFont typeface="Arial"/>
                        <a:buNone/>
                      </a:pPr>
                      <a:r>
                        <a:rPr lang="id" sz="1100" b="1" u="none" strike="noStrike" cap="none">
                          <a:solidFill>
                            <a:schemeClr val="lt1"/>
                          </a:solidFill>
                          <a:latin typeface="Roboto"/>
                          <a:ea typeface="Roboto"/>
                          <a:cs typeface="Roboto"/>
                          <a:sym typeface="Roboto"/>
                        </a:rPr>
                        <a:t>Laba Bersih</a:t>
                      </a:r>
                      <a:endParaRPr sz="11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462.500.000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553.000.000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100"/>
                        <a:buFont typeface="Arial"/>
                        <a:buNone/>
                      </a:pPr>
                      <a:r>
                        <a:rPr lang="id" sz="1100" b="1" u="none" strike="noStrike" cap="none" dirty="0">
                          <a:solidFill>
                            <a:schemeClr val="lt1"/>
                          </a:solidFill>
                          <a:latin typeface="Roboto"/>
                          <a:ea typeface="Roboto"/>
                          <a:cs typeface="Roboto"/>
                          <a:sym typeface="Roboto"/>
                        </a:rPr>
                        <a:t>Total Aset</a:t>
                      </a:r>
                      <a:endParaRPr sz="1100" b="1" u="none" strike="noStrike" cap="none" dirty="0">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1.820.000.000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2.059.000.000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ts val="1100"/>
                        <a:buFont typeface="Arial"/>
                        <a:buNone/>
                      </a:pPr>
                      <a:r>
                        <a:rPr lang="id" sz="1100" b="1" u="none" strike="noStrike" cap="none" dirty="0">
                          <a:solidFill>
                            <a:schemeClr val="lt1"/>
                          </a:solidFill>
                          <a:latin typeface="Roboto"/>
                          <a:ea typeface="Roboto"/>
                          <a:cs typeface="Roboto"/>
                          <a:sym typeface="Roboto"/>
                        </a:rPr>
                        <a:t>Ekuitas Pemegang Saham</a:t>
                      </a:r>
                      <a:endParaRPr sz="1100" b="1" u="none" strike="noStrike" cap="none" dirty="0">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1.000.000.000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dirty="0">
                          <a:latin typeface="Roboto"/>
                          <a:ea typeface="Roboto"/>
                          <a:cs typeface="Roboto"/>
                          <a:sym typeface="Roboto"/>
                        </a:rPr>
                        <a:t>1.000.000.000</a:t>
                      </a:r>
                      <a:endParaRPr sz="1100"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705015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5210-75F5-BFD9-3E5B-EE0071BF785C}"/>
              </a:ext>
            </a:extLst>
          </p:cNvPr>
          <p:cNvSpPr>
            <a:spLocks noGrp="1"/>
          </p:cNvSpPr>
          <p:nvPr>
            <p:ph type="title"/>
          </p:nvPr>
        </p:nvSpPr>
        <p:spPr>
          <a:xfrm>
            <a:off x="311700" y="271843"/>
            <a:ext cx="8520600" cy="572700"/>
          </a:xfrm>
        </p:spPr>
        <p:txBody>
          <a:bodyPr>
            <a:normAutofit fontScale="90000"/>
          </a:bodyPr>
          <a:lstStyle/>
          <a:p>
            <a:pPr marL="12700" marR="0" lvl="0" indent="0" defTabSz="914400" rtl="0" eaLnBrk="1" fontAlgn="auto" latinLnBrk="0" hangingPunct="1">
              <a:lnSpc>
                <a:spcPct val="100000"/>
              </a:lnSpc>
              <a:spcBef>
                <a:spcPts val="0"/>
              </a:spcBef>
              <a:spcAft>
                <a:spcPts val="0"/>
              </a:spcAft>
              <a:tabLst/>
              <a:defRPr/>
            </a:pPr>
            <a:r>
              <a:rPr kumimoji="0" lang="en-ID" sz="3600" b="1" i="0" u="none" strike="noStrike" kern="0" cap="none" spc="0" normalizeH="0" baseline="0" noProof="0" dirty="0" err="1">
                <a:ln>
                  <a:noFill/>
                </a:ln>
                <a:solidFill>
                  <a:srgbClr val="17919B"/>
                </a:solidFill>
                <a:effectLst/>
                <a:uLnTx/>
                <a:uFillTx/>
                <a:latin typeface="Roboto"/>
                <a:ea typeface="Roboto"/>
                <a:cs typeface="Roboto"/>
                <a:sym typeface="Roboto"/>
              </a:rPr>
              <a:t>Analisis</a:t>
            </a:r>
            <a:r>
              <a:rPr kumimoji="0" lang="en-ID" sz="3600" b="1" i="0" u="none" strike="noStrike" kern="0" cap="none" spc="0" normalizeH="0" baseline="0" noProof="0" dirty="0">
                <a:ln>
                  <a:noFill/>
                </a:ln>
                <a:solidFill>
                  <a:srgbClr val="17919B"/>
                </a:solidFill>
                <a:effectLst/>
                <a:uLnTx/>
                <a:uFillTx/>
                <a:latin typeface="Roboto"/>
                <a:ea typeface="Roboto"/>
                <a:cs typeface="Roboto"/>
                <a:sym typeface="Roboto"/>
              </a:rPr>
              <a:t> </a:t>
            </a:r>
            <a:r>
              <a:rPr kumimoji="0" lang="en-ID" sz="3600" b="1" i="0" u="none" strike="noStrike" kern="0" cap="none" spc="0" normalizeH="0" baseline="0" noProof="0" dirty="0" err="1">
                <a:ln>
                  <a:noFill/>
                </a:ln>
                <a:solidFill>
                  <a:srgbClr val="17919B"/>
                </a:solidFill>
                <a:effectLst/>
                <a:uLnTx/>
                <a:uFillTx/>
                <a:latin typeface="Roboto"/>
                <a:ea typeface="Roboto"/>
                <a:cs typeface="Roboto"/>
                <a:sym typeface="Roboto"/>
              </a:rPr>
              <a:t>Komparatif</a:t>
            </a:r>
            <a:br>
              <a:rPr kumimoji="0" lang="en-ID" sz="3600" b="1" i="0" u="none" strike="noStrike" kern="0" cap="none" spc="0" normalizeH="0" baseline="0" noProof="0" dirty="0">
                <a:ln>
                  <a:noFill/>
                </a:ln>
                <a:solidFill>
                  <a:srgbClr val="18919B"/>
                </a:solidFill>
                <a:effectLst/>
                <a:uLnTx/>
                <a:uFillTx/>
                <a:latin typeface="Roboto"/>
                <a:ea typeface="Roboto"/>
                <a:cs typeface="Roboto"/>
                <a:sym typeface="Roboto"/>
              </a:rPr>
            </a:br>
            <a:endParaRPr lang="en-ID" dirty="0"/>
          </a:p>
        </p:txBody>
      </p:sp>
      <p:sp>
        <p:nvSpPr>
          <p:cNvPr id="3" name="Text Placeholder 2">
            <a:extLst>
              <a:ext uri="{FF2B5EF4-FFF2-40B4-BE49-F238E27FC236}">
                <a16:creationId xmlns:a16="http://schemas.microsoft.com/office/drawing/2014/main" id="{5EFA5BED-3AC2-EC8A-D414-78776690D11C}"/>
              </a:ext>
            </a:extLst>
          </p:cNvPr>
          <p:cNvSpPr>
            <a:spLocks noGrp="1"/>
          </p:cNvSpPr>
          <p:nvPr>
            <p:ph type="body" idx="1"/>
          </p:nvPr>
        </p:nvSpPr>
        <p:spPr>
          <a:xfrm>
            <a:off x="426989" y="844543"/>
            <a:ext cx="8520600" cy="4000097"/>
          </a:xfrm>
        </p:spPr>
        <p:txBody>
          <a:bodyPr>
            <a:normAutofit/>
          </a:bodyPr>
          <a:lstStyle/>
          <a:p>
            <a:pPr marL="342900" indent="-228600" algn="just">
              <a:buFont typeface="+mj-lt"/>
              <a:buAutoNum type="arabicPeriod"/>
            </a:pPr>
            <a:r>
              <a:rPr lang="en-US" sz="1200" dirty="0" err="1">
                <a:solidFill>
                  <a:schemeClr val="tx1"/>
                </a:solidFill>
              </a:rPr>
              <a:t>Pendapatan</a:t>
            </a:r>
            <a:r>
              <a:rPr lang="en-US" sz="1200" dirty="0">
                <a:solidFill>
                  <a:schemeClr val="tx1"/>
                </a:solidFill>
              </a:rPr>
              <a:t> </a:t>
            </a:r>
            <a:r>
              <a:rPr lang="en-US" sz="1200" dirty="0" err="1">
                <a:solidFill>
                  <a:schemeClr val="tx1"/>
                </a:solidFill>
              </a:rPr>
              <a:t>perusahaan</a:t>
            </a:r>
            <a:r>
              <a:rPr lang="en-US" sz="1200" dirty="0">
                <a:solidFill>
                  <a:schemeClr val="tx1"/>
                </a:solidFill>
              </a:rPr>
              <a:t> PT DEAL </a:t>
            </a:r>
            <a:r>
              <a:rPr lang="en-US" sz="1200" dirty="0" err="1">
                <a:solidFill>
                  <a:schemeClr val="tx1"/>
                </a:solidFill>
              </a:rPr>
              <a:t>lebih</a:t>
            </a:r>
            <a:r>
              <a:rPr lang="en-US" sz="1200" dirty="0">
                <a:solidFill>
                  <a:schemeClr val="tx1"/>
                </a:solidFill>
              </a:rPr>
              <a:t> </a:t>
            </a:r>
            <a:r>
              <a:rPr lang="en-US" sz="1200" dirty="0" err="1">
                <a:solidFill>
                  <a:schemeClr val="tx1"/>
                </a:solidFill>
              </a:rPr>
              <a:t>tinggi</a:t>
            </a:r>
            <a:r>
              <a:rPr lang="en-US" sz="1200" dirty="0">
                <a:solidFill>
                  <a:schemeClr val="tx1"/>
                </a:solidFill>
              </a:rPr>
              <a:t> </a:t>
            </a:r>
            <a:r>
              <a:rPr lang="en-US" sz="1200" dirty="0" err="1">
                <a:solidFill>
                  <a:schemeClr val="tx1"/>
                </a:solidFill>
              </a:rPr>
              <a:t>dibandingkan</a:t>
            </a:r>
            <a:r>
              <a:rPr lang="en-US" sz="1200" dirty="0">
                <a:solidFill>
                  <a:schemeClr val="tx1"/>
                </a:solidFill>
              </a:rPr>
              <a:t> </a:t>
            </a:r>
            <a:r>
              <a:rPr lang="en-US" sz="1200" dirty="0" err="1">
                <a:solidFill>
                  <a:schemeClr val="tx1"/>
                </a:solidFill>
              </a:rPr>
              <a:t>dengan</a:t>
            </a:r>
            <a:r>
              <a:rPr lang="en-US" sz="1200" dirty="0">
                <a:solidFill>
                  <a:schemeClr val="tx1"/>
                </a:solidFill>
              </a:rPr>
              <a:t> PT DUEL </a:t>
            </a:r>
            <a:r>
              <a:rPr lang="en-US" sz="1200" dirty="0" err="1">
                <a:solidFill>
                  <a:schemeClr val="tx1"/>
                </a:solidFill>
              </a:rPr>
              <a:t>artinya</a:t>
            </a:r>
            <a:r>
              <a:rPr lang="en-US" sz="1200" dirty="0">
                <a:solidFill>
                  <a:schemeClr val="tx1"/>
                </a:solidFill>
              </a:rPr>
              <a:t> PT DEAL </a:t>
            </a:r>
            <a:r>
              <a:rPr lang="en-US" sz="1200" dirty="0" err="1">
                <a:solidFill>
                  <a:schemeClr val="tx1"/>
                </a:solidFill>
              </a:rPr>
              <a:t>lebih</a:t>
            </a:r>
            <a:r>
              <a:rPr lang="en-US" sz="1200" dirty="0">
                <a:solidFill>
                  <a:schemeClr val="tx1"/>
                </a:solidFill>
              </a:rPr>
              <a:t> </a:t>
            </a:r>
            <a:r>
              <a:rPr lang="en-US" sz="1200" dirty="0" err="1">
                <a:solidFill>
                  <a:schemeClr val="tx1"/>
                </a:solidFill>
              </a:rPr>
              <a:t>baik</a:t>
            </a:r>
            <a:r>
              <a:rPr lang="en-US" sz="1200" dirty="0">
                <a:solidFill>
                  <a:schemeClr val="tx1"/>
                </a:solidFill>
              </a:rPr>
              <a:t> </a:t>
            </a:r>
            <a:r>
              <a:rPr lang="en-US" sz="1200" dirty="0" err="1">
                <a:solidFill>
                  <a:schemeClr val="tx1"/>
                </a:solidFill>
              </a:rPr>
              <a:t>untuk</a:t>
            </a:r>
            <a:r>
              <a:rPr lang="en-US" sz="1200" dirty="0">
                <a:solidFill>
                  <a:schemeClr val="tx1"/>
                </a:solidFill>
              </a:rPr>
              <a:t> </a:t>
            </a:r>
            <a:r>
              <a:rPr lang="en-US" sz="1200" dirty="0" err="1">
                <a:solidFill>
                  <a:schemeClr val="tx1"/>
                </a:solidFill>
              </a:rPr>
              <a:t>urusan</a:t>
            </a:r>
            <a:r>
              <a:rPr lang="en-US" sz="1200" dirty="0">
                <a:solidFill>
                  <a:schemeClr val="tx1"/>
                </a:solidFill>
              </a:rPr>
              <a:t> </a:t>
            </a:r>
            <a:r>
              <a:rPr lang="en-US" sz="1200" dirty="0" err="1">
                <a:solidFill>
                  <a:schemeClr val="tx1"/>
                </a:solidFill>
              </a:rPr>
              <a:t>pendapatan</a:t>
            </a:r>
            <a:r>
              <a:rPr lang="en-US" sz="1200" dirty="0">
                <a:solidFill>
                  <a:schemeClr val="tx1"/>
                </a:solidFill>
              </a:rPr>
              <a:t>.</a:t>
            </a:r>
          </a:p>
          <a:p>
            <a:pPr marL="342900" indent="-228600" algn="just">
              <a:buFont typeface="+mj-lt"/>
              <a:buAutoNum type="arabicPeriod"/>
            </a:pPr>
            <a:endParaRPr lang="en-US" sz="1200" dirty="0">
              <a:solidFill>
                <a:schemeClr val="tx1"/>
              </a:solidFill>
            </a:endParaRPr>
          </a:p>
          <a:p>
            <a:pPr marL="342900" indent="-228600" algn="just">
              <a:buFont typeface="+mj-lt"/>
              <a:buAutoNum type="arabicPeriod"/>
            </a:pPr>
            <a:r>
              <a:rPr lang="en-US" sz="1200" dirty="0">
                <a:solidFill>
                  <a:schemeClr val="tx1"/>
                </a:solidFill>
              </a:rPr>
              <a:t>Laba yang </a:t>
            </a:r>
            <a:r>
              <a:rPr lang="en-US" sz="1200" dirty="0" err="1">
                <a:solidFill>
                  <a:schemeClr val="tx1"/>
                </a:solidFill>
              </a:rPr>
              <a:t>dihasilkan</a:t>
            </a:r>
            <a:r>
              <a:rPr lang="en-US" sz="1200" dirty="0">
                <a:solidFill>
                  <a:schemeClr val="tx1"/>
                </a:solidFill>
              </a:rPr>
              <a:t> PT DEAL </a:t>
            </a:r>
            <a:r>
              <a:rPr lang="en-US" sz="1200" dirty="0" err="1">
                <a:solidFill>
                  <a:schemeClr val="tx1"/>
                </a:solidFill>
              </a:rPr>
              <a:t>jauh</a:t>
            </a:r>
            <a:r>
              <a:rPr lang="en-US" sz="1200" dirty="0">
                <a:solidFill>
                  <a:schemeClr val="tx1"/>
                </a:solidFill>
              </a:rPr>
              <a:t> </a:t>
            </a:r>
            <a:r>
              <a:rPr lang="en-US" sz="1200" dirty="0" err="1">
                <a:solidFill>
                  <a:schemeClr val="tx1"/>
                </a:solidFill>
              </a:rPr>
              <a:t>lebih</a:t>
            </a:r>
            <a:r>
              <a:rPr lang="en-US" sz="1200" dirty="0">
                <a:solidFill>
                  <a:schemeClr val="tx1"/>
                </a:solidFill>
              </a:rPr>
              <a:t> </a:t>
            </a:r>
            <a:r>
              <a:rPr lang="en-US" sz="1200" dirty="0" err="1">
                <a:solidFill>
                  <a:schemeClr val="tx1"/>
                </a:solidFill>
              </a:rPr>
              <a:t>sedikit</a:t>
            </a:r>
            <a:r>
              <a:rPr lang="en-US" sz="1200" dirty="0">
                <a:solidFill>
                  <a:schemeClr val="tx1"/>
                </a:solidFill>
              </a:rPr>
              <a:t> PT DUEL </a:t>
            </a:r>
            <a:r>
              <a:rPr lang="en-US" sz="1200" dirty="0" err="1">
                <a:solidFill>
                  <a:schemeClr val="tx1"/>
                </a:solidFill>
              </a:rPr>
              <a:t>artinya</a:t>
            </a:r>
            <a:r>
              <a:rPr lang="en-US" sz="1200" dirty="0">
                <a:solidFill>
                  <a:schemeClr val="tx1"/>
                </a:solidFill>
              </a:rPr>
              <a:t> PT Deal </a:t>
            </a:r>
            <a:r>
              <a:rPr lang="en-US" sz="1200" dirty="0" err="1">
                <a:solidFill>
                  <a:schemeClr val="tx1"/>
                </a:solidFill>
              </a:rPr>
              <a:t>lebih</a:t>
            </a:r>
            <a:r>
              <a:rPr lang="en-US" sz="1200" dirty="0">
                <a:solidFill>
                  <a:schemeClr val="tx1"/>
                </a:solidFill>
              </a:rPr>
              <a:t> </a:t>
            </a:r>
            <a:r>
              <a:rPr lang="en-US" sz="1200" dirty="0" err="1">
                <a:solidFill>
                  <a:schemeClr val="tx1"/>
                </a:solidFill>
              </a:rPr>
              <a:t>baik</a:t>
            </a:r>
            <a:r>
              <a:rPr lang="en-US" sz="1200" dirty="0">
                <a:solidFill>
                  <a:schemeClr val="tx1"/>
                </a:solidFill>
              </a:rPr>
              <a:t> </a:t>
            </a:r>
            <a:r>
              <a:rPr lang="en-US" sz="1200" dirty="0" err="1">
                <a:solidFill>
                  <a:schemeClr val="tx1"/>
                </a:solidFill>
              </a:rPr>
              <a:t>dalam</a:t>
            </a:r>
            <a:r>
              <a:rPr lang="en-US" sz="1200" dirty="0">
                <a:solidFill>
                  <a:schemeClr val="tx1"/>
                </a:solidFill>
              </a:rPr>
              <a:t> </a:t>
            </a:r>
            <a:r>
              <a:rPr lang="en-US" sz="1200" dirty="0" err="1">
                <a:solidFill>
                  <a:schemeClr val="tx1"/>
                </a:solidFill>
              </a:rPr>
              <a:t>memperoleh</a:t>
            </a:r>
            <a:r>
              <a:rPr lang="en-US" sz="1200" dirty="0">
                <a:solidFill>
                  <a:schemeClr val="tx1"/>
                </a:solidFill>
              </a:rPr>
              <a:t> </a:t>
            </a:r>
            <a:r>
              <a:rPr lang="en-US" sz="1200" dirty="0" err="1">
                <a:solidFill>
                  <a:schemeClr val="tx1"/>
                </a:solidFill>
              </a:rPr>
              <a:t>laba</a:t>
            </a:r>
            <a:endParaRPr lang="en-US" sz="1200" dirty="0">
              <a:solidFill>
                <a:schemeClr val="tx1"/>
              </a:solidFill>
            </a:endParaRPr>
          </a:p>
          <a:p>
            <a:pPr marL="342900" indent="-228600" algn="just">
              <a:buFont typeface="+mj-lt"/>
              <a:buAutoNum type="arabicPeriod"/>
            </a:pPr>
            <a:endParaRPr lang="en-US" sz="1200" dirty="0">
              <a:solidFill>
                <a:schemeClr val="tx1"/>
              </a:solidFill>
            </a:endParaRPr>
          </a:p>
          <a:p>
            <a:pPr marL="342900" indent="-228600" algn="just">
              <a:buFont typeface="+mj-lt"/>
              <a:buAutoNum type="arabicPeriod"/>
            </a:pPr>
            <a:r>
              <a:rPr lang="en-US" sz="1200" dirty="0" err="1">
                <a:solidFill>
                  <a:schemeClr val="tx1"/>
                </a:solidFill>
              </a:rPr>
              <a:t>Aktiva</a:t>
            </a:r>
            <a:r>
              <a:rPr lang="en-US" sz="1200" dirty="0">
                <a:solidFill>
                  <a:schemeClr val="tx1"/>
                </a:solidFill>
              </a:rPr>
              <a:t> Perusahaan PT DEAL </a:t>
            </a:r>
            <a:r>
              <a:rPr lang="en-US" sz="1200" dirty="0" err="1">
                <a:solidFill>
                  <a:schemeClr val="tx1"/>
                </a:solidFill>
              </a:rPr>
              <a:t>jauh</a:t>
            </a:r>
            <a:r>
              <a:rPr lang="en-US" sz="1200" dirty="0">
                <a:solidFill>
                  <a:schemeClr val="tx1"/>
                </a:solidFill>
              </a:rPr>
              <a:t> </a:t>
            </a:r>
            <a:r>
              <a:rPr lang="en-US" sz="1200" dirty="0" err="1">
                <a:solidFill>
                  <a:schemeClr val="tx1"/>
                </a:solidFill>
              </a:rPr>
              <a:t>lebih</a:t>
            </a:r>
            <a:r>
              <a:rPr lang="en-US" sz="1200" dirty="0">
                <a:solidFill>
                  <a:schemeClr val="tx1"/>
                </a:solidFill>
              </a:rPr>
              <a:t> </a:t>
            </a:r>
            <a:r>
              <a:rPr lang="en-US" sz="1200" dirty="0" err="1">
                <a:solidFill>
                  <a:schemeClr val="tx1"/>
                </a:solidFill>
              </a:rPr>
              <a:t>rendah</a:t>
            </a:r>
            <a:r>
              <a:rPr lang="en-US" sz="1200" dirty="0">
                <a:solidFill>
                  <a:schemeClr val="tx1"/>
                </a:solidFill>
              </a:rPr>
              <a:t> </a:t>
            </a:r>
            <a:r>
              <a:rPr lang="en-US" sz="1200" dirty="0" err="1">
                <a:solidFill>
                  <a:schemeClr val="tx1"/>
                </a:solidFill>
              </a:rPr>
              <a:t>dibandingkan</a:t>
            </a:r>
            <a:r>
              <a:rPr lang="en-US" sz="1200" dirty="0">
                <a:solidFill>
                  <a:schemeClr val="tx1"/>
                </a:solidFill>
              </a:rPr>
              <a:t> PT DUEL yang </a:t>
            </a:r>
            <a:r>
              <a:rPr lang="en-US" sz="1200" dirty="0" err="1">
                <a:solidFill>
                  <a:schemeClr val="tx1"/>
                </a:solidFill>
              </a:rPr>
              <a:t>artinya</a:t>
            </a:r>
            <a:r>
              <a:rPr lang="en-US" sz="1200" dirty="0">
                <a:solidFill>
                  <a:schemeClr val="tx1"/>
                </a:solidFill>
              </a:rPr>
              <a:t> </a:t>
            </a:r>
            <a:r>
              <a:rPr lang="en-US" sz="1200" dirty="0" err="1">
                <a:solidFill>
                  <a:schemeClr val="tx1"/>
                </a:solidFill>
              </a:rPr>
              <a:t>perusahaan</a:t>
            </a:r>
            <a:r>
              <a:rPr lang="en-US" sz="1200" dirty="0">
                <a:solidFill>
                  <a:schemeClr val="tx1"/>
                </a:solidFill>
              </a:rPr>
              <a:t>  </a:t>
            </a:r>
            <a:r>
              <a:rPr lang="en-US" sz="1200" dirty="0" err="1">
                <a:solidFill>
                  <a:schemeClr val="tx1"/>
                </a:solidFill>
              </a:rPr>
              <a:t>kurang</a:t>
            </a:r>
            <a:r>
              <a:rPr lang="en-US" sz="1200" dirty="0">
                <a:solidFill>
                  <a:schemeClr val="tx1"/>
                </a:solidFill>
              </a:rPr>
              <a:t> </a:t>
            </a:r>
            <a:r>
              <a:rPr lang="en-US" sz="1200" dirty="0" err="1">
                <a:solidFill>
                  <a:schemeClr val="tx1"/>
                </a:solidFill>
              </a:rPr>
              <a:t>memiliki</a:t>
            </a:r>
            <a:r>
              <a:rPr lang="en-US" sz="1200" dirty="0">
                <a:solidFill>
                  <a:schemeClr val="tx1"/>
                </a:solidFill>
              </a:rPr>
              <a:t> </a:t>
            </a:r>
            <a:r>
              <a:rPr lang="en-US" sz="1200" dirty="0" err="1">
                <a:solidFill>
                  <a:schemeClr val="tx1"/>
                </a:solidFill>
              </a:rPr>
              <a:t>potensi</a:t>
            </a:r>
            <a:r>
              <a:rPr lang="en-US" sz="1200" dirty="0">
                <a:solidFill>
                  <a:schemeClr val="tx1"/>
                </a:solidFill>
              </a:rPr>
              <a:t> </a:t>
            </a:r>
            <a:r>
              <a:rPr lang="en-US" sz="1200" dirty="0" err="1">
                <a:solidFill>
                  <a:schemeClr val="tx1"/>
                </a:solidFill>
              </a:rPr>
              <a:t>untuk</a:t>
            </a:r>
            <a:r>
              <a:rPr lang="en-US" sz="1200" dirty="0">
                <a:solidFill>
                  <a:schemeClr val="tx1"/>
                </a:solidFill>
              </a:rPr>
              <a:t> </a:t>
            </a:r>
            <a:r>
              <a:rPr lang="en-US" sz="1200" dirty="0" err="1">
                <a:solidFill>
                  <a:schemeClr val="tx1"/>
                </a:solidFill>
              </a:rPr>
              <a:t>berkembang</a:t>
            </a:r>
            <a:r>
              <a:rPr lang="en-US" sz="1200" dirty="0">
                <a:solidFill>
                  <a:schemeClr val="tx1"/>
                </a:solidFill>
              </a:rPr>
              <a:t>  </a:t>
            </a:r>
            <a:r>
              <a:rPr lang="en-US" sz="1200" dirty="0" err="1">
                <a:solidFill>
                  <a:schemeClr val="tx1"/>
                </a:solidFill>
              </a:rPr>
              <a:t>karena</a:t>
            </a:r>
            <a:r>
              <a:rPr lang="en-US" sz="1200" dirty="0">
                <a:solidFill>
                  <a:schemeClr val="tx1"/>
                </a:solidFill>
              </a:rPr>
              <a:t> </a:t>
            </a:r>
            <a:r>
              <a:rPr lang="en-US" sz="1200" dirty="0" err="1">
                <a:solidFill>
                  <a:schemeClr val="tx1"/>
                </a:solidFill>
              </a:rPr>
              <a:t>memiliki</a:t>
            </a:r>
            <a:r>
              <a:rPr lang="en-US" sz="1200" dirty="0">
                <a:solidFill>
                  <a:schemeClr val="tx1"/>
                </a:solidFill>
              </a:rPr>
              <a:t> </a:t>
            </a:r>
            <a:r>
              <a:rPr lang="en-US" sz="1200" dirty="0" err="1">
                <a:solidFill>
                  <a:schemeClr val="tx1"/>
                </a:solidFill>
              </a:rPr>
              <a:t>aktiva</a:t>
            </a:r>
            <a:r>
              <a:rPr lang="en-US" sz="1200" dirty="0">
                <a:solidFill>
                  <a:schemeClr val="tx1"/>
                </a:solidFill>
              </a:rPr>
              <a:t> yang </a:t>
            </a:r>
            <a:r>
              <a:rPr lang="en-US" sz="1200" dirty="0" err="1">
                <a:solidFill>
                  <a:schemeClr val="tx1"/>
                </a:solidFill>
              </a:rPr>
              <a:t>lebih</a:t>
            </a:r>
            <a:r>
              <a:rPr lang="en-US" sz="1200" dirty="0">
                <a:solidFill>
                  <a:schemeClr val="tx1"/>
                </a:solidFill>
              </a:rPr>
              <a:t> </a:t>
            </a:r>
            <a:r>
              <a:rPr lang="en-US" sz="1200" dirty="0" err="1">
                <a:solidFill>
                  <a:schemeClr val="tx1"/>
                </a:solidFill>
              </a:rPr>
              <a:t>sedikit</a:t>
            </a:r>
            <a:r>
              <a:rPr lang="id-ID" sz="1200" dirty="0">
                <a:solidFill>
                  <a:schemeClr val="tx1"/>
                </a:solidFill>
              </a:rPr>
              <a:t>.</a:t>
            </a:r>
          </a:p>
          <a:p>
            <a:pPr marL="342900" indent="-228600" algn="just">
              <a:buFont typeface="+mj-lt"/>
              <a:buAutoNum type="arabicPeriod"/>
            </a:pPr>
            <a:endParaRPr lang="id-ID" sz="1200" dirty="0">
              <a:solidFill>
                <a:schemeClr val="tx1"/>
              </a:solidFill>
            </a:endParaRPr>
          </a:p>
          <a:p>
            <a:pPr marL="342900" indent="-228600" algn="just">
              <a:buFont typeface="+mj-lt"/>
              <a:buAutoNum type="arabicPeriod"/>
            </a:pPr>
            <a:r>
              <a:rPr lang="id-ID" sz="1200" dirty="0">
                <a:solidFill>
                  <a:schemeClr val="tx1"/>
                </a:solidFill>
              </a:rPr>
              <a:t>Modal Perusahaan sama</a:t>
            </a:r>
            <a:r>
              <a:rPr lang="en-US" sz="1200" dirty="0">
                <a:solidFill>
                  <a:schemeClr val="tx1"/>
                </a:solidFill>
              </a:rPr>
              <a:t> yang </a:t>
            </a:r>
            <a:r>
              <a:rPr lang="en-US" sz="1200" dirty="0" err="1">
                <a:solidFill>
                  <a:schemeClr val="tx1"/>
                </a:solidFill>
              </a:rPr>
              <a:t>bearti</a:t>
            </a:r>
            <a:r>
              <a:rPr lang="en-US" sz="1200" dirty="0">
                <a:solidFill>
                  <a:schemeClr val="tx1"/>
                </a:solidFill>
              </a:rPr>
              <a:t> s</a:t>
            </a:r>
            <a:r>
              <a:rPr lang="id-ID" sz="1200" dirty="0">
                <a:solidFill>
                  <a:schemeClr val="tx1"/>
                </a:solidFill>
              </a:rPr>
              <a:t>ecara modal perusahaan memiliki potensi yang sama untuk berkembang.</a:t>
            </a:r>
          </a:p>
          <a:p>
            <a:pPr marL="342900" indent="-228600" algn="just">
              <a:buFont typeface="+mj-lt"/>
              <a:buAutoNum type="arabicPeriod"/>
            </a:pPr>
            <a:endParaRPr lang="id-ID" sz="1200" dirty="0">
              <a:solidFill>
                <a:schemeClr val="tx1"/>
              </a:solidFill>
            </a:endParaRPr>
          </a:p>
        </p:txBody>
      </p:sp>
    </p:spTree>
    <p:extLst>
      <p:ext uri="{BB962C8B-B14F-4D97-AF65-F5344CB8AC3E}">
        <p14:creationId xmlns:p14="http://schemas.microsoft.com/office/powerpoint/2010/main" val="7182247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g274a64ae36d_1_68"/>
          <p:cNvGrpSpPr/>
          <p:nvPr/>
        </p:nvGrpSpPr>
        <p:grpSpPr>
          <a:xfrm>
            <a:off x="3854590" y="4740702"/>
            <a:ext cx="1434817" cy="389011"/>
            <a:chOff x="3248325" y="4588800"/>
            <a:chExt cx="2045939" cy="554700"/>
          </a:xfrm>
        </p:grpSpPr>
        <p:sp>
          <p:nvSpPr>
            <p:cNvPr id="93" name="Google Shape;93;g274a64ae36d_1_6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g274a64ae36d_1_6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g274a64ae36d_1_6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6" name="Google Shape;96;g274a64ae36d_1_6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97" name="Google Shape;97;g274a64ae36d_1_68"/>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98" name="Google Shape;98;g274a64ae36d_1_68"/>
          <p:cNvGrpSpPr/>
          <p:nvPr/>
        </p:nvGrpSpPr>
        <p:grpSpPr>
          <a:xfrm>
            <a:off x="8325085" y="65155"/>
            <a:ext cx="763768" cy="752531"/>
            <a:chOff x="695950" y="3458000"/>
            <a:chExt cx="966550" cy="952450"/>
          </a:xfrm>
        </p:grpSpPr>
        <p:sp>
          <p:nvSpPr>
            <p:cNvPr id="99" name="Google Shape;99;g274a64ae36d_1_6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g274a64ae36d_1_6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74a64ae36d_1_6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274a64ae36d_1_6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4a64ae36d_1_6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4a64ae36d_1_6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4a64ae36d_1_6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4a64ae36d_1_6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g274a64ae36d_1_6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8" name="Google Shape;108;g274a64ae36d_1_68"/>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dirty="0">
                <a:solidFill>
                  <a:srgbClr val="17919B"/>
                </a:solidFill>
                <a:latin typeface="Roboto"/>
                <a:ea typeface="Roboto"/>
                <a:cs typeface="Roboto"/>
                <a:sym typeface="Roboto"/>
              </a:rPr>
              <a:t>Analisis Komparatif</a:t>
            </a:r>
            <a:endParaRPr sz="3600" b="1" dirty="0">
              <a:solidFill>
                <a:srgbClr val="18919B"/>
              </a:solidFill>
              <a:latin typeface="Roboto"/>
              <a:ea typeface="Roboto"/>
              <a:cs typeface="Roboto"/>
              <a:sym typeface="Roboto"/>
            </a:endParaRPr>
          </a:p>
        </p:txBody>
      </p:sp>
      <p:sp>
        <p:nvSpPr>
          <p:cNvPr id="109" name="Google Shape;109;g274a64ae36d_1_68"/>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Selain pos-pos tersebut, PT DEAL juga membandingkan data dari rasio keuangan kunci pada laporan keuangan untuk menilai kinerja, diantaranya sebagai berikut:</a:t>
            </a: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Dari data diatas, buatlah analisa dengan komparatif dari setiap aspek data yang ada, kemudian jelaskan dengan baik implikasi serta hasil analisis secara keseluruhan untuk menentukan perusahaan mana yang lebih unggul.</a:t>
            </a:r>
            <a:endParaRPr sz="150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a:solidFill>
                <a:schemeClr val="dk1"/>
              </a:solidFill>
            </a:endParaRPr>
          </a:p>
        </p:txBody>
      </p:sp>
      <p:graphicFrame>
        <p:nvGraphicFramePr>
          <p:cNvPr id="110" name="Google Shape;110;g274a64ae36d_1_68"/>
          <p:cNvGraphicFramePr/>
          <p:nvPr/>
        </p:nvGraphicFramePr>
        <p:xfrm>
          <a:off x="952500" y="1841638"/>
          <a:ext cx="7239000" cy="1524000"/>
        </p:xfrm>
        <a:graphic>
          <a:graphicData uri="http://schemas.openxmlformats.org/drawingml/2006/table">
            <a:tbl>
              <a:tblPr>
                <a:noFill/>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marR="0" lvl="0" indent="0" algn="l" rtl="0">
                        <a:lnSpc>
                          <a:spcPct val="100000"/>
                        </a:lnSpc>
                        <a:spcBef>
                          <a:spcPts val="0"/>
                        </a:spcBef>
                        <a:spcAft>
                          <a:spcPts val="0"/>
                        </a:spcAft>
                        <a:buClr>
                          <a:srgbClr val="000000"/>
                        </a:buClr>
                        <a:buSzPts val="1000"/>
                        <a:buFont typeface="Arial"/>
                        <a:buNone/>
                      </a:pPr>
                      <a:endParaRPr sz="10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id" sz="1000" b="1" u="none" strike="noStrike" cap="none">
                          <a:solidFill>
                            <a:schemeClr val="lt1"/>
                          </a:solidFill>
                          <a:latin typeface="Roboto"/>
                          <a:ea typeface="Roboto"/>
                          <a:cs typeface="Roboto"/>
                          <a:sym typeface="Roboto"/>
                        </a:rPr>
                        <a:t>PT DEAL</a:t>
                      </a:r>
                      <a:endParaRPr sz="10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id" sz="1000" b="1" u="none" strike="noStrike" cap="none">
                          <a:solidFill>
                            <a:schemeClr val="lt1"/>
                          </a:solidFill>
                          <a:latin typeface="Roboto"/>
                          <a:ea typeface="Roboto"/>
                          <a:cs typeface="Roboto"/>
                          <a:sym typeface="Roboto"/>
                        </a:rPr>
                        <a:t>PT DUEL</a:t>
                      </a:r>
                      <a:endParaRPr sz="10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100"/>
                        <a:buFont typeface="Arial"/>
                        <a:buNone/>
                      </a:pPr>
                      <a:r>
                        <a:rPr lang="id" sz="1100" b="1" u="none" strike="noStrike" cap="none">
                          <a:solidFill>
                            <a:schemeClr val="lt1"/>
                          </a:solidFill>
                          <a:latin typeface="Roboto"/>
                          <a:ea typeface="Roboto"/>
                          <a:cs typeface="Roboto"/>
                          <a:sym typeface="Roboto"/>
                        </a:rPr>
                        <a:t>Return on Asset (ROA)</a:t>
                      </a:r>
                      <a:endParaRPr sz="11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8%</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10%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100"/>
                        <a:buFont typeface="Arial"/>
                        <a:buNone/>
                      </a:pPr>
                      <a:r>
                        <a:rPr lang="id" sz="1100" b="1" u="none" strike="noStrike" cap="none">
                          <a:solidFill>
                            <a:schemeClr val="lt1"/>
                          </a:solidFill>
                          <a:latin typeface="Roboto"/>
                          <a:ea typeface="Roboto"/>
                          <a:cs typeface="Roboto"/>
                          <a:sym typeface="Roboto"/>
                        </a:rPr>
                        <a:t>Return on Equity (ROE)</a:t>
                      </a:r>
                      <a:endParaRPr sz="11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10%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12%</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100"/>
                        <a:buFont typeface="Arial"/>
                        <a:buNone/>
                      </a:pPr>
                      <a:r>
                        <a:rPr lang="id" sz="1100" b="1" u="none" strike="noStrike" cap="none">
                          <a:solidFill>
                            <a:schemeClr val="lt1"/>
                          </a:solidFill>
                          <a:latin typeface="Roboto"/>
                          <a:ea typeface="Roboto"/>
                          <a:cs typeface="Roboto"/>
                          <a:sym typeface="Roboto"/>
                        </a:rPr>
                        <a:t>Net Profit Margin</a:t>
                      </a:r>
                      <a:endParaRPr sz="11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25%</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35%</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4044432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F5258-03C5-FAAC-1527-2B625A4A09F8}"/>
              </a:ext>
            </a:extLst>
          </p:cNvPr>
          <p:cNvSpPr>
            <a:spLocks noGrp="1"/>
          </p:cNvSpPr>
          <p:nvPr>
            <p:ph type="title"/>
          </p:nvPr>
        </p:nvSpPr>
        <p:spPr/>
        <p:txBody>
          <a:bodyPr>
            <a:normAutofit fontScale="90000"/>
          </a:bodyPr>
          <a:lstStyle/>
          <a:p>
            <a:pPr marL="12700" marR="0" lvl="0" indent="0" defTabSz="914400" rtl="0" eaLnBrk="1" fontAlgn="auto" latinLnBrk="0" hangingPunct="1">
              <a:lnSpc>
                <a:spcPct val="100000"/>
              </a:lnSpc>
              <a:spcBef>
                <a:spcPts val="0"/>
              </a:spcBef>
              <a:spcAft>
                <a:spcPts val="0"/>
              </a:spcAft>
              <a:tabLst/>
              <a:defRPr/>
            </a:pPr>
            <a:r>
              <a:rPr kumimoji="0" lang="en-ID" sz="3600" b="1" i="0" u="none" strike="noStrike" kern="0" cap="none" spc="0" normalizeH="0" baseline="0" noProof="0" dirty="0" err="1">
                <a:ln>
                  <a:noFill/>
                </a:ln>
                <a:solidFill>
                  <a:srgbClr val="17919B"/>
                </a:solidFill>
                <a:effectLst/>
                <a:uLnTx/>
                <a:uFillTx/>
                <a:latin typeface="Roboto"/>
                <a:ea typeface="Roboto"/>
                <a:cs typeface="Roboto"/>
                <a:sym typeface="Roboto"/>
              </a:rPr>
              <a:t>Analisis</a:t>
            </a:r>
            <a:r>
              <a:rPr kumimoji="0" lang="en-ID" sz="3600" b="1" i="0" u="none" strike="noStrike" kern="0" cap="none" spc="0" normalizeH="0" baseline="0" noProof="0" dirty="0">
                <a:ln>
                  <a:noFill/>
                </a:ln>
                <a:solidFill>
                  <a:srgbClr val="17919B"/>
                </a:solidFill>
                <a:effectLst/>
                <a:uLnTx/>
                <a:uFillTx/>
                <a:latin typeface="Roboto"/>
                <a:ea typeface="Roboto"/>
                <a:cs typeface="Roboto"/>
                <a:sym typeface="Roboto"/>
              </a:rPr>
              <a:t> </a:t>
            </a:r>
            <a:r>
              <a:rPr kumimoji="0" lang="en-ID" sz="3600" b="1" i="0" u="none" strike="noStrike" kern="0" cap="none" spc="0" normalizeH="0" baseline="0" noProof="0" dirty="0" err="1">
                <a:ln>
                  <a:noFill/>
                </a:ln>
                <a:solidFill>
                  <a:srgbClr val="17919B"/>
                </a:solidFill>
                <a:effectLst/>
                <a:uLnTx/>
                <a:uFillTx/>
                <a:latin typeface="Roboto"/>
                <a:ea typeface="Roboto"/>
                <a:cs typeface="Roboto"/>
                <a:sym typeface="Roboto"/>
              </a:rPr>
              <a:t>Komparatif</a:t>
            </a:r>
            <a:br>
              <a:rPr kumimoji="0" lang="en-ID" sz="3600" b="1" i="0" u="none" strike="noStrike" kern="0" cap="none" spc="0" normalizeH="0" baseline="0" noProof="0" dirty="0">
                <a:ln>
                  <a:noFill/>
                </a:ln>
                <a:solidFill>
                  <a:srgbClr val="18919B"/>
                </a:solidFill>
                <a:effectLst/>
                <a:uLnTx/>
                <a:uFillTx/>
                <a:latin typeface="Roboto"/>
                <a:ea typeface="Roboto"/>
                <a:cs typeface="Roboto"/>
                <a:sym typeface="Roboto"/>
              </a:rPr>
            </a:br>
            <a:endParaRPr lang="en-ID" dirty="0"/>
          </a:p>
        </p:txBody>
      </p:sp>
      <p:sp>
        <p:nvSpPr>
          <p:cNvPr id="3" name="Text Placeholder 2">
            <a:extLst>
              <a:ext uri="{FF2B5EF4-FFF2-40B4-BE49-F238E27FC236}">
                <a16:creationId xmlns:a16="http://schemas.microsoft.com/office/drawing/2014/main" id="{C9CD9EBD-4FCB-9FF5-F304-7B403D4C56D1}"/>
              </a:ext>
            </a:extLst>
          </p:cNvPr>
          <p:cNvSpPr>
            <a:spLocks noGrp="1"/>
          </p:cNvSpPr>
          <p:nvPr>
            <p:ph type="body" idx="1"/>
          </p:nvPr>
        </p:nvSpPr>
        <p:spPr>
          <a:xfrm>
            <a:off x="311700" y="1152475"/>
            <a:ext cx="8520600" cy="1813882"/>
          </a:xfrm>
        </p:spPr>
        <p:txBody>
          <a:bodyPr>
            <a:normAutofit fontScale="77500" lnSpcReduction="20000"/>
          </a:bodyPr>
          <a:lstStyle/>
          <a:p>
            <a:pPr algn="just"/>
            <a:r>
              <a:rPr lang="en-US" dirty="0">
                <a:solidFill>
                  <a:schemeClr val="tx1"/>
                </a:solidFill>
              </a:rPr>
              <a:t>Return on </a:t>
            </a:r>
            <a:r>
              <a:rPr lang="en-US" dirty="0" err="1">
                <a:solidFill>
                  <a:schemeClr val="tx1"/>
                </a:solidFill>
              </a:rPr>
              <a:t>investasi</a:t>
            </a:r>
            <a:r>
              <a:rPr lang="en-US" dirty="0">
                <a:solidFill>
                  <a:schemeClr val="tx1"/>
                </a:solidFill>
              </a:rPr>
              <a:t> PT DEAL </a:t>
            </a:r>
            <a:r>
              <a:rPr lang="en-US" dirty="0" err="1">
                <a:solidFill>
                  <a:schemeClr val="tx1"/>
                </a:solidFill>
              </a:rPr>
              <a:t>jauh</a:t>
            </a:r>
            <a:r>
              <a:rPr lang="en-US" dirty="0">
                <a:solidFill>
                  <a:schemeClr val="tx1"/>
                </a:solidFill>
              </a:rPr>
              <a:t> </a:t>
            </a:r>
            <a:r>
              <a:rPr lang="en-US" dirty="0" err="1">
                <a:solidFill>
                  <a:schemeClr val="tx1"/>
                </a:solidFill>
              </a:rPr>
              <a:t>lebih</a:t>
            </a:r>
            <a:r>
              <a:rPr lang="en-US" dirty="0">
                <a:solidFill>
                  <a:schemeClr val="tx1"/>
                </a:solidFill>
              </a:rPr>
              <a:t> </a:t>
            </a:r>
            <a:r>
              <a:rPr lang="en-US" dirty="0" err="1">
                <a:solidFill>
                  <a:schemeClr val="tx1"/>
                </a:solidFill>
              </a:rPr>
              <a:t>rendah</a:t>
            </a:r>
            <a:r>
              <a:rPr lang="en-US" dirty="0">
                <a:solidFill>
                  <a:schemeClr val="tx1"/>
                </a:solidFill>
              </a:rPr>
              <a:t> </a:t>
            </a:r>
            <a:r>
              <a:rPr lang="en-US" dirty="0" err="1">
                <a:solidFill>
                  <a:schemeClr val="tx1"/>
                </a:solidFill>
              </a:rPr>
              <a:t>artinya</a:t>
            </a:r>
            <a:r>
              <a:rPr lang="en-US" dirty="0">
                <a:solidFill>
                  <a:schemeClr val="tx1"/>
                </a:solidFill>
              </a:rPr>
              <a:t> </a:t>
            </a:r>
            <a:r>
              <a:rPr lang="en-US" dirty="0" err="1">
                <a:solidFill>
                  <a:schemeClr val="tx1"/>
                </a:solidFill>
              </a:rPr>
              <a:t>perusahaan</a:t>
            </a:r>
            <a:r>
              <a:rPr lang="en-US" dirty="0">
                <a:solidFill>
                  <a:schemeClr val="tx1"/>
                </a:solidFill>
              </a:rPr>
              <a:t> </a:t>
            </a:r>
            <a:r>
              <a:rPr lang="en-US" dirty="0" err="1">
                <a:solidFill>
                  <a:schemeClr val="tx1"/>
                </a:solidFill>
              </a:rPr>
              <a:t>belum</a:t>
            </a:r>
            <a:r>
              <a:rPr lang="en-US" dirty="0">
                <a:solidFill>
                  <a:schemeClr val="tx1"/>
                </a:solidFill>
              </a:rPr>
              <a:t> </a:t>
            </a:r>
            <a:r>
              <a:rPr lang="en-US" dirty="0" err="1">
                <a:solidFill>
                  <a:schemeClr val="tx1"/>
                </a:solidFill>
              </a:rPr>
              <a:t>bisa</a:t>
            </a:r>
            <a:r>
              <a:rPr lang="en-US" dirty="0">
                <a:solidFill>
                  <a:schemeClr val="tx1"/>
                </a:solidFill>
              </a:rPr>
              <a:t> </a:t>
            </a:r>
            <a:r>
              <a:rPr lang="en-US" dirty="0" err="1">
                <a:solidFill>
                  <a:schemeClr val="tx1"/>
                </a:solidFill>
              </a:rPr>
              <a:t>memanfaatkan</a:t>
            </a:r>
            <a:r>
              <a:rPr lang="en-US" dirty="0">
                <a:solidFill>
                  <a:schemeClr val="tx1"/>
                </a:solidFill>
              </a:rPr>
              <a:t> </a:t>
            </a:r>
            <a:r>
              <a:rPr lang="id-ID" dirty="0">
                <a:solidFill>
                  <a:schemeClr val="tx1"/>
                </a:solidFill>
              </a:rPr>
              <a:t>aktivanya sebaik PT Duel.</a:t>
            </a:r>
            <a:r>
              <a:rPr lang="en-US" dirty="0">
                <a:solidFill>
                  <a:schemeClr val="tx1"/>
                </a:solidFill>
              </a:rPr>
              <a:t> </a:t>
            </a:r>
            <a:endParaRPr lang="id-ID" dirty="0">
              <a:solidFill>
                <a:schemeClr val="tx1"/>
              </a:solidFill>
            </a:endParaRPr>
          </a:p>
          <a:p>
            <a:pPr marL="114300" indent="0" algn="just">
              <a:buNone/>
            </a:pPr>
            <a:endParaRPr lang="en-US" dirty="0">
              <a:solidFill>
                <a:schemeClr val="tx1"/>
              </a:solidFill>
            </a:endParaRPr>
          </a:p>
          <a:p>
            <a:pPr algn="just"/>
            <a:r>
              <a:rPr lang="en-ID" dirty="0">
                <a:solidFill>
                  <a:schemeClr val="tx1"/>
                </a:solidFill>
              </a:rPr>
              <a:t>Return On Equity </a:t>
            </a:r>
            <a:r>
              <a:rPr lang="en-ID" dirty="0" err="1">
                <a:solidFill>
                  <a:schemeClr val="tx1"/>
                </a:solidFill>
              </a:rPr>
              <a:t>lebih</a:t>
            </a:r>
            <a:r>
              <a:rPr lang="en-ID" dirty="0">
                <a:solidFill>
                  <a:schemeClr val="tx1"/>
                </a:solidFill>
              </a:rPr>
              <a:t> </a:t>
            </a:r>
            <a:r>
              <a:rPr lang="en-ID" dirty="0" err="1">
                <a:solidFill>
                  <a:schemeClr val="tx1"/>
                </a:solidFill>
              </a:rPr>
              <a:t>rendah</a:t>
            </a:r>
            <a:r>
              <a:rPr lang="en-ID" dirty="0">
                <a:solidFill>
                  <a:schemeClr val="tx1"/>
                </a:solidFill>
              </a:rPr>
              <a:t> </a:t>
            </a:r>
            <a:r>
              <a:rPr lang="en-ID" dirty="0" err="1">
                <a:solidFill>
                  <a:schemeClr val="tx1"/>
                </a:solidFill>
              </a:rPr>
              <a:t>sedikit</a:t>
            </a:r>
            <a:r>
              <a:rPr lang="en-ID" dirty="0">
                <a:solidFill>
                  <a:schemeClr val="tx1"/>
                </a:solidFill>
              </a:rPr>
              <a:t> yang </a:t>
            </a:r>
            <a:r>
              <a:rPr lang="en-ID" dirty="0" err="1">
                <a:solidFill>
                  <a:schemeClr val="tx1"/>
                </a:solidFill>
              </a:rPr>
              <a:t>artinya</a:t>
            </a:r>
            <a:r>
              <a:rPr lang="en-ID" dirty="0">
                <a:solidFill>
                  <a:schemeClr val="tx1"/>
                </a:solidFill>
              </a:rPr>
              <a:t> PT DEAL </a:t>
            </a:r>
            <a:r>
              <a:rPr lang="en-ID" dirty="0" err="1">
                <a:solidFill>
                  <a:schemeClr val="tx1"/>
                </a:solidFill>
              </a:rPr>
              <a:t>masih</a:t>
            </a:r>
            <a:r>
              <a:rPr lang="en-ID" dirty="0">
                <a:solidFill>
                  <a:schemeClr val="tx1"/>
                </a:solidFill>
              </a:rPr>
              <a:t> </a:t>
            </a:r>
            <a:r>
              <a:rPr lang="en-ID" dirty="0" err="1">
                <a:solidFill>
                  <a:schemeClr val="tx1"/>
                </a:solidFill>
              </a:rPr>
              <a:t>kurang</a:t>
            </a:r>
            <a:r>
              <a:rPr lang="en-ID" dirty="0">
                <a:solidFill>
                  <a:schemeClr val="tx1"/>
                </a:solidFill>
              </a:rPr>
              <a:t> </a:t>
            </a:r>
            <a:r>
              <a:rPr lang="en-ID" dirty="0" err="1">
                <a:solidFill>
                  <a:schemeClr val="tx1"/>
                </a:solidFill>
              </a:rPr>
              <a:t>kompetitif</a:t>
            </a:r>
            <a:r>
              <a:rPr lang="en-ID" dirty="0">
                <a:solidFill>
                  <a:schemeClr val="tx1"/>
                </a:solidFill>
              </a:rPr>
              <a:t> </a:t>
            </a:r>
            <a:r>
              <a:rPr lang="en-ID" dirty="0" err="1">
                <a:solidFill>
                  <a:schemeClr val="tx1"/>
                </a:solidFill>
              </a:rPr>
              <a:t>dalam</a:t>
            </a:r>
            <a:r>
              <a:rPr lang="en-ID" dirty="0">
                <a:solidFill>
                  <a:schemeClr val="tx1"/>
                </a:solidFill>
              </a:rPr>
              <a:t> </a:t>
            </a:r>
            <a:r>
              <a:rPr lang="en-ID" dirty="0" err="1">
                <a:solidFill>
                  <a:schemeClr val="tx1"/>
                </a:solidFill>
              </a:rPr>
              <a:t>menfaatkan</a:t>
            </a:r>
            <a:r>
              <a:rPr lang="en-ID" dirty="0">
                <a:solidFill>
                  <a:schemeClr val="tx1"/>
                </a:solidFill>
              </a:rPr>
              <a:t> modal </a:t>
            </a:r>
            <a:r>
              <a:rPr lang="en-ID" dirty="0" err="1">
                <a:solidFill>
                  <a:schemeClr val="tx1"/>
                </a:solidFill>
              </a:rPr>
              <a:t>sendiri</a:t>
            </a:r>
            <a:r>
              <a:rPr lang="en-ID" dirty="0">
                <a:solidFill>
                  <a:schemeClr val="tx1"/>
                </a:solidFill>
              </a:rPr>
              <a:t>.</a:t>
            </a:r>
            <a:endParaRPr lang="id-ID" dirty="0">
              <a:solidFill>
                <a:schemeClr val="tx1"/>
              </a:solidFill>
            </a:endParaRPr>
          </a:p>
          <a:p>
            <a:pPr marL="114300" indent="0" algn="just">
              <a:buNone/>
            </a:pPr>
            <a:endParaRPr lang="en-ID" dirty="0">
              <a:solidFill>
                <a:schemeClr val="tx1"/>
              </a:solidFill>
            </a:endParaRPr>
          </a:p>
          <a:p>
            <a:pPr algn="just"/>
            <a:r>
              <a:rPr lang="en-ID" dirty="0">
                <a:solidFill>
                  <a:schemeClr val="tx1"/>
                </a:solidFill>
              </a:rPr>
              <a:t>Net Profit Margin PT DEAL </a:t>
            </a:r>
            <a:r>
              <a:rPr lang="en-ID" dirty="0" err="1">
                <a:solidFill>
                  <a:schemeClr val="tx1"/>
                </a:solidFill>
              </a:rPr>
              <a:t>lebih</a:t>
            </a:r>
            <a:r>
              <a:rPr lang="en-ID" dirty="0">
                <a:solidFill>
                  <a:schemeClr val="tx1"/>
                </a:solidFill>
              </a:rPr>
              <a:t> </a:t>
            </a:r>
            <a:r>
              <a:rPr lang="en-ID" dirty="0" err="1">
                <a:solidFill>
                  <a:schemeClr val="tx1"/>
                </a:solidFill>
              </a:rPr>
              <a:t>kecil</a:t>
            </a:r>
            <a:r>
              <a:rPr lang="en-ID" dirty="0">
                <a:solidFill>
                  <a:schemeClr val="tx1"/>
                </a:solidFill>
              </a:rPr>
              <a:t> di </a:t>
            </a:r>
            <a:r>
              <a:rPr lang="en-ID" dirty="0" err="1">
                <a:solidFill>
                  <a:schemeClr val="tx1"/>
                </a:solidFill>
              </a:rPr>
              <a:t>bandingkan</a:t>
            </a:r>
            <a:r>
              <a:rPr lang="en-ID" dirty="0">
                <a:solidFill>
                  <a:schemeClr val="tx1"/>
                </a:solidFill>
              </a:rPr>
              <a:t> </a:t>
            </a:r>
            <a:r>
              <a:rPr lang="en-ID" dirty="0" err="1">
                <a:solidFill>
                  <a:schemeClr val="tx1"/>
                </a:solidFill>
              </a:rPr>
              <a:t>dengan</a:t>
            </a:r>
            <a:r>
              <a:rPr lang="en-ID" dirty="0">
                <a:solidFill>
                  <a:schemeClr val="tx1"/>
                </a:solidFill>
              </a:rPr>
              <a:t> PT DUEL</a:t>
            </a:r>
            <a:r>
              <a:rPr lang="id-ID" dirty="0">
                <a:solidFill>
                  <a:schemeClr val="tx1"/>
                </a:solidFill>
              </a:rPr>
              <a:t> </a:t>
            </a:r>
            <a:r>
              <a:rPr lang="en-US" dirty="0" err="1">
                <a:solidFill>
                  <a:schemeClr val="tx1"/>
                </a:solidFill>
              </a:rPr>
              <a:t>artinya</a:t>
            </a:r>
            <a:r>
              <a:rPr lang="en-US" dirty="0">
                <a:solidFill>
                  <a:schemeClr val="tx1"/>
                </a:solidFill>
              </a:rPr>
              <a:t> PT Duel </a:t>
            </a:r>
            <a:r>
              <a:rPr lang="en-US" dirty="0" err="1">
                <a:solidFill>
                  <a:schemeClr val="tx1"/>
                </a:solidFill>
              </a:rPr>
              <a:t>lebih</a:t>
            </a:r>
            <a:r>
              <a:rPr lang="en-US" dirty="0">
                <a:solidFill>
                  <a:schemeClr val="tx1"/>
                </a:solidFill>
              </a:rPr>
              <a:t> </a:t>
            </a:r>
            <a:r>
              <a:rPr lang="en-US" dirty="0" err="1">
                <a:solidFill>
                  <a:schemeClr val="tx1"/>
                </a:solidFill>
              </a:rPr>
              <a:t>baik</a:t>
            </a:r>
            <a:r>
              <a:rPr lang="en-US" dirty="0">
                <a:solidFill>
                  <a:schemeClr val="tx1"/>
                </a:solidFill>
              </a:rPr>
              <a:t> </a:t>
            </a:r>
            <a:r>
              <a:rPr lang="en-US" dirty="0" err="1">
                <a:solidFill>
                  <a:schemeClr val="tx1"/>
                </a:solidFill>
              </a:rPr>
              <a:t>dalam</a:t>
            </a:r>
            <a:r>
              <a:rPr lang="en-US" dirty="0">
                <a:solidFill>
                  <a:schemeClr val="tx1"/>
                </a:solidFill>
              </a:rPr>
              <a:t> </a:t>
            </a:r>
            <a:r>
              <a:rPr lang="en-US" dirty="0" err="1">
                <a:solidFill>
                  <a:schemeClr val="tx1"/>
                </a:solidFill>
              </a:rPr>
              <a:t>menghasilkan</a:t>
            </a:r>
            <a:r>
              <a:rPr lang="en-US" dirty="0">
                <a:solidFill>
                  <a:schemeClr val="tx1"/>
                </a:solidFill>
              </a:rPr>
              <a:t> </a:t>
            </a:r>
            <a:r>
              <a:rPr lang="en-US" dirty="0" err="1">
                <a:solidFill>
                  <a:schemeClr val="tx1"/>
                </a:solidFill>
              </a:rPr>
              <a:t>keuntungan</a:t>
            </a:r>
            <a:endParaRPr lang="en-ID" dirty="0">
              <a:solidFill>
                <a:schemeClr val="tx1"/>
              </a:solidFill>
            </a:endParaRPr>
          </a:p>
        </p:txBody>
      </p:sp>
    </p:spTree>
    <p:extLst>
      <p:ext uri="{BB962C8B-B14F-4D97-AF65-F5344CB8AC3E}">
        <p14:creationId xmlns:p14="http://schemas.microsoft.com/office/powerpoint/2010/main" val="4718232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62" name="Google Shape;62;p1"/>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800" b="0" i="0" u="none" strike="noStrike" cap="none">
                <a:solidFill>
                  <a:srgbClr val="FFFFFF"/>
                </a:solidFill>
                <a:latin typeface="Roboto Black"/>
                <a:ea typeface="Roboto Black"/>
                <a:cs typeface="Roboto Black"/>
                <a:sym typeface="Roboto Black"/>
              </a:rPr>
              <a:t>Analisis</a:t>
            </a:r>
            <a:endParaRPr sz="4800" b="0" i="0" u="none" strike="noStrike" cap="none">
              <a:solidFill>
                <a:srgbClr val="FFFFFF"/>
              </a:solidFill>
              <a:latin typeface="Roboto Black"/>
              <a:ea typeface="Roboto Black"/>
              <a:cs typeface="Roboto Black"/>
              <a:sym typeface="Roboto Black"/>
            </a:endParaRPr>
          </a:p>
          <a:p>
            <a:pPr marL="0" marR="0" lvl="0" indent="0" algn="l" rtl="0">
              <a:lnSpc>
                <a:spcPct val="115000"/>
              </a:lnSpc>
              <a:spcBef>
                <a:spcPts val="0"/>
              </a:spcBef>
              <a:spcAft>
                <a:spcPts val="0"/>
              </a:spcAft>
              <a:buClr>
                <a:srgbClr val="000000"/>
              </a:buClr>
              <a:buSzPts val="8000"/>
              <a:buFont typeface="Arial"/>
              <a:buNone/>
            </a:pPr>
            <a:r>
              <a:rPr lang="id" sz="4800" b="0" i="0" u="none" strike="noStrike" cap="none">
                <a:solidFill>
                  <a:srgbClr val="FFFFFF"/>
                </a:solidFill>
                <a:latin typeface="Roboto Black"/>
                <a:ea typeface="Roboto Black"/>
                <a:cs typeface="Roboto Black"/>
                <a:sym typeface="Roboto Black"/>
              </a:rPr>
              <a:t>Arus Kas</a:t>
            </a:r>
            <a:endParaRPr sz="4800" b="0" i="0" u="none" strike="noStrike" cap="none">
              <a:solidFill>
                <a:srgbClr val="FFFFFF"/>
              </a:solidFill>
              <a:latin typeface="Roboto Black"/>
              <a:ea typeface="Roboto Black"/>
              <a:cs typeface="Roboto Black"/>
              <a:sym typeface="Roboto Black"/>
            </a:endParaRPr>
          </a:p>
        </p:txBody>
      </p:sp>
      <p:sp>
        <p:nvSpPr>
          <p:cNvPr id="63" name="Google Shape;63;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6006112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74a62c5dcd_0_1"/>
          <p:cNvGrpSpPr/>
          <p:nvPr/>
        </p:nvGrpSpPr>
        <p:grpSpPr>
          <a:xfrm>
            <a:off x="3854590" y="4740702"/>
            <a:ext cx="1434817" cy="389011"/>
            <a:chOff x="3248325" y="4588800"/>
            <a:chExt cx="2045939" cy="554700"/>
          </a:xfrm>
        </p:grpSpPr>
        <p:sp>
          <p:nvSpPr>
            <p:cNvPr id="70" name="Google Shape;70;g274a62c5dcd_0_1"/>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74a62c5dcd_0_1"/>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74a62c5dcd_0_1"/>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 name="Google Shape;73;g274a62c5dcd_0_1"/>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74" name="Google Shape;74;g274a62c5dcd_0_1"/>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75" name="Google Shape;75;g274a62c5dcd_0_1"/>
          <p:cNvGrpSpPr/>
          <p:nvPr/>
        </p:nvGrpSpPr>
        <p:grpSpPr>
          <a:xfrm>
            <a:off x="8325085" y="65155"/>
            <a:ext cx="763768" cy="752531"/>
            <a:chOff x="695950" y="3458000"/>
            <a:chExt cx="966550" cy="952450"/>
          </a:xfrm>
        </p:grpSpPr>
        <p:sp>
          <p:nvSpPr>
            <p:cNvPr id="76" name="Google Shape;76;g274a62c5dcd_0_1"/>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74a62c5dcd_0_1"/>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74a62c5dcd_0_1"/>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74a62c5dcd_0_1"/>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74a62c5dcd_0_1"/>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74a62c5dcd_0_1"/>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74a62c5dcd_0_1"/>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274a62c5dcd_0_1"/>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g274a62c5dcd_0_1"/>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 name="Google Shape;85;g274a62c5dcd_0_1"/>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dirty="0">
                <a:solidFill>
                  <a:srgbClr val="17919B"/>
                </a:solidFill>
                <a:latin typeface="Roboto"/>
                <a:ea typeface="Roboto"/>
                <a:cs typeface="Roboto"/>
                <a:sym typeface="Roboto"/>
              </a:rPr>
              <a:t>Analisis Arus Kas</a:t>
            </a:r>
            <a:endParaRPr sz="3600" b="1" dirty="0">
              <a:solidFill>
                <a:srgbClr val="18919B"/>
              </a:solidFill>
              <a:latin typeface="Roboto"/>
              <a:ea typeface="Roboto"/>
              <a:cs typeface="Roboto"/>
              <a:sym typeface="Roboto"/>
            </a:endParaRPr>
          </a:p>
        </p:txBody>
      </p:sp>
      <p:sp>
        <p:nvSpPr>
          <p:cNvPr id="86" name="Google Shape;86;g274a62c5dcd_0_1"/>
          <p:cNvSpPr txBox="1"/>
          <p:nvPr/>
        </p:nvSpPr>
        <p:spPr>
          <a:xfrm>
            <a:off x="212775" y="969600"/>
            <a:ext cx="54270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Berikut ini adalah Laporan Arus Kas PT Akasha Wira International Tbk tahun 2023.</a:t>
            </a: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Lakukanlah analisis pada setiap aktivitas Laporan Arus Kas tersebut.</a:t>
            </a: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Hitunglah arus kas bersih dan interpretasikan hasil analisis yang kamu lakukan.</a:t>
            </a:r>
            <a:endParaRPr sz="150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a:solidFill>
                <a:srgbClr val="111111"/>
              </a:solidFill>
            </a:endParaRPr>
          </a:p>
        </p:txBody>
      </p:sp>
      <p:pic>
        <p:nvPicPr>
          <p:cNvPr id="87" name="Google Shape;87;g274a62c5dcd_0_1"/>
          <p:cNvPicPr preferRelativeResize="0"/>
          <p:nvPr/>
        </p:nvPicPr>
        <p:blipFill rotWithShape="1">
          <a:blip r:embed="rId4">
            <a:alphaModFix/>
          </a:blip>
          <a:srcRect l="2553"/>
          <a:stretch/>
        </p:blipFill>
        <p:spPr>
          <a:xfrm>
            <a:off x="5716675" y="518475"/>
            <a:ext cx="2598500" cy="4485125"/>
          </a:xfrm>
          <a:prstGeom prst="rect">
            <a:avLst/>
          </a:prstGeom>
          <a:noFill/>
          <a:ln>
            <a:noFill/>
          </a:ln>
        </p:spPr>
      </p:pic>
    </p:spTree>
    <p:extLst>
      <p:ext uri="{BB962C8B-B14F-4D97-AF65-F5344CB8AC3E}">
        <p14:creationId xmlns:p14="http://schemas.microsoft.com/office/powerpoint/2010/main" val="18022286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g274a62c5dcd_0_69"/>
          <p:cNvGrpSpPr/>
          <p:nvPr/>
        </p:nvGrpSpPr>
        <p:grpSpPr>
          <a:xfrm>
            <a:off x="3854590" y="4740702"/>
            <a:ext cx="1434817" cy="389011"/>
            <a:chOff x="3248325" y="4588800"/>
            <a:chExt cx="2045939" cy="554700"/>
          </a:xfrm>
        </p:grpSpPr>
        <p:sp>
          <p:nvSpPr>
            <p:cNvPr id="93" name="Google Shape;93;g274a62c5dcd_0_6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g274a62c5dcd_0_6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g274a62c5dcd_0_6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6" name="Google Shape;96;g274a62c5dcd_0_6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97" name="Google Shape;97;g274a62c5dcd_0_69"/>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98" name="Google Shape;98;g274a62c5dcd_0_69"/>
          <p:cNvGrpSpPr/>
          <p:nvPr/>
        </p:nvGrpSpPr>
        <p:grpSpPr>
          <a:xfrm>
            <a:off x="8325085" y="65155"/>
            <a:ext cx="763768" cy="752531"/>
            <a:chOff x="695950" y="3458000"/>
            <a:chExt cx="966550" cy="952450"/>
          </a:xfrm>
        </p:grpSpPr>
        <p:sp>
          <p:nvSpPr>
            <p:cNvPr id="99" name="Google Shape;99;g274a62c5dcd_0_6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g274a62c5dcd_0_6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74a62c5dcd_0_6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274a62c5dcd_0_6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4a62c5dcd_0_6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4a62c5dcd_0_6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4a62c5dcd_0_6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4a62c5dcd_0_6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g274a62c5dcd_0_6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8" name="Google Shape;108;g274a62c5dcd_0_69"/>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Arus Kas - Aktivitas Operasi</a:t>
            </a:r>
            <a:endParaRPr sz="3600" b="1">
              <a:solidFill>
                <a:srgbClr val="17919B"/>
              </a:solidFill>
              <a:latin typeface="Roboto"/>
              <a:ea typeface="Roboto"/>
              <a:cs typeface="Roboto"/>
              <a:sym typeface="Roboto"/>
            </a:endParaRPr>
          </a:p>
        </p:txBody>
      </p:sp>
      <p:pic>
        <p:nvPicPr>
          <p:cNvPr id="109" name="Google Shape;109;g274a62c5dcd_0_69"/>
          <p:cNvPicPr preferRelativeResize="0"/>
          <p:nvPr/>
        </p:nvPicPr>
        <p:blipFill rotWithShape="1">
          <a:blip r:embed="rId4">
            <a:alphaModFix/>
          </a:blip>
          <a:srcRect/>
          <a:stretch/>
        </p:blipFill>
        <p:spPr>
          <a:xfrm>
            <a:off x="435075" y="838413"/>
            <a:ext cx="4037708" cy="3628387"/>
          </a:xfrm>
          <a:prstGeom prst="rect">
            <a:avLst/>
          </a:prstGeom>
          <a:noFill/>
          <a:ln>
            <a:noFill/>
          </a:ln>
        </p:spPr>
      </p:pic>
      <p:sp>
        <p:nvSpPr>
          <p:cNvPr id="110" name="Google Shape;110;g274a62c5dcd_0_69"/>
          <p:cNvSpPr txBox="1"/>
          <p:nvPr/>
        </p:nvSpPr>
        <p:spPr>
          <a:xfrm>
            <a:off x="4883775" y="1100927"/>
            <a:ext cx="3859500" cy="3437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chemeClr val="dk1"/>
              </a:buClr>
              <a:buSzPts val="1100"/>
              <a:buFont typeface="Arial"/>
              <a:buNone/>
            </a:pPr>
            <a:r>
              <a:rPr lang="id" sz="1200" i="0" u="none" strike="noStrike" cap="none" dirty="0">
                <a:solidFill>
                  <a:schemeClr val="dk1"/>
                </a:solidFill>
              </a:rPr>
              <a:t>Hasil Analisis</a:t>
            </a:r>
            <a:r>
              <a:rPr lang="en-US" sz="1200" i="0" u="none" strike="noStrike" cap="none" dirty="0">
                <a:solidFill>
                  <a:schemeClr val="dk1"/>
                </a:solidFill>
              </a:rPr>
              <a:t> </a:t>
            </a:r>
            <a:r>
              <a:rPr lang="id" sz="1200" i="0" u="none" strike="noStrike" cap="none" dirty="0">
                <a:solidFill>
                  <a:schemeClr val="dk1"/>
                </a:solidFill>
              </a:rPr>
              <a:t>:</a:t>
            </a:r>
            <a:endParaRPr lang="en-US" sz="1200" i="0" u="none" strike="noStrike" cap="none" dirty="0">
              <a:solidFill>
                <a:schemeClr val="dk1"/>
              </a:solidFill>
            </a:endParaRPr>
          </a:p>
          <a:p>
            <a:pPr marL="0" marR="0" lvl="0" indent="0" algn="l" rtl="0">
              <a:lnSpc>
                <a:spcPct val="150000"/>
              </a:lnSpc>
              <a:spcBef>
                <a:spcPts val="0"/>
              </a:spcBef>
              <a:spcAft>
                <a:spcPts val="0"/>
              </a:spcAft>
              <a:buClr>
                <a:schemeClr val="dk1"/>
              </a:buClr>
              <a:buSzPts val="1100"/>
              <a:buFont typeface="Arial"/>
              <a:buNone/>
            </a:pPr>
            <a:r>
              <a:rPr lang="en-US" sz="1200" dirty="0" err="1">
                <a:solidFill>
                  <a:schemeClr val="dk1"/>
                </a:solidFill>
              </a:rPr>
              <a:t>Arus</a:t>
            </a:r>
            <a:r>
              <a:rPr lang="en-US" sz="1200" dirty="0">
                <a:solidFill>
                  <a:schemeClr val="dk1"/>
                </a:solidFill>
              </a:rPr>
              <a:t> kas </a:t>
            </a:r>
            <a:r>
              <a:rPr lang="en-US" sz="1200" dirty="0" err="1">
                <a:solidFill>
                  <a:schemeClr val="dk1"/>
                </a:solidFill>
              </a:rPr>
              <a:t>menghasilkan</a:t>
            </a:r>
            <a:r>
              <a:rPr lang="en-US" sz="1200" dirty="0">
                <a:solidFill>
                  <a:schemeClr val="dk1"/>
                </a:solidFill>
              </a:rPr>
              <a:t> kas </a:t>
            </a:r>
            <a:r>
              <a:rPr lang="en-US" sz="1200" dirty="0" err="1">
                <a:solidFill>
                  <a:schemeClr val="dk1"/>
                </a:solidFill>
              </a:rPr>
              <a:t>positif</a:t>
            </a:r>
            <a:r>
              <a:rPr lang="en-US" sz="1200" dirty="0">
                <a:solidFill>
                  <a:schemeClr val="dk1"/>
                </a:solidFill>
              </a:rPr>
              <a:t> </a:t>
            </a:r>
            <a:r>
              <a:rPr lang="en-US" sz="1200" dirty="0" err="1">
                <a:solidFill>
                  <a:schemeClr val="dk1"/>
                </a:solidFill>
              </a:rPr>
              <a:t>sebesar</a:t>
            </a:r>
            <a:r>
              <a:rPr lang="en-US" sz="1200" dirty="0">
                <a:solidFill>
                  <a:schemeClr val="dk1"/>
                </a:solidFill>
              </a:rPr>
              <a:t> Rp 459.648</a:t>
            </a:r>
            <a:r>
              <a:rPr lang="id-ID" sz="1200" dirty="0">
                <a:solidFill>
                  <a:schemeClr val="dk1"/>
                </a:solidFill>
              </a:rPr>
              <a:t> artinya </a:t>
            </a:r>
            <a:r>
              <a:rPr lang="en-US" sz="1200" dirty="0" err="1">
                <a:solidFill>
                  <a:schemeClr val="dk1"/>
                </a:solidFill>
              </a:rPr>
              <a:t>arus</a:t>
            </a:r>
            <a:r>
              <a:rPr lang="en-US" sz="1200" dirty="0">
                <a:solidFill>
                  <a:schemeClr val="dk1"/>
                </a:solidFill>
              </a:rPr>
              <a:t> kas </a:t>
            </a:r>
            <a:r>
              <a:rPr lang="en-US" sz="1200" dirty="0" err="1">
                <a:solidFill>
                  <a:schemeClr val="dk1"/>
                </a:solidFill>
              </a:rPr>
              <a:t>operasional</a:t>
            </a:r>
            <a:r>
              <a:rPr lang="en-US" sz="1200" dirty="0">
                <a:solidFill>
                  <a:schemeClr val="dk1"/>
                </a:solidFill>
              </a:rPr>
              <a:t> </a:t>
            </a:r>
            <a:r>
              <a:rPr lang="en-US" sz="1200" dirty="0" err="1">
                <a:solidFill>
                  <a:schemeClr val="dk1"/>
                </a:solidFill>
              </a:rPr>
              <a:t>perusahaan</a:t>
            </a:r>
            <a:r>
              <a:rPr lang="en-US" sz="1200" dirty="0">
                <a:solidFill>
                  <a:schemeClr val="dk1"/>
                </a:solidFill>
              </a:rPr>
              <a:t> </a:t>
            </a:r>
            <a:r>
              <a:rPr lang="en-US" sz="1200" dirty="0" err="1">
                <a:solidFill>
                  <a:schemeClr val="dk1"/>
                </a:solidFill>
              </a:rPr>
              <a:t>dapat</a:t>
            </a:r>
            <a:r>
              <a:rPr lang="en-US" sz="1200" dirty="0">
                <a:solidFill>
                  <a:schemeClr val="dk1"/>
                </a:solidFill>
              </a:rPr>
              <a:t> </a:t>
            </a:r>
            <a:r>
              <a:rPr lang="en-US" sz="1200" dirty="0" err="1">
                <a:solidFill>
                  <a:schemeClr val="dk1"/>
                </a:solidFill>
              </a:rPr>
              <a:t>dikatakan</a:t>
            </a:r>
            <a:r>
              <a:rPr lang="en-US" sz="1200" dirty="0">
                <a:solidFill>
                  <a:schemeClr val="dk1"/>
                </a:solidFill>
              </a:rPr>
              <a:t> </a:t>
            </a:r>
            <a:r>
              <a:rPr lang="en-US" sz="1200" dirty="0" err="1">
                <a:solidFill>
                  <a:schemeClr val="dk1"/>
                </a:solidFill>
              </a:rPr>
              <a:t>baik</a:t>
            </a:r>
            <a:r>
              <a:rPr lang="en-US" sz="1200" dirty="0">
                <a:solidFill>
                  <a:schemeClr val="dk1"/>
                </a:solidFill>
              </a:rPr>
              <a:t>. </a:t>
            </a:r>
            <a:r>
              <a:rPr lang="en-US" sz="1200" dirty="0" err="1">
                <a:solidFill>
                  <a:schemeClr val="dk1"/>
                </a:solidFill>
              </a:rPr>
              <a:t>Arus</a:t>
            </a:r>
            <a:r>
              <a:rPr lang="en-US" sz="1200" dirty="0">
                <a:solidFill>
                  <a:schemeClr val="dk1"/>
                </a:solidFill>
              </a:rPr>
              <a:t> kas </a:t>
            </a:r>
            <a:r>
              <a:rPr lang="en-US" sz="1200" dirty="0" err="1">
                <a:solidFill>
                  <a:schemeClr val="dk1"/>
                </a:solidFill>
              </a:rPr>
              <a:t>positif</a:t>
            </a:r>
            <a:r>
              <a:rPr lang="en-US" sz="1200" dirty="0">
                <a:solidFill>
                  <a:schemeClr val="dk1"/>
                </a:solidFill>
              </a:rPr>
              <a:t> </a:t>
            </a:r>
            <a:r>
              <a:rPr lang="en-US" sz="1200" dirty="0" err="1">
                <a:solidFill>
                  <a:schemeClr val="dk1"/>
                </a:solidFill>
              </a:rPr>
              <a:t>ini</a:t>
            </a:r>
            <a:r>
              <a:rPr lang="en-US" sz="1200" dirty="0">
                <a:solidFill>
                  <a:schemeClr val="dk1"/>
                </a:solidFill>
              </a:rPr>
              <a:t> </a:t>
            </a:r>
            <a:r>
              <a:rPr lang="en-US" sz="1200" dirty="0" err="1">
                <a:solidFill>
                  <a:schemeClr val="dk1"/>
                </a:solidFill>
              </a:rPr>
              <a:t>dihasilkan</a:t>
            </a:r>
            <a:r>
              <a:rPr lang="en-US" sz="1200" dirty="0">
                <a:solidFill>
                  <a:schemeClr val="dk1"/>
                </a:solidFill>
              </a:rPr>
              <a:t> </a:t>
            </a:r>
            <a:r>
              <a:rPr lang="en-US" sz="1200" dirty="0" err="1">
                <a:solidFill>
                  <a:schemeClr val="dk1"/>
                </a:solidFill>
              </a:rPr>
              <a:t>dari</a:t>
            </a:r>
            <a:r>
              <a:rPr lang="en-US" sz="1200" dirty="0">
                <a:solidFill>
                  <a:schemeClr val="dk1"/>
                </a:solidFill>
              </a:rPr>
              <a:t> kas </a:t>
            </a:r>
            <a:r>
              <a:rPr lang="en-US" sz="1200" dirty="0" err="1">
                <a:solidFill>
                  <a:schemeClr val="dk1"/>
                </a:solidFill>
              </a:rPr>
              <a:t>masuk</a:t>
            </a:r>
            <a:r>
              <a:rPr lang="en-US" sz="1200" dirty="0">
                <a:solidFill>
                  <a:schemeClr val="dk1"/>
                </a:solidFill>
              </a:rPr>
              <a:t> </a:t>
            </a:r>
            <a:r>
              <a:rPr lang="en-US" sz="1200" dirty="0" err="1">
                <a:solidFill>
                  <a:schemeClr val="dk1"/>
                </a:solidFill>
              </a:rPr>
              <a:t>berupa</a:t>
            </a:r>
            <a:r>
              <a:rPr lang="en-US" sz="1200" dirty="0">
                <a:solidFill>
                  <a:schemeClr val="dk1"/>
                </a:solidFill>
              </a:rPr>
              <a:t> </a:t>
            </a:r>
            <a:r>
              <a:rPr lang="en-US" sz="1200" dirty="0" err="1">
                <a:solidFill>
                  <a:schemeClr val="dk1"/>
                </a:solidFill>
              </a:rPr>
              <a:t>penerimaan</a:t>
            </a:r>
            <a:r>
              <a:rPr lang="en-US" sz="1200" dirty="0">
                <a:solidFill>
                  <a:schemeClr val="dk1"/>
                </a:solidFill>
              </a:rPr>
              <a:t> </a:t>
            </a:r>
            <a:r>
              <a:rPr lang="en-US" sz="1200" dirty="0" err="1">
                <a:solidFill>
                  <a:schemeClr val="dk1"/>
                </a:solidFill>
              </a:rPr>
              <a:t>dari</a:t>
            </a:r>
            <a:r>
              <a:rPr lang="en-US" sz="1200" dirty="0">
                <a:solidFill>
                  <a:schemeClr val="dk1"/>
                </a:solidFill>
              </a:rPr>
              <a:t> </a:t>
            </a:r>
            <a:r>
              <a:rPr lang="en-US" sz="1200" dirty="0" err="1">
                <a:solidFill>
                  <a:schemeClr val="dk1"/>
                </a:solidFill>
              </a:rPr>
              <a:t>pelanggan</a:t>
            </a:r>
            <a:r>
              <a:rPr lang="en-US" sz="1200" dirty="0">
                <a:solidFill>
                  <a:schemeClr val="dk1"/>
                </a:solidFill>
              </a:rPr>
              <a:t>, </a:t>
            </a:r>
            <a:r>
              <a:rPr lang="en-US" sz="1200" dirty="0" err="1">
                <a:solidFill>
                  <a:schemeClr val="dk1"/>
                </a:solidFill>
              </a:rPr>
              <a:t>penerimaan</a:t>
            </a:r>
            <a:r>
              <a:rPr lang="en-US" sz="1200" dirty="0">
                <a:solidFill>
                  <a:schemeClr val="dk1"/>
                </a:solidFill>
              </a:rPr>
              <a:t> bunga dan </a:t>
            </a:r>
            <a:r>
              <a:rPr lang="en-US" sz="1200" dirty="0" err="1">
                <a:solidFill>
                  <a:schemeClr val="dk1"/>
                </a:solidFill>
              </a:rPr>
              <a:t>pendapatan</a:t>
            </a:r>
            <a:r>
              <a:rPr lang="en-US" sz="1200" dirty="0">
                <a:solidFill>
                  <a:schemeClr val="dk1"/>
                </a:solidFill>
              </a:rPr>
              <a:t> lain </a:t>
            </a:r>
            <a:r>
              <a:rPr lang="en-US" sz="1200" dirty="0" err="1">
                <a:solidFill>
                  <a:schemeClr val="dk1"/>
                </a:solidFill>
              </a:rPr>
              <a:t>lain</a:t>
            </a:r>
            <a:r>
              <a:rPr lang="en-US" sz="1200" dirty="0">
                <a:solidFill>
                  <a:schemeClr val="dk1"/>
                </a:solidFill>
              </a:rPr>
              <a:t> </a:t>
            </a:r>
            <a:r>
              <a:rPr lang="en-US" sz="1200" dirty="0" err="1">
                <a:solidFill>
                  <a:schemeClr val="dk1"/>
                </a:solidFill>
              </a:rPr>
              <a:t>seperti</a:t>
            </a:r>
            <a:r>
              <a:rPr lang="en-US" sz="1200" dirty="0">
                <a:solidFill>
                  <a:schemeClr val="dk1"/>
                </a:solidFill>
              </a:rPr>
              <a:t> </a:t>
            </a:r>
            <a:r>
              <a:rPr lang="en-US" sz="1200" dirty="0" err="1">
                <a:solidFill>
                  <a:schemeClr val="dk1"/>
                </a:solidFill>
              </a:rPr>
              <a:t>ditampilkan</a:t>
            </a:r>
            <a:r>
              <a:rPr lang="en-US" sz="1200" dirty="0">
                <a:solidFill>
                  <a:schemeClr val="dk1"/>
                </a:solidFill>
              </a:rPr>
              <a:t> </a:t>
            </a:r>
            <a:r>
              <a:rPr lang="en-US" sz="1200" dirty="0" err="1">
                <a:solidFill>
                  <a:schemeClr val="dk1"/>
                </a:solidFill>
              </a:rPr>
              <a:t>digambar</a:t>
            </a:r>
            <a:r>
              <a:rPr lang="en-US" sz="1200" dirty="0">
                <a:solidFill>
                  <a:schemeClr val="dk1"/>
                </a:solidFill>
              </a:rPr>
              <a:t>. Selain </a:t>
            </a:r>
            <a:r>
              <a:rPr lang="en-US" sz="1200" dirty="0" err="1">
                <a:solidFill>
                  <a:schemeClr val="dk1"/>
                </a:solidFill>
              </a:rPr>
              <a:t>itu</a:t>
            </a:r>
            <a:r>
              <a:rPr lang="en-US" sz="1200" dirty="0">
                <a:solidFill>
                  <a:schemeClr val="dk1"/>
                </a:solidFill>
              </a:rPr>
              <a:t> </a:t>
            </a:r>
            <a:r>
              <a:rPr lang="en-US" sz="1200" dirty="0" err="1">
                <a:solidFill>
                  <a:schemeClr val="dk1"/>
                </a:solidFill>
              </a:rPr>
              <a:t>arus</a:t>
            </a:r>
            <a:r>
              <a:rPr lang="en-US" sz="1200" dirty="0">
                <a:solidFill>
                  <a:schemeClr val="dk1"/>
                </a:solidFill>
              </a:rPr>
              <a:t> kas </a:t>
            </a:r>
            <a:r>
              <a:rPr lang="en-US" sz="1200" dirty="0" err="1">
                <a:solidFill>
                  <a:schemeClr val="dk1"/>
                </a:solidFill>
              </a:rPr>
              <a:t>positif</a:t>
            </a:r>
            <a:r>
              <a:rPr lang="en-US" sz="1200" dirty="0">
                <a:solidFill>
                  <a:schemeClr val="dk1"/>
                </a:solidFill>
              </a:rPr>
              <a:t> </a:t>
            </a:r>
            <a:r>
              <a:rPr lang="en-US" sz="1200" dirty="0" err="1">
                <a:solidFill>
                  <a:schemeClr val="dk1"/>
                </a:solidFill>
              </a:rPr>
              <a:t>ini</a:t>
            </a:r>
            <a:r>
              <a:rPr lang="en-US" sz="1200" dirty="0">
                <a:solidFill>
                  <a:schemeClr val="dk1"/>
                </a:solidFill>
              </a:rPr>
              <a:t> </a:t>
            </a:r>
            <a:r>
              <a:rPr lang="en-US" sz="1200" dirty="0" err="1">
                <a:solidFill>
                  <a:schemeClr val="dk1"/>
                </a:solidFill>
              </a:rPr>
              <a:t>dihasilkan</a:t>
            </a:r>
            <a:r>
              <a:rPr lang="en-US" sz="1200" dirty="0">
                <a:solidFill>
                  <a:schemeClr val="dk1"/>
                </a:solidFill>
              </a:rPr>
              <a:t> juga </a:t>
            </a:r>
            <a:r>
              <a:rPr lang="en-US" sz="1200" dirty="0" err="1">
                <a:solidFill>
                  <a:schemeClr val="dk1"/>
                </a:solidFill>
              </a:rPr>
              <a:t>dari</a:t>
            </a:r>
            <a:r>
              <a:rPr lang="en-US" sz="1200" dirty="0">
                <a:solidFill>
                  <a:schemeClr val="dk1"/>
                </a:solidFill>
              </a:rPr>
              <a:t> kas </a:t>
            </a:r>
            <a:r>
              <a:rPr lang="en-US" sz="1200" dirty="0" err="1">
                <a:solidFill>
                  <a:schemeClr val="dk1"/>
                </a:solidFill>
              </a:rPr>
              <a:t>keluar</a:t>
            </a:r>
            <a:r>
              <a:rPr lang="en-US" sz="1200" dirty="0">
                <a:solidFill>
                  <a:schemeClr val="dk1"/>
                </a:solidFill>
              </a:rPr>
              <a:t> yang </a:t>
            </a:r>
            <a:r>
              <a:rPr lang="en-US" sz="1200" dirty="0" err="1">
                <a:solidFill>
                  <a:schemeClr val="dk1"/>
                </a:solidFill>
              </a:rPr>
              <a:t>berupa</a:t>
            </a:r>
            <a:r>
              <a:rPr lang="en-US" sz="1200" dirty="0">
                <a:solidFill>
                  <a:schemeClr val="dk1"/>
                </a:solidFill>
              </a:rPr>
              <a:t> </a:t>
            </a:r>
            <a:r>
              <a:rPr lang="en-US" sz="1200" dirty="0" err="1">
                <a:solidFill>
                  <a:schemeClr val="dk1"/>
                </a:solidFill>
              </a:rPr>
              <a:t>pengeluaran</a:t>
            </a:r>
            <a:r>
              <a:rPr lang="en-US" sz="1200" dirty="0">
                <a:solidFill>
                  <a:schemeClr val="dk1"/>
                </a:solidFill>
              </a:rPr>
              <a:t> </a:t>
            </a:r>
            <a:r>
              <a:rPr lang="en-US" sz="1200" dirty="0" err="1">
                <a:solidFill>
                  <a:schemeClr val="dk1"/>
                </a:solidFill>
              </a:rPr>
              <a:t>seperti</a:t>
            </a:r>
            <a:r>
              <a:rPr lang="en-US" sz="1200" dirty="0">
                <a:solidFill>
                  <a:schemeClr val="dk1"/>
                </a:solidFill>
              </a:rPr>
              <a:t> </a:t>
            </a:r>
            <a:r>
              <a:rPr lang="en-US" sz="1200" dirty="0" err="1">
                <a:solidFill>
                  <a:schemeClr val="dk1"/>
                </a:solidFill>
              </a:rPr>
              <a:t>pembayaran</a:t>
            </a:r>
            <a:r>
              <a:rPr lang="en-US" sz="1200" dirty="0">
                <a:solidFill>
                  <a:schemeClr val="dk1"/>
                </a:solidFill>
              </a:rPr>
              <a:t> </a:t>
            </a:r>
            <a:r>
              <a:rPr lang="en-US" sz="1200" dirty="0" err="1">
                <a:solidFill>
                  <a:schemeClr val="dk1"/>
                </a:solidFill>
              </a:rPr>
              <a:t>kepada</a:t>
            </a:r>
            <a:r>
              <a:rPr lang="en-US" sz="1200" dirty="0">
                <a:solidFill>
                  <a:schemeClr val="dk1"/>
                </a:solidFill>
              </a:rPr>
              <a:t> </a:t>
            </a:r>
            <a:r>
              <a:rPr lang="en-US" sz="1200" dirty="0" err="1">
                <a:solidFill>
                  <a:schemeClr val="dk1"/>
                </a:solidFill>
              </a:rPr>
              <a:t>pemasok</a:t>
            </a:r>
            <a:r>
              <a:rPr lang="en-US" sz="1200" dirty="0">
                <a:solidFill>
                  <a:schemeClr val="dk1"/>
                </a:solidFill>
              </a:rPr>
              <a:t>, </a:t>
            </a:r>
            <a:r>
              <a:rPr lang="en-US" sz="1200" dirty="0" err="1">
                <a:solidFill>
                  <a:schemeClr val="dk1"/>
                </a:solidFill>
              </a:rPr>
              <a:t>karyawan</a:t>
            </a:r>
            <a:r>
              <a:rPr lang="en-US" sz="1200" dirty="0">
                <a:solidFill>
                  <a:schemeClr val="dk1"/>
                </a:solidFill>
              </a:rPr>
              <a:t>, </a:t>
            </a:r>
            <a:r>
              <a:rPr lang="en-US" sz="1200" dirty="0" err="1">
                <a:solidFill>
                  <a:schemeClr val="dk1"/>
                </a:solidFill>
              </a:rPr>
              <a:t>beban</a:t>
            </a:r>
            <a:r>
              <a:rPr lang="en-US" sz="1200" dirty="0">
                <a:solidFill>
                  <a:schemeClr val="dk1"/>
                </a:solidFill>
              </a:rPr>
              <a:t> </a:t>
            </a:r>
            <a:r>
              <a:rPr lang="en-US" sz="1200" dirty="0" err="1">
                <a:solidFill>
                  <a:schemeClr val="dk1"/>
                </a:solidFill>
              </a:rPr>
              <a:t>operasional</a:t>
            </a:r>
            <a:r>
              <a:rPr lang="en-US" sz="1200" dirty="0">
                <a:solidFill>
                  <a:schemeClr val="dk1"/>
                </a:solidFill>
              </a:rPr>
              <a:t> lain, </a:t>
            </a:r>
            <a:r>
              <a:rPr lang="en-US" sz="1200" dirty="0" err="1">
                <a:solidFill>
                  <a:schemeClr val="dk1"/>
                </a:solidFill>
              </a:rPr>
              <a:t>pph</a:t>
            </a:r>
            <a:r>
              <a:rPr lang="en-US" sz="1200" dirty="0">
                <a:solidFill>
                  <a:schemeClr val="dk1"/>
                </a:solidFill>
              </a:rPr>
              <a:t> badan dan </a:t>
            </a:r>
            <a:r>
              <a:rPr lang="en-US" sz="1200" dirty="0" err="1">
                <a:solidFill>
                  <a:schemeClr val="dk1"/>
                </a:solidFill>
              </a:rPr>
              <a:t>pembayaran</a:t>
            </a:r>
            <a:r>
              <a:rPr lang="en-US" sz="1200" dirty="0">
                <a:solidFill>
                  <a:schemeClr val="dk1"/>
                </a:solidFill>
              </a:rPr>
              <a:t> bunga </a:t>
            </a:r>
            <a:r>
              <a:rPr lang="en-US" sz="1200" dirty="0" err="1">
                <a:solidFill>
                  <a:schemeClr val="dk1"/>
                </a:solidFill>
              </a:rPr>
              <a:t>seperti</a:t>
            </a:r>
            <a:r>
              <a:rPr lang="en-US" sz="1200" dirty="0">
                <a:solidFill>
                  <a:schemeClr val="dk1"/>
                </a:solidFill>
              </a:rPr>
              <a:t> </a:t>
            </a:r>
            <a:r>
              <a:rPr lang="en-US" sz="1200" dirty="0" err="1">
                <a:solidFill>
                  <a:schemeClr val="dk1"/>
                </a:solidFill>
              </a:rPr>
              <a:t>gambar</a:t>
            </a:r>
            <a:r>
              <a:rPr lang="en-US" sz="1200" dirty="0">
                <a:solidFill>
                  <a:schemeClr val="dk1"/>
                </a:solidFill>
              </a:rPr>
              <a:t> </a:t>
            </a:r>
            <a:r>
              <a:rPr lang="en-US" sz="1200" dirty="0" err="1">
                <a:solidFill>
                  <a:schemeClr val="dk1"/>
                </a:solidFill>
              </a:rPr>
              <a:t>disamping</a:t>
            </a:r>
            <a:r>
              <a:rPr lang="en-US" sz="1200" dirty="0">
                <a:solidFill>
                  <a:schemeClr val="dk1"/>
                </a:solidFill>
              </a:rPr>
              <a:t>.</a:t>
            </a:r>
          </a:p>
        </p:txBody>
      </p:sp>
    </p:spTree>
    <p:extLst>
      <p:ext uri="{BB962C8B-B14F-4D97-AF65-F5344CB8AC3E}">
        <p14:creationId xmlns:p14="http://schemas.microsoft.com/office/powerpoint/2010/main" val="21615737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g274a62c5dcd_0_93"/>
          <p:cNvGrpSpPr/>
          <p:nvPr/>
        </p:nvGrpSpPr>
        <p:grpSpPr>
          <a:xfrm>
            <a:off x="3854590" y="4740702"/>
            <a:ext cx="1434817" cy="389011"/>
            <a:chOff x="3248325" y="4588800"/>
            <a:chExt cx="2045939" cy="554700"/>
          </a:xfrm>
        </p:grpSpPr>
        <p:sp>
          <p:nvSpPr>
            <p:cNvPr id="116" name="Google Shape;116;g274a62c5dcd_0_93"/>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g274a62c5dcd_0_93"/>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g274a62c5dcd_0_93"/>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9" name="Google Shape;119;g274a62c5dcd_0_93"/>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0" name="Google Shape;120;g274a62c5dcd_0_93"/>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21" name="Google Shape;121;g274a62c5dcd_0_93"/>
          <p:cNvGrpSpPr/>
          <p:nvPr/>
        </p:nvGrpSpPr>
        <p:grpSpPr>
          <a:xfrm>
            <a:off x="8325085" y="65155"/>
            <a:ext cx="763768" cy="752531"/>
            <a:chOff x="695950" y="3458000"/>
            <a:chExt cx="966550" cy="952450"/>
          </a:xfrm>
        </p:grpSpPr>
        <p:sp>
          <p:nvSpPr>
            <p:cNvPr id="122" name="Google Shape;122;g274a62c5dcd_0_93"/>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g274a62c5dcd_0_93"/>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g274a62c5dcd_0_93"/>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74a62c5dcd_0_93"/>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74a62c5dcd_0_93"/>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274a62c5dcd_0_93"/>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g274a62c5dcd_0_93"/>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g274a62c5dcd_0_93"/>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g274a62c5dcd_0_93"/>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1" name="Google Shape;131;g274a62c5dcd_0_93"/>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Arus Kas - Aktivitas Investasi</a:t>
            </a:r>
            <a:endParaRPr sz="3600" b="1">
              <a:solidFill>
                <a:srgbClr val="17919B"/>
              </a:solidFill>
              <a:latin typeface="Roboto"/>
              <a:ea typeface="Roboto"/>
              <a:cs typeface="Roboto"/>
              <a:sym typeface="Roboto"/>
            </a:endParaRPr>
          </a:p>
        </p:txBody>
      </p:sp>
      <p:sp>
        <p:nvSpPr>
          <p:cNvPr id="132" name="Google Shape;132;g274a62c5dcd_0_93"/>
          <p:cNvSpPr txBox="1"/>
          <p:nvPr/>
        </p:nvSpPr>
        <p:spPr>
          <a:xfrm>
            <a:off x="4883775" y="1051497"/>
            <a:ext cx="3859500" cy="3437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chemeClr val="dk1"/>
              </a:buClr>
              <a:buSzPts val="1100"/>
              <a:buFont typeface="Arial"/>
              <a:buNone/>
            </a:pPr>
            <a:r>
              <a:rPr lang="id" sz="1200" i="0" u="none" strike="noStrike" cap="none" dirty="0">
                <a:solidFill>
                  <a:schemeClr val="dk1"/>
                </a:solidFill>
              </a:rPr>
              <a:t>Hasil Analisis:</a:t>
            </a:r>
            <a:endParaRPr lang="en-US" sz="1200" i="0" u="none" strike="noStrike" cap="none" dirty="0">
              <a:solidFill>
                <a:schemeClr val="dk1"/>
              </a:solidFill>
            </a:endParaRPr>
          </a:p>
          <a:p>
            <a:pPr marL="0" marR="0" lvl="0" indent="0" algn="l" rtl="0">
              <a:lnSpc>
                <a:spcPct val="150000"/>
              </a:lnSpc>
              <a:spcBef>
                <a:spcPts val="0"/>
              </a:spcBef>
              <a:spcAft>
                <a:spcPts val="0"/>
              </a:spcAft>
              <a:buClr>
                <a:schemeClr val="dk1"/>
              </a:buClr>
              <a:buSzPts val="1100"/>
              <a:buFont typeface="Arial"/>
              <a:buNone/>
            </a:pPr>
            <a:r>
              <a:rPr lang="en-US" sz="1200" dirty="0" err="1">
                <a:solidFill>
                  <a:schemeClr val="dk1"/>
                </a:solidFill>
              </a:rPr>
              <a:t>Arus</a:t>
            </a:r>
            <a:r>
              <a:rPr lang="en-US" sz="1200" dirty="0">
                <a:solidFill>
                  <a:schemeClr val="dk1"/>
                </a:solidFill>
              </a:rPr>
              <a:t> kas  </a:t>
            </a:r>
            <a:r>
              <a:rPr lang="en-US" sz="1200" dirty="0" err="1">
                <a:solidFill>
                  <a:schemeClr val="dk1"/>
                </a:solidFill>
              </a:rPr>
              <a:t>investasi</a:t>
            </a:r>
            <a:r>
              <a:rPr lang="en-US" sz="1200" dirty="0">
                <a:solidFill>
                  <a:schemeClr val="dk1"/>
                </a:solidFill>
              </a:rPr>
              <a:t> </a:t>
            </a:r>
            <a:r>
              <a:rPr lang="id-ID" sz="1200" dirty="0">
                <a:solidFill>
                  <a:schemeClr val="dk1"/>
                </a:solidFill>
              </a:rPr>
              <a:t>negative</a:t>
            </a:r>
            <a:r>
              <a:rPr lang="en-US" sz="1200" dirty="0">
                <a:solidFill>
                  <a:schemeClr val="dk1"/>
                </a:solidFill>
              </a:rPr>
              <a:t> </a:t>
            </a:r>
            <a:r>
              <a:rPr lang="en-US" sz="1200" dirty="0" err="1">
                <a:solidFill>
                  <a:schemeClr val="dk1"/>
                </a:solidFill>
              </a:rPr>
              <a:t>sebesar</a:t>
            </a:r>
            <a:r>
              <a:rPr lang="en-US" sz="1200" dirty="0">
                <a:solidFill>
                  <a:schemeClr val="dk1"/>
                </a:solidFill>
              </a:rPr>
              <a:t> </a:t>
            </a:r>
            <a:r>
              <a:rPr lang="en-US" sz="1200" dirty="0" err="1">
                <a:solidFill>
                  <a:schemeClr val="dk1"/>
                </a:solidFill>
              </a:rPr>
              <a:t>Rp</a:t>
            </a:r>
            <a:r>
              <a:rPr lang="en-US" sz="1200" dirty="0">
                <a:solidFill>
                  <a:schemeClr val="dk1"/>
                </a:solidFill>
              </a:rPr>
              <a:t> 81.9</a:t>
            </a:r>
            <a:r>
              <a:rPr lang="id-ID" sz="1200" dirty="0">
                <a:solidFill>
                  <a:schemeClr val="dk1"/>
                </a:solidFill>
              </a:rPr>
              <a:t>9</a:t>
            </a:r>
            <a:r>
              <a:rPr lang="en-US" sz="1200" dirty="0">
                <a:solidFill>
                  <a:schemeClr val="dk1"/>
                </a:solidFill>
              </a:rPr>
              <a:t>1</a:t>
            </a:r>
            <a:r>
              <a:rPr lang="id-ID" sz="1200" dirty="0">
                <a:solidFill>
                  <a:schemeClr val="dk1"/>
                </a:solidFill>
              </a:rPr>
              <a:t>. Arus kas </a:t>
            </a:r>
            <a:r>
              <a:rPr lang="en-US" sz="1200" dirty="0" err="1">
                <a:solidFill>
                  <a:schemeClr val="dk1"/>
                </a:solidFill>
              </a:rPr>
              <a:t>negatif</a:t>
            </a:r>
            <a:r>
              <a:rPr lang="en-US" sz="1200" dirty="0">
                <a:solidFill>
                  <a:schemeClr val="dk1"/>
                </a:solidFill>
              </a:rPr>
              <a:t> </a:t>
            </a:r>
            <a:r>
              <a:rPr lang="en-US" sz="1200" dirty="0" err="1">
                <a:solidFill>
                  <a:schemeClr val="dk1"/>
                </a:solidFill>
              </a:rPr>
              <a:t>ini</a:t>
            </a:r>
            <a:r>
              <a:rPr lang="id-ID" sz="1200" dirty="0">
                <a:solidFill>
                  <a:schemeClr val="dk1"/>
                </a:solidFill>
              </a:rPr>
              <a:t> </a:t>
            </a:r>
            <a:r>
              <a:rPr lang="en-US" sz="1200" dirty="0" err="1">
                <a:solidFill>
                  <a:schemeClr val="dk1"/>
                </a:solidFill>
              </a:rPr>
              <a:t>terjadi</a:t>
            </a:r>
            <a:r>
              <a:rPr lang="en-US" sz="1200" dirty="0">
                <a:solidFill>
                  <a:schemeClr val="dk1"/>
                </a:solidFill>
              </a:rPr>
              <a:t> </a:t>
            </a:r>
            <a:r>
              <a:rPr lang="en-US" sz="1200" dirty="0" err="1">
                <a:solidFill>
                  <a:schemeClr val="dk1"/>
                </a:solidFill>
              </a:rPr>
              <a:t>karena</a:t>
            </a:r>
            <a:r>
              <a:rPr lang="en-US" sz="1200" dirty="0">
                <a:solidFill>
                  <a:schemeClr val="dk1"/>
                </a:solidFill>
              </a:rPr>
              <a:t> kas </a:t>
            </a:r>
            <a:r>
              <a:rPr lang="en-US" sz="1200" dirty="0" err="1">
                <a:solidFill>
                  <a:schemeClr val="dk1"/>
                </a:solidFill>
              </a:rPr>
              <a:t>keluar</a:t>
            </a:r>
            <a:r>
              <a:rPr lang="id-ID" sz="1200" dirty="0">
                <a:solidFill>
                  <a:schemeClr val="dk1"/>
                </a:solidFill>
              </a:rPr>
              <a:t> seperti membeli aktiva tetap dan investasi jangka pendek</a:t>
            </a:r>
            <a:r>
              <a:rPr lang="en-US" sz="1200" dirty="0">
                <a:solidFill>
                  <a:schemeClr val="dk1"/>
                </a:solidFill>
              </a:rPr>
              <a:t> </a:t>
            </a:r>
            <a:r>
              <a:rPr lang="en-US" sz="1200" dirty="0" err="1">
                <a:solidFill>
                  <a:schemeClr val="dk1"/>
                </a:solidFill>
              </a:rPr>
              <a:t>seperti</a:t>
            </a:r>
            <a:r>
              <a:rPr lang="en-US" sz="1200" dirty="0">
                <a:solidFill>
                  <a:schemeClr val="dk1"/>
                </a:solidFill>
              </a:rPr>
              <a:t> </a:t>
            </a:r>
            <a:r>
              <a:rPr lang="en-US" sz="1200" dirty="0" err="1">
                <a:solidFill>
                  <a:schemeClr val="dk1"/>
                </a:solidFill>
              </a:rPr>
              <a:t>gambar</a:t>
            </a:r>
            <a:r>
              <a:rPr lang="en-US" sz="1200" dirty="0">
                <a:solidFill>
                  <a:schemeClr val="dk1"/>
                </a:solidFill>
              </a:rPr>
              <a:t> </a:t>
            </a:r>
            <a:r>
              <a:rPr lang="en-US" sz="1200" dirty="0" err="1">
                <a:solidFill>
                  <a:schemeClr val="dk1"/>
                </a:solidFill>
              </a:rPr>
              <a:t>disamping</a:t>
            </a:r>
            <a:r>
              <a:rPr lang="id-ID" sz="1200" dirty="0">
                <a:solidFill>
                  <a:schemeClr val="dk1"/>
                </a:solidFill>
              </a:rPr>
              <a:t>.</a:t>
            </a:r>
            <a:r>
              <a:rPr lang="en-US" sz="1200" dirty="0">
                <a:solidFill>
                  <a:schemeClr val="dk1"/>
                </a:solidFill>
              </a:rPr>
              <a:t> Selain </a:t>
            </a:r>
            <a:r>
              <a:rPr lang="en-US" sz="1200" dirty="0" err="1">
                <a:solidFill>
                  <a:schemeClr val="dk1"/>
                </a:solidFill>
              </a:rPr>
              <a:t>itu</a:t>
            </a:r>
            <a:r>
              <a:rPr lang="en-US" sz="1200" dirty="0">
                <a:solidFill>
                  <a:schemeClr val="dk1"/>
                </a:solidFill>
              </a:rPr>
              <a:t> </a:t>
            </a:r>
            <a:r>
              <a:rPr lang="en-US" sz="1200" dirty="0" err="1">
                <a:solidFill>
                  <a:schemeClr val="dk1"/>
                </a:solidFill>
              </a:rPr>
              <a:t>arus</a:t>
            </a:r>
            <a:r>
              <a:rPr lang="en-US" sz="1200" dirty="0">
                <a:solidFill>
                  <a:schemeClr val="dk1"/>
                </a:solidFill>
              </a:rPr>
              <a:t> kas </a:t>
            </a:r>
            <a:r>
              <a:rPr lang="en-US" sz="1200" dirty="0" err="1">
                <a:solidFill>
                  <a:schemeClr val="dk1"/>
                </a:solidFill>
              </a:rPr>
              <a:t>poistif</a:t>
            </a:r>
            <a:r>
              <a:rPr lang="en-US" sz="1200" dirty="0">
                <a:solidFill>
                  <a:schemeClr val="dk1"/>
                </a:solidFill>
              </a:rPr>
              <a:t> </a:t>
            </a:r>
            <a:r>
              <a:rPr lang="en-US" sz="1200" dirty="0" err="1">
                <a:solidFill>
                  <a:schemeClr val="dk1"/>
                </a:solidFill>
              </a:rPr>
              <a:t>ini</a:t>
            </a:r>
            <a:r>
              <a:rPr lang="en-US" sz="1200" dirty="0">
                <a:solidFill>
                  <a:schemeClr val="dk1"/>
                </a:solidFill>
              </a:rPr>
              <a:t> </a:t>
            </a:r>
            <a:r>
              <a:rPr lang="en-US" sz="1200" dirty="0" err="1">
                <a:solidFill>
                  <a:schemeClr val="dk1"/>
                </a:solidFill>
              </a:rPr>
              <a:t>terjadi</a:t>
            </a:r>
            <a:r>
              <a:rPr lang="en-US" sz="1200" dirty="0">
                <a:solidFill>
                  <a:schemeClr val="dk1"/>
                </a:solidFill>
              </a:rPr>
              <a:t> </a:t>
            </a:r>
            <a:r>
              <a:rPr lang="en-US" sz="1200" dirty="0" err="1">
                <a:solidFill>
                  <a:schemeClr val="dk1"/>
                </a:solidFill>
              </a:rPr>
              <a:t>karena</a:t>
            </a:r>
            <a:r>
              <a:rPr lang="en-US" sz="1200" dirty="0">
                <a:solidFill>
                  <a:schemeClr val="dk1"/>
                </a:solidFill>
              </a:rPr>
              <a:t> </a:t>
            </a:r>
            <a:r>
              <a:rPr lang="en-US" sz="1200" dirty="0" err="1">
                <a:solidFill>
                  <a:schemeClr val="dk1"/>
                </a:solidFill>
              </a:rPr>
              <a:t>penerimaan</a:t>
            </a:r>
            <a:r>
              <a:rPr lang="en-US" sz="1200" dirty="0">
                <a:solidFill>
                  <a:schemeClr val="dk1"/>
                </a:solidFill>
              </a:rPr>
              <a:t> kas yang </a:t>
            </a:r>
            <a:r>
              <a:rPr lang="en-US" sz="1200" dirty="0" err="1">
                <a:solidFill>
                  <a:schemeClr val="dk1"/>
                </a:solidFill>
              </a:rPr>
              <a:t>bersumber</a:t>
            </a:r>
            <a:r>
              <a:rPr lang="en-US" sz="1200" dirty="0">
                <a:solidFill>
                  <a:schemeClr val="dk1"/>
                </a:solidFill>
              </a:rPr>
              <a:t> </a:t>
            </a:r>
            <a:r>
              <a:rPr lang="en-US" sz="1200" dirty="0" err="1">
                <a:solidFill>
                  <a:schemeClr val="dk1"/>
                </a:solidFill>
              </a:rPr>
              <a:t>dari</a:t>
            </a:r>
            <a:r>
              <a:rPr lang="en-US" sz="1200" dirty="0">
                <a:solidFill>
                  <a:schemeClr val="dk1"/>
                </a:solidFill>
              </a:rPr>
              <a:t> </a:t>
            </a:r>
            <a:r>
              <a:rPr lang="en-US" sz="1200" dirty="0" err="1">
                <a:solidFill>
                  <a:schemeClr val="dk1"/>
                </a:solidFill>
              </a:rPr>
              <a:t>penjualan</a:t>
            </a:r>
            <a:r>
              <a:rPr lang="en-US" sz="1200" dirty="0">
                <a:solidFill>
                  <a:schemeClr val="dk1"/>
                </a:solidFill>
              </a:rPr>
              <a:t> asset </a:t>
            </a:r>
            <a:r>
              <a:rPr lang="en-US" sz="1200" dirty="0" err="1">
                <a:solidFill>
                  <a:schemeClr val="dk1"/>
                </a:solidFill>
              </a:rPr>
              <a:t>tetap</a:t>
            </a:r>
            <a:r>
              <a:rPr lang="en-US" sz="1200" dirty="0">
                <a:solidFill>
                  <a:schemeClr val="dk1"/>
                </a:solidFill>
              </a:rPr>
              <a:t> </a:t>
            </a:r>
            <a:r>
              <a:rPr lang="en-US" sz="1200" dirty="0" err="1">
                <a:solidFill>
                  <a:schemeClr val="dk1"/>
                </a:solidFill>
              </a:rPr>
              <a:t>seperti</a:t>
            </a:r>
            <a:r>
              <a:rPr lang="en-US" sz="1200" dirty="0">
                <a:solidFill>
                  <a:schemeClr val="dk1"/>
                </a:solidFill>
              </a:rPr>
              <a:t> </a:t>
            </a:r>
            <a:r>
              <a:rPr lang="en-US" sz="1200" dirty="0" err="1">
                <a:solidFill>
                  <a:schemeClr val="dk1"/>
                </a:solidFill>
              </a:rPr>
              <a:t>gambar</a:t>
            </a:r>
            <a:r>
              <a:rPr lang="en-US" sz="1200" dirty="0">
                <a:solidFill>
                  <a:schemeClr val="dk1"/>
                </a:solidFill>
              </a:rPr>
              <a:t> </a:t>
            </a:r>
            <a:r>
              <a:rPr lang="en-US" sz="1200" dirty="0" err="1">
                <a:solidFill>
                  <a:schemeClr val="dk1"/>
                </a:solidFill>
              </a:rPr>
              <a:t>disamping</a:t>
            </a:r>
            <a:r>
              <a:rPr lang="en-US" sz="1200" dirty="0">
                <a:solidFill>
                  <a:schemeClr val="dk1"/>
                </a:solidFill>
              </a:rPr>
              <a:t>. </a:t>
            </a:r>
            <a:r>
              <a:rPr lang="en-US" sz="1200" dirty="0" err="1">
                <a:solidFill>
                  <a:schemeClr val="dk1"/>
                </a:solidFill>
              </a:rPr>
              <a:t>Arus</a:t>
            </a:r>
            <a:r>
              <a:rPr lang="en-US" sz="1200" dirty="0">
                <a:solidFill>
                  <a:schemeClr val="dk1"/>
                </a:solidFill>
              </a:rPr>
              <a:t> kas negative </a:t>
            </a:r>
            <a:r>
              <a:rPr lang="en-US" sz="1200" dirty="0" err="1">
                <a:solidFill>
                  <a:schemeClr val="dk1"/>
                </a:solidFill>
              </a:rPr>
              <a:t>menandakan</a:t>
            </a:r>
            <a:r>
              <a:rPr lang="en-US" sz="1200" dirty="0">
                <a:solidFill>
                  <a:schemeClr val="dk1"/>
                </a:solidFill>
              </a:rPr>
              <a:t> </a:t>
            </a:r>
            <a:r>
              <a:rPr lang="en-US" sz="1200" dirty="0" err="1">
                <a:solidFill>
                  <a:schemeClr val="dk1"/>
                </a:solidFill>
              </a:rPr>
              <a:t>perusahaan</a:t>
            </a:r>
            <a:r>
              <a:rPr lang="en-US" sz="1200" dirty="0">
                <a:solidFill>
                  <a:schemeClr val="dk1"/>
                </a:solidFill>
              </a:rPr>
              <a:t> </a:t>
            </a:r>
            <a:r>
              <a:rPr lang="en-US" sz="1200" dirty="0" err="1">
                <a:solidFill>
                  <a:schemeClr val="dk1"/>
                </a:solidFill>
              </a:rPr>
              <a:t>berfokus</a:t>
            </a:r>
            <a:r>
              <a:rPr lang="en-US" sz="1200" dirty="0">
                <a:solidFill>
                  <a:schemeClr val="dk1"/>
                </a:solidFill>
              </a:rPr>
              <a:t> </a:t>
            </a:r>
            <a:r>
              <a:rPr lang="en-US" sz="1200" dirty="0" err="1">
                <a:solidFill>
                  <a:schemeClr val="dk1"/>
                </a:solidFill>
              </a:rPr>
              <a:t>untuk</a:t>
            </a:r>
            <a:r>
              <a:rPr lang="en-US" sz="1200" dirty="0">
                <a:solidFill>
                  <a:schemeClr val="dk1"/>
                </a:solidFill>
              </a:rPr>
              <a:t> </a:t>
            </a:r>
            <a:r>
              <a:rPr lang="en-US" sz="1200" dirty="0" err="1">
                <a:solidFill>
                  <a:schemeClr val="dk1"/>
                </a:solidFill>
              </a:rPr>
              <a:t>pertumbuhan</a:t>
            </a:r>
            <a:r>
              <a:rPr lang="en-US" sz="1200" dirty="0">
                <a:solidFill>
                  <a:schemeClr val="dk1"/>
                </a:solidFill>
              </a:rPr>
              <a:t> </a:t>
            </a:r>
            <a:r>
              <a:rPr lang="en-US" sz="1200" dirty="0" err="1">
                <a:solidFill>
                  <a:schemeClr val="dk1"/>
                </a:solidFill>
              </a:rPr>
              <a:t>jangka</a:t>
            </a:r>
            <a:r>
              <a:rPr lang="en-US" sz="1200" dirty="0">
                <a:solidFill>
                  <a:schemeClr val="dk1"/>
                </a:solidFill>
              </a:rPr>
              <a:t> </a:t>
            </a:r>
            <a:r>
              <a:rPr lang="en-US" sz="1200" dirty="0" err="1">
                <a:solidFill>
                  <a:schemeClr val="dk1"/>
                </a:solidFill>
              </a:rPr>
              <a:t>panjang</a:t>
            </a:r>
            <a:r>
              <a:rPr lang="en-US" sz="1200" dirty="0">
                <a:solidFill>
                  <a:schemeClr val="dk1"/>
                </a:solidFill>
              </a:rPr>
              <a:t>.</a:t>
            </a:r>
          </a:p>
        </p:txBody>
      </p:sp>
      <p:grpSp>
        <p:nvGrpSpPr>
          <p:cNvPr id="133" name="Google Shape;133;g274a62c5dcd_0_93"/>
          <p:cNvGrpSpPr/>
          <p:nvPr/>
        </p:nvGrpSpPr>
        <p:grpSpPr>
          <a:xfrm>
            <a:off x="435075" y="1183092"/>
            <a:ext cx="4136924" cy="2523653"/>
            <a:chOff x="435075" y="838417"/>
            <a:chExt cx="4136924" cy="2523653"/>
          </a:xfrm>
        </p:grpSpPr>
        <p:pic>
          <p:nvPicPr>
            <p:cNvPr id="134" name="Google Shape;134;g274a62c5dcd_0_93"/>
            <p:cNvPicPr preferRelativeResize="0"/>
            <p:nvPr/>
          </p:nvPicPr>
          <p:blipFill rotWithShape="1">
            <a:blip r:embed="rId4">
              <a:alphaModFix/>
            </a:blip>
            <a:srcRect b="63554"/>
            <a:stretch/>
          </p:blipFill>
          <p:spPr>
            <a:xfrm>
              <a:off x="435075" y="838417"/>
              <a:ext cx="4037701" cy="1322375"/>
            </a:xfrm>
            <a:prstGeom prst="rect">
              <a:avLst/>
            </a:prstGeom>
            <a:noFill/>
            <a:ln>
              <a:noFill/>
            </a:ln>
          </p:spPr>
        </p:pic>
        <p:pic>
          <p:nvPicPr>
            <p:cNvPr id="135" name="Google Shape;135;g274a62c5dcd_0_93"/>
            <p:cNvPicPr preferRelativeResize="0"/>
            <p:nvPr/>
          </p:nvPicPr>
          <p:blipFill rotWithShape="1">
            <a:blip r:embed="rId5">
              <a:alphaModFix/>
            </a:blip>
            <a:srcRect/>
            <a:stretch/>
          </p:blipFill>
          <p:spPr>
            <a:xfrm>
              <a:off x="435075" y="2160798"/>
              <a:ext cx="4136924" cy="1201272"/>
            </a:xfrm>
            <a:prstGeom prst="rect">
              <a:avLst/>
            </a:prstGeom>
            <a:noFill/>
            <a:ln>
              <a:noFill/>
            </a:ln>
          </p:spPr>
        </p:pic>
      </p:grpSp>
    </p:spTree>
    <p:extLst>
      <p:ext uri="{BB962C8B-B14F-4D97-AF65-F5344CB8AC3E}">
        <p14:creationId xmlns:p14="http://schemas.microsoft.com/office/powerpoint/2010/main" val="26822712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grpSp>
        <p:nvGrpSpPr>
          <p:cNvPr id="140" name="Google Shape;140;g274a62c5dcd_0_118"/>
          <p:cNvGrpSpPr/>
          <p:nvPr/>
        </p:nvGrpSpPr>
        <p:grpSpPr>
          <a:xfrm>
            <a:off x="3854590" y="4740702"/>
            <a:ext cx="1434817" cy="389011"/>
            <a:chOff x="3248325" y="4588800"/>
            <a:chExt cx="2045939" cy="554700"/>
          </a:xfrm>
        </p:grpSpPr>
        <p:sp>
          <p:nvSpPr>
            <p:cNvPr id="141" name="Google Shape;141;g274a62c5dcd_0_1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g274a62c5dcd_0_1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g274a62c5dcd_0_1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4" name="Google Shape;144;g274a62c5dcd_0_1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45" name="Google Shape;145;g274a62c5dcd_0_118"/>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46" name="Google Shape;146;g274a62c5dcd_0_118"/>
          <p:cNvGrpSpPr/>
          <p:nvPr/>
        </p:nvGrpSpPr>
        <p:grpSpPr>
          <a:xfrm>
            <a:off x="8325085" y="65155"/>
            <a:ext cx="763768" cy="752531"/>
            <a:chOff x="695950" y="3458000"/>
            <a:chExt cx="966550" cy="952450"/>
          </a:xfrm>
        </p:grpSpPr>
        <p:sp>
          <p:nvSpPr>
            <p:cNvPr id="147" name="Google Shape;147;g274a62c5dcd_0_1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g274a62c5dcd_0_1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74a62c5dcd_0_1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g274a62c5dcd_0_1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g274a62c5dcd_0_1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74a62c5dcd_0_1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g274a62c5dcd_0_1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274a62c5dcd_0_1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g274a62c5dcd_0_1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6" name="Google Shape;156;g274a62c5dcd_0_118"/>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Arus Kas - Aktivitas Pendanaan</a:t>
            </a:r>
            <a:endParaRPr sz="3600" b="1">
              <a:solidFill>
                <a:srgbClr val="17919B"/>
              </a:solidFill>
              <a:latin typeface="Roboto"/>
              <a:ea typeface="Roboto"/>
              <a:cs typeface="Roboto"/>
              <a:sym typeface="Roboto"/>
            </a:endParaRPr>
          </a:p>
        </p:txBody>
      </p:sp>
      <p:sp>
        <p:nvSpPr>
          <p:cNvPr id="157" name="Google Shape;157;g274a62c5dcd_0_118"/>
          <p:cNvSpPr txBox="1"/>
          <p:nvPr/>
        </p:nvSpPr>
        <p:spPr>
          <a:xfrm>
            <a:off x="5071725" y="758678"/>
            <a:ext cx="3859500" cy="4061546"/>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chemeClr val="dk1"/>
              </a:buClr>
              <a:buSzPts val="1100"/>
              <a:buFont typeface="Arial"/>
              <a:buNone/>
            </a:pPr>
            <a:r>
              <a:rPr lang="id" sz="1100" i="0" u="none" strike="noStrike" cap="none" dirty="0">
                <a:solidFill>
                  <a:schemeClr val="dk1"/>
                </a:solidFill>
              </a:rPr>
              <a:t>Hasil Analisis</a:t>
            </a:r>
            <a:r>
              <a:rPr lang="en-US" sz="1100" i="0" u="none" strike="noStrike" cap="none" dirty="0">
                <a:solidFill>
                  <a:schemeClr val="dk1"/>
                </a:solidFill>
              </a:rPr>
              <a:t> </a:t>
            </a:r>
            <a:r>
              <a:rPr lang="id" sz="1100" i="0" u="none" strike="noStrike" cap="none" dirty="0">
                <a:solidFill>
                  <a:schemeClr val="dk1"/>
                </a:solidFill>
              </a:rPr>
              <a:t>:</a:t>
            </a:r>
            <a:endParaRPr lang="en-US" sz="1100" i="0" u="none" strike="noStrike" cap="none" dirty="0">
              <a:solidFill>
                <a:schemeClr val="dk1"/>
              </a:solidFill>
            </a:endParaRPr>
          </a:p>
          <a:p>
            <a:pPr marL="0" marR="0" lvl="0" indent="0" algn="l" rtl="0">
              <a:lnSpc>
                <a:spcPct val="150000"/>
              </a:lnSpc>
              <a:spcBef>
                <a:spcPts val="0"/>
              </a:spcBef>
              <a:spcAft>
                <a:spcPts val="0"/>
              </a:spcAft>
              <a:buClr>
                <a:schemeClr val="dk1"/>
              </a:buClr>
              <a:buSzPts val="1100"/>
              <a:buFont typeface="Arial"/>
              <a:buNone/>
            </a:pPr>
            <a:r>
              <a:rPr lang="en-US" sz="1100" dirty="0" err="1">
                <a:solidFill>
                  <a:schemeClr val="dk1"/>
                </a:solidFill>
              </a:rPr>
              <a:t>Arus</a:t>
            </a:r>
            <a:r>
              <a:rPr lang="en-US" sz="1100" dirty="0">
                <a:solidFill>
                  <a:schemeClr val="dk1"/>
                </a:solidFill>
              </a:rPr>
              <a:t> kas </a:t>
            </a:r>
            <a:r>
              <a:rPr lang="en-US" sz="1100" dirty="0" err="1">
                <a:solidFill>
                  <a:schemeClr val="dk1"/>
                </a:solidFill>
              </a:rPr>
              <a:t>pendanaan</a:t>
            </a:r>
            <a:r>
              <a:rPr lang="en-US" sz="1100" dirty="0">
                <a:solidFill>
                  <a:schemeClr val="dk1"/>
                </a:solidFill>
              </a:rPr>
              <a:t> </a:t>
            </a:r>
            <a:r>
              <a:rPr lang="en-US" sz="1100" dirty="0" err="1">
                <a:solidFill>
                  <a:schemeClr val="dk1"/>
                </a:solidFill>
              </a:rPr>
              <a:t>menghasilkan</a:t>
            </a:r>
            <a:r>
              <a:rPr lang="en-US" sz="1100" dirty="0">
                <a:solidFill>
                  <a:schemeClr val="dk1"/>
                </a:solidFill>
              </a:rPr>
              <a:t> </a:t>
            </a:r>
            <a:r>
              <a:rPr lang="en-US" sz="1100" dirty="0" err="1">
                <a:solidFill>
                  <a:schemeClr val="dk1"/>
                </a:solidFill>
              </a:rPr>
              <a:t>angka</a:t>
            </a:r>
            <a:r>
              <a:rPr lang="en-US" sz="1100" dirty="0">
                <a:solidFill>
                  <a:schemeClr val="dk1"/>
                </a:solidFill>
              </a:rPr>
              <a:t> negative </a:t>
            </a:r>
            <a:r>
              <a:rPr lang="en-US" sz="1100" dirty="0" err="1">
                <a:solidFill>
                  <a:schemeClr val="dk1"/>
                </a:solidFill>
              </a:rPr>
              <a:t>sebesar</a:t>
            </a:r>
            <a:r>
              <a:rPr lang="en-US" sz="1100" dirty="0">
                <a:solidFill>
                  <a:schemeClr val="dk1"/>
                </a:solidFill>
              </a:rPr>
              <a:t> 1.294</a:t>
            </a:r>
            <a:r>
              <a:rPr lang="id-ID" sz="1100" dirty="0">
                <a:solidFill>
                  <a:schemeClr val="dk1"/>
                </a:solidFill>
              </a:rPr>
              <a:t>. yang disebabkan dari pembayaran sewa</a:t>
            </a:r>
            <a:r>
              <a:rPr lang="en-US" sz="1100" dirty="0">
                <a:solidFill>
                  <a:schemeClr val="dk1"/>
                </a:solidFill>
              </a:rPr>
              <a:t> </a:t>
            </a:r>
            <a:r>
              <a:rPr lang="en-US" sz="1100" dirty="0" err="1">
                <a:solidFill>
                  <a:schemeClr val="dk1"/>
                </a:solidFill>
              </a:rPr>
              <a:t>seperti</a:t>
            </a:r>
            <a:r>
              <a:rPr lang="en-US" sz="1100" dirty="0">
                <a:solidFill>
                  <a:schemeClr val="dk1"/>
                </a:solidFill>
              </a:rPr>
              <a:t> yang </a:t>
            </a:r>
            <a:r>
              <a:rPr lang="en-US" sz="1100" dirty="0" err="1">
                <a:solidFill>
                  <a:schemeClr val="dk1"/>
                </a:solidFill>
              </a:rPr>
              <a:t>ditampilkan</a:t>
            </a:r>
            <a:r>
              <a:rPr lang="en-US" sz="1100" dirty="0">
                <a:solidFill>
                  <a:schemeClr val="dk1"/>
                </a:solidFill>
              </a:rPr>
              <a:t> </a:t>
            </a:r>
            <a:r>
              <a:rPr lang="en-US" sz="1100" dirty="0" err="1">
                <a:solidFill>
                  <a:schemeClr val="dk1"/>
                </a:solidFill>
              </a:rPr>
              <a:t>disamping</a:t>
            </a:r>
            <a:r>
              <a:rPr lang="en-US" sz="1100" dirty="0">
                <a:solidFill>
                  <a:schemeClr val="dk1"/>
                </a:solidFill>
              </a:rPr>
              <a:t>. </a:t>
            </a:r>
            <a:r>
              <a:rPr lang="en-US" sz="1100" dirty="0" err="1">
                <a:solidFill>
                  <a:schemeClr val="dk1"/>
                </a:solidFill>
              </a:rPr>
              <a:t>Pembayaaran</a:t>
            </a:r>
            <a:r>
              <a:rPr lang="en-US" sz="1100" dirty="0">
                <a:solidFill>
                  <a:schemeClr val="dk1"/>
                </a:solidFill>
              </a:rPr>
              <a:t> </a:t>
            </a:r>
            <a:r>
              <a:rPr lang="en-US" sz="1100" dirty="0" err="1">
                <a:solidFill>
                  <a:schemeClr val="dk1"/>
                </a:solidFill>
              </a:rPr>
              <a:t>sewa</a:t>
            </a:r>
            <a:r>
              <a:rPr lang="en-US" sz="1100" dirty="0">
                <a:solidFill>
                  <a:schemeClr val="dk1"/>
                </a:solidFill>
              </a:rPr>
              <a:t> </a:t>
            </a:r>
            <a:r>
              <a:rPr lang="en-US" sz="1100" dirty="0" err="1">
                <a:solidFill>
                  <a:schemeClr val="dk1"/>
                </a:solidFill>
              </a:rPr>
              <a:t>ini</a:t>
            </a:r>
            <a:r>
              <a:rPr lang="en-US" sz="1100" dirty="0">
                <a:solidFill>
                  <a:schemeClr val="dk1"/>
                </a:solidFill>
              </a:rPr>
              <a:t> </a:t>
            </a:r>
            <a:r>
              <a:rPr lang="en-US" sz="1100" dirty="0" err="1">
                <a:solidFill>
                  <a:schemeClr val="dk1"/>
                </a:solidFill>
              </a:rPr>
              <a:t>menunjukan</a:t>
            </a:r>
            <a:r>
              <a:rPr lang="en-US" sz="1100" dirty="0">
                <a:solidFill>
                  <a:schemeClr val="dk1"/>
                </a:solidFill>
              </a:rPr>
              <a:t> </a:t>
            </a:r>
            <a:r>
              <a:rPr lang="en-US" sz="1100" dirty="0" err="1">
                <a:solidFill>
                  <a:schemeClr val="dk1"/>
                </a:solidFill>
              </a:rPr>
              <a:t>komitmen</a:t>
            </a:r>
            <a:r>
              <a:rPr lang="en-US" sz="1100" dirty="0">
                <a:solidFill>
                  <a:schemeClr val="dk1"/>
                </a:solidFill>
              </a:rPr>
              <a:t> Perusahaan </a:t>
            </a:r>
            <a:r>
              <a:rPr lang="en-US" sz="1100" dirty="0" err="1">
                <a:solidFill>
                  <a:schemeClr val="dk1"/>
                </a:solidFill>
              </a:rPr>
              <a:t>dalam</a:t>
            </a:r>
            <a:r>
              <a:rPr lang="en-US" sz="1100" dirty="0">
                <a:solidFill>
                  <a:schemeClr val="dk1"/>
                </a:solidFill>
              </a:rPr>
              <a:t> </a:t>
            </a:r>
            <a:r>
              <a:rPr lang="en-US" sz="1100" dirty="0" err="1">
                <a:solidFill>
                  <a:schemeClr val="dk1"/>
                </a:solidFill>
              </a:rPr>
              <a:t>membayar</a:t>
            </a:r>
            <a:r>
              <a:rPr lang="en-US" sz="1100" dirty="0">
                <a:solidFill>
                  <a:schemeClr val="dk1"/>
                </a:solidFill>
              </a:rPr>
              <a:t> </a:t>
            </a:r>
            <a:r>
              <a:rPr lang="id-ID" sz="1100" dirty="0">
                <a:solidFill>
                  <a:schemeClr val="dk1"/>
                </a:solidFill>
              </a:rPr>
              <a:t>kewajibannya</a:t>
            </a:r>
            <a:r>
              <a:rPr lang="en-US" sz="1100" dirty="0">
                <a:solidFill>
                  <a:schemeClr val="dk1"/>
                </a:solidFill>
              </a:rPr>
              <a:t> dan </a:t>
            </a:r>
            <a:r>
              <a:rPr lang="en-US" sz="1100" dirty="0" err="1">
                <a:solidFill>
                  <a:schemeClr val="dk1"/>
                </a:solidFill>
              </a:rPr>
              <a:t>menjaga</a:t>
            </a:r>
            <a:r>
              <a:rPr lang="en-US" sz="1100" dirty="0">
                <a:solidFill>
                  <a:schemeClr val="dk1"/>
                </a:solidFill>
              </a:rPr>
              <a:t> </a:t>
            </a:r>
            <a:r>
              <a:rPr lang="en-US" sz="1100" dirty="0" err="1">
                <a:solidFill>
                  <a:schemeClr val="dk1"/>
                </a:solidFill>
              </a:rPr>
              <a:t>kelangsungan</a:t>
            </a:r>
            <a:r>
              <a:rPr lang="en-US" sz="1100" dirty="0">
                <a:solidFill>
                  <a:schemeClr val="dk1"/>
                </a:solidFill>
              </a:rPr>
              <a:t> </a:t>
            </a:r>
            <a:r>
              <a:rPr lang="en-US" sz="1100" dirty="0" err="1">
                <a:solidFill>
                  <a:schemeClr val="dk1"/>
                </a:solidFill>
              </a:rPr>
              <a:t>bisinisnya</a:t>
            </a:r>
            <a:r>
              <a:rPr lang="en-US" sz="1100" dirty="0">
                <a:solidFill>
                  <a:schemeClr val="dk1"/>
                </a:solidFill>
              </a:rPr>
              <a:t> </a:t>
            </a:r>
            <a:r>
              <a:rPr lang="en-US" sz="1100" dirty="0" err="1">
                <a:solidFill>
                  <a:schemeClr val="dk1"/>
                </a:solidFill>
              </a:rPr>
              <a:t>tetap</a:t>
            </a:r>
            <a:r>
              <a:rPr lang="en-US" sz="1100" dirty="0">
                <a:solidFill>
                  <a:schemeClr val="dk1"/>
                </a:solidFill>
              </a:rPr>
              <a:t> </a:t>
            </a:r>
            <a:r>
              <a:rPr lang="en-US" sz="1100" dirty="0" err="1">
                <a:solidFill>
                  <a:schemeClr val="dk1"/>
                </a:solidFill>
              </a:rPr>
              <a:t>berjalan</a:t>
            </a:r>
            <a:r>
              <a:rPr lang="en-US" sz="1100" dirty="0">
                <a:solidFill>
                  <a:schemeClr val="dk1"/>
                </a:solidFill>
              </a:rPr>
              <a:t>.</a:t>
            </a:r>
            <a:endParaRPr lang="id-ID" sz="1100" dirty="0">
              <a:solidFill>
                <a:schemeClr val="dk1"/>
              </a:solidFill>
            </a:endParaRPr>
          </a:p>
          <a:p>
            <a:pPr marL="0" marR="0" lvl="0" indent="0" algn="l" rtl="0">
              <a:lnSpc>
                <a:spcPct val="150000"/>
              </a:lnSpc>
              <a:spcBef>
                <a:spcPts val="0"/>
              </a:spcBef>
              <a:spcAft>
                <a:spcPts val="0"/>
              </a:spcAft>
              <a:buClr>
                <a:schemeClr val="dk1"/>
              </a:buClr>
              <a:buSzPts val="1100"/>
              <a:buFont typeface="Arial"/>
              <a:buNone/>
            </a:pPr>
            <a:endParaRPr lang="en-US" sz="1100" dirty="0">
              <a:solidFill>
                <a:schemeClr val="dk1"/>
              </a:solidFill>
            </a:endParaRPr>
          </a:p>
          <a:p>
            <a:pPr marL="0" marR="0" lvl="0" indent="0" algn="l" rtl="0">
              <a:lnSpc>
                <a:spcPct val="150000"/>
              </a:lnSpc>
              <a:spcBef>
                <a:spcPts val="0"/>
              </a:spcBef>
              <a:spcAft>
                <a:spcPts val="0"/>
              </a:spcAft>
              <a:buClr>
                <a:schemeClr val="dk1"/>
              </a:buClr>
              <a:buSzPts val="1100"/>
              <a:buFont typeface="Arial"/>
              <a:buNone/>
            </a:pPr>
            <a:r>
              <a:rPr lang="id-ID" sz="1100" dirty="0">
                <a:solidFill>
                  <a:schemeClr val="dk1"/>
                </a:solidFill>
              </a:rPr>
              <a:t>To</a:t>
            </a:r>
            <a:r>
              <a:rPr lang="en-US" sz="1100" dirty="0" err="1">
                <a:solidFill>
                  <a:schemeClr val="dk1"/>
                </a:solidFill>
              </a:rPr>
              <a:t>tal</a:t>
            </a:r>
            <a:r>
              <a:rPr lang="en-US" sz="1100" dirty="0">
                <a:solidFill>
                  <a:schemeClr val="dk1"/>
                </a:solidFill>
              </a:rPr>
              <a:t> </a:t>
            </a:r>
            <a:r>
              <a:rPr lang="en-US" sz="1100" dirty="0" err="1">
                <a:solidFill>
                  <a:schemeClr val="dk1"/>
                </a:solidFill>
              </a:rPr>
              <a:t>arus</a:t>
            </a:r>
            <a:r>
              <a:rPr lang="en-US" sz="1100" dirty="0">
                <a:solidFill>
                  <a:schemeClr val="dk1"/>
                </a:solidFill>
              </a:rPr>
              <a:t> k</a:t>
            </a:r>
            <a:r>
              <a:rPr lang="id-ID" sz="1100" dirty="0">
                <a:solidFill>
                  <a:schemeClr val="dk1"/>
                </a:solidFill>
              </a:rPr>
              <a:t>as bersih </a:t>
            </a:r>
            <a:r>
              <a:rPr lang="en-US" sz="1100" dirty="0" err="1">
                <a:solidFill>
                  <a:schemeClr val="dk1"/>
                </a:solidFill>
              </a:rPr>
              <a:t>perusahaan</a:t>
            </a:r>
            <a:r>
              <a:rPr lang="en-US" sz="1100" dirty="0">
                <a:solidFill>
                  <a:schemeClr val="dk1"/>
                </a:solidFill>
              </a:rPr>
              <a:t> </a:t>
            </a:r>
            <a:r>
              <a:rPr lang="en-US" sz="1100" dirty="0" err="1">
                <a:solidFill>
                  <a:schemeClr val="dk1"/>
                </a:solidFill>
              </a:rPr>
              <a:t>menunjukkan</a:t>
            </a:r>
            <a:r>
              <a:rPr lang="en-US" sz="1100" dirty="0">
                <a:solidFill>
                  <a:schemeClr val="dk1"/>
                </a:solidFill>
              </a:rPr>
              <a:t> </a:t>
            </a:r>
            <a:r>
              <a:rPr lang="en-US" sz="1100" dirty="0" err="1">
                <a:solidFill>
                  <a:schemeClr val="dk1"/>
                </a:solidFill>
              </a:rPr>
              <a:t>angka</a:t>
            </a:r>
            <a:r>
              <a:rPr lang="en-US" sz="1100" dirty="0">
                <a:solidFill>
                  <a:schemeClr val="dk1"/>
                </a:solidFill>
              </a:rPr>
              <a:t> </a:t>
            </a:r>
            <a:r>
              <a:rPr lang="en-US" sz="1100" dirty="0" err="1">
                <a:solidFill>
                  <a:schemeClr val="dk1"/>
                </a:solidFill>
              </a:rPr>
              <a:t>positif</a:t>
            </a:r>
            <a:r>
              <a:rPr lang="en-US" sz="1100" dirty="0">
                <a:solidFill>
                  <a:schemeClr val="dk1"/>
                </a:solidFill>
              </a:rPr>
              <a:t> </a:t>
            </a:r>
            <a:r>
              <a:rPr lang="en-US" sz="1100" dirty="0" err="1">
                <a:solidFill>
                  <a:schemeClr val="dk1"/>
                </a:solidFill>
              </a:rPr>
              <a:t>sebesar</a:t>
            </a:r>
            <a:r>
              <a:rPr lang="en-US" sz="1100" dirty="0">
                <a:solidFill>
                  <a:schemeClr val="dk1"/>
                </a:solidFill>
              </a:rPr>
              <a:t>:</a:t>
            </a:r>
            <a:endParaRPr lang="id-ID" sz="1100" dirty="0">
              <a:solidFill>
                <a:schemeClr val="dk1"/>
              </a:solidFill>
            </a:endParaRPr>
          </a:p>
          <a:p>
            <a:pPr marL="0" marR="0" lvl="0" indent="0" algn="l" rtl="0">
              <a:lnSpc>
                <a:spcPct val="150000"/>
              </a:lnSpc>
              <a:spcBef>
                <a:spcPts val="0"/>
              </a:spcBef>
              <a:spcAft>
                <a:spcPts val="0"/>
              </a:spcAft>
              <a:buClr>
                <a:schemeClr val="dk1"/>
              </a:buClr>
              <a:buSzPts val="1100"/>
              <a:buFont typeface="Arial"/>
              <a:buNone/>
            </a:pPr>
            <a:r>
              <a:rPr lang="id-ID" sz="1100" dirty="0">
                <a:solidFill>
                  <a:schemeClr val="dk1"/>
                </a:solidFill>
              </a:rPr>
              <a:t>Rp</a:t>
            </a:r>
            <a:r>
              <a:rPr lang="en-US" sz="1100" dirty="0">
                <a:solidFill>
                  <a:schemeClr val="dk1"/>
                </a:solidFill>
              </a:rPr>
              <a:t> 459.648 – Rp 81.991- Rp1.294 = Rp 376.363</a:t>
            </a:r>
            <a:r>
              <a:rPr lang="en-US" sz="1200" dirty="0">
                <a:solidFill>
                  <a:schemeClr val="dk1"/>
                </a:solidFill>
              </a:rPr>
              <a:t>.</a:t>
            </a:r>
          </a:p>
          <a:p>
            <a:pPr marL="0" marR="0" lvl="0" indent="0" algn="l" rtl="0">
              <a:lnSpc>
                <a:spcPct val="150000"/>
              </a:lnSpc>
              <a:spcBef>
                <a:spcPts val="0"/>
              </a:spcBef>
              <a:spcAft>
                <a:spcPts val="0"/>
              </a:spcAft>
              <a:buClr>
                <a:schemeClr val="dk1"/>
              </a:buClr>
              <a:buSzPts val="1100"/>
              <a:buFont typeface="Arial"/>
              <a:buNone/>
            </a:pPr>
            <a:endParaRPr lang="en-US" sz="1200" dirty="0">
              <a:solidFill>
                <a:schemeClr val="dk1"/>
              </a:solidFill>
            </a:endParaRPr>
          </a:p>
        </p:txBody>
      </p:sp>
      <p:grpSp>
        <p:nvGrpSpPr>
          <p:cNvPr id="158" name="Google Shape;158;g274a62c5dcd_0_118"/>
          <p:cNvGrpSpPr/>
          <p:nvPr/>
        </p:nvGrpSpPr>
        <p:grpSpPr>
          <a:xfrm>
            <a:off x="435075" y="1275892"/>
            <a:ext cx="4105151" cy="2005600"/>
            <a:chOff x="435075" y="838417"/>
            <a:chExt cx="4105151" cy="2005600"/>
          </a:xfrm>
        </p:grpSpPr>
        <p:pic>
          <p:nvPicPr>
            <p:cNvPr id="159" name="Google Shape;159;g274a62c5dcd_0_118"/>
            <p:cNvPicPr preferRelativeResize="0"/>
            <p:nvPr/>
          </p:nvPicPr>
          <p:blipFill rotWithShape="1">
            <a:blip r:embed="rId4">
              <a:alphaModFix/>
            </a:blip>
            <a:srcRect b="63554"/>
            <a:stretch/>
          </p:blipFill>
          <p:spPr>
            <a:xfrm>
              <a:off x="435075" y="838417"/>
              <a:ext cx="4037701" cy="1322375"/>
            </a:xfrm>
            <a:prstGeom prst="rect">
              <a:avLst/>
            </a:prstGeom>
            <a:noFill/>
            <a:ln>
              <a:noFill/>
            </a:ln>
          </p:spPr>
        </p:pic>
        <p:pic>
          <p:nvPicPr>
            <p:cNvPr id="160" name="Google Shape;160;g274a62c5dcd_0_118"/>
            <p:cNvPicPr preferRelativeResize="0"/>
            <p:nvPr/>
          </p:nvPicPr>
          <p:blipFill rotWithShape="1">
            <a:blip r:embed="rId5">
              <a:alphaModFix/>
            </a:blip>
            <a:srcRect/>
            <a:stretch/>
          </p:blipFill>
          <p:spPr>
            <a:xfrm>
              <a:off x="502525" y="2233500"/>
              <a:ext cx="4037701" cy="610517"/>
            </a:xfrm>
            <a:prstGeom prst="rect">
              <a:avLst/>
            </a:prstGeom>
            <a:noFill/>
            <a:ln>
              <a:noFill/>
            </a:ln>
          </p:spPr>
        </p:pic>
      </p:grpSp>
    </p:spTree>
    <p:extLst>
      <p:ext uri="{BB962C8B-B14F-4D97-AF65-F5344CB8AC3E}">
        <p14:creationId xmlns:p14="http://schemas.microsoft.com/office/powerpoint/2010/main" val="2276851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g2737b9c978c_0_0"/>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g2737b9c978c_0_0"/>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g2737b9c978c_0_0"/>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800">
                <a:solidFill>
                  <a:srgbClr val="FFFFFF"/>
                </a:solidFill>
                <a:latin typeface="Roboto Black"/>
                <a:ea typeface="Roboto Black"/>
                <a:cs typeface="Roboto Black"/>
                <a:sym typeface="Roboto Black"/>
              </a:rPr>
              <a:t>Analisis</a:t>
            </a:r>
            <a:endParaRPr sz="4800">
              <a:solidFill>
                <a:srgbClr val="FFFFFF"/>
              </a:solidFill>
              <a:latin typeface="Roboto Black"/>
              <a:ea typeface="Roboto Black"/>
              <a:cs typeface="Roboto Black"/>
              <a:sym typeface="Roboto Black"/>
            </a:endParaRPr>
          </a:p>
          <a:p>
            <a:pPr marL="0" marR="0" lvl="0" indent="0" algn="l" rtl="0">
              <a:lnSpc>
                <a:spcPct val="115000"/>
              </a:lnSpc>
              <a:spcBef>
                <a:spcPts val="0"/>
              </a:spcBef>
              <a:spcAft>
                <a:spcPts val="0"/>
              </a:spcAft>
              <a:buClr>
                <a:srgbClr val="000000"/>
              </a:buClr>
              <a:buSzPts val="8000"/>
              <a:buFont typeface="Arial"/>
              <a:buNone/>
            </a:pPr>
            <a:r>
              <a:rPr lang="id" sz="4800">
                <a:solidFill>
                  <a:srgbClr val="FFFFFF"/>
                </a:solidFill>
                <a:latin typeface="Roboto Black"/>
                <a:ea typeface="Roboto Black"/>
                <a:cs typeface="Roboto Black"/>
                <a:sym typeface="Roboto Black"/>
              </a:rPr>
              <a:t>Aktivitas Operasi</a:t>
            </a:r>
            <a:endParaRPr sz="4800" b="0" i="0" u="none" strike="noStrike" cap="none">
              <a:solidFill>
                <a:srgbClr val="FFFFFF"/>
              </a:solidFill>
              <a:latin typeface="Roboto Black"/>
              <a:ea typeface="Roboto Black"/>
              <a:cs typeface="Roboto Black"/>
              <a:sym typeface="Roboto Black"/>
            </a:endParaRPr>
          </a:p>
        </p:txBody>
      </p:sp>
      <p:sp>
        <p:nvSpPr>
          <p:cNvPr id="63" name="Google Shape;63;g2737b9c978c_0_0"/>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g2737b9c978c_0_0"/>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1567710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3"/>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96" name="Google Shape;96;p16"/>
          <p:cNvGrpSpPr/>
          <p:nvPr/>
        </p:nvGrpSpPr>
        <p:grpSpPr>
          <a:xfrm>
            <a:off x="8325085" y="65154"/>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dirty="0">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Neraca</a:t>
            </a:r>
            <a:endParaRPr sz="3600" b="1" dirty="0">
              <a:solidFill>
                <a:srgbClr val="17919B"/>
              </a:solidFill>
              <a:latin typeface="Roboto"/>
              <a:ea typeface="Roboto"/>
              <a:cs typeface="Roboto"/>
              <a:sym typeface="Roboto"/>
            </a:endParaRPr>
          </a:p>
        </p:txBody>
      </p:sp>
      <p:graphicFrame>
        <p:nvGraphicFramePr>
          <p:cNvPr id="109" name="Google Shape;109;p16"/>
          <p:cNvGraphicFramePr/>
          <p:nvPr/>
        </p:nvGraphicFramePr>
        <p:xfrm>
          <a:off x="1201638" y="1122613"/>
          <a:ext cx="6740725" cy="3287175"/>
        </p:xfrm>
        <a:graphic>
          <a:graphicData uri="http://schemas.openxmlformats.org/drawingml/2006/table">
            <a:tbl>
              <a:tblPr>
                <a:noFill/>
              </a:tblPr>
              <a:tblGrid>
                <a:gridCol w="1745725">
                  <a:extLst>
                    <a:ext uri="{9D8B030D-6E8A-4147-A177-3AD203B41FA5}">
                      <a16:colId xmlns:a16="http://schemas.microsoft.com/office/drawing/2014/main" val="20000"/>
                    </a:ext>
                  </a:extLst>
                </a:gridCol>
                <a:gridCol w="1543900">
                  <a:extLst>
                    <a:ext uri="{9D8B030D-6E8A-4147-A177-3AD203B41FA5}">
                      <a16:colId xmlns:a16="http://schemas.microsoft.com/office/drawing/2014/main" val="20001"/>
                    </a:ext>
                  </a:extLst>
                </a:gridCol>
                <a:gridCol w="1765900">
                  <a:extLst>
                    <a:ext uri="{9D8B030D-6E8A-4147-A177-3AD203B41FA5}">
                      <a16:colId xmlns:a16="http://schemas.microsoft.com/office/drawing/2014/main" val="20002"/>
                    </a:ext>
                  </a:extLst>
                </a:gridCol>
                <a:gridCol w="1685200">
                  <a:extLst>
                    <a:ext uri="{9D8B030D-6E8A-4147-A177-3AD203B41FA5}">
                      <a16:colId xmlns:a16="http://schemas.microsoft.com/office/drawing/2014/main" val="20003"/>
                    </a:ext>
                  </a:extLst>
                </a:gridCol>
              </a:tblGrid>
              <a:tr h="767000">
                <a:tc gridSpan="4">
                  <a:txBody>
                    <a:bodyPr/>
                    <a:lstStyle/>
                    <a:p>
                      <a:pPr marL="0" marR="0" lvl="0" indent="0" algn="ctr" rtl="0">
                        <a:lnSpc>
                          <a:spcPct val="100000"/>
                        </a:lnSpc>
                        <a:spcBef>
                          <a:spcPts val="0"/>
                        </a:spcBef>
                        <a:spcAft>
                          <a:spcPts val="0"/>
                        </a:spcAft>
                        <a:buNone/>
                      </a:pPr>
                      <a:r>
                        <a:rPr lang="id" sz="1200" b="1">
                          <a:solidFill>
                            <a:srgbClr val="FFFFFF"/>
                          </a:solidFill>
                          <a:highlight>
                            <a:srgbClr val="0097A7"/>
                          </a:highlight>
                          <a:latin typeface="Roboto"/>
                          <a:ea typeface="Roboto"/>
                          <a:cs typeface="Roboto"/>
                          <a:sym typeface="Roboto"/>
                        </a:rPr>
                        <a:t>Apotek Brawijaya Malang</a:t>
                      </a:r>
                      <a:endParaRPr sz="1400" u="none" strike="noStrike" cap="none" dirty="0">
                        <a:highlight>
                          <a:srgbClr val="0097A7"/>
                        </a:highlight>
                      </a:endParaRPr>
                    </a:p>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Neraca</a:t>
                      </a:r>
                      <a:endParaRPr sz="1400" u="none" strike="noStrike" cap="none" dirty="0">
                        <a:highlight>
                          <a:srgbClr val="0097A7"/>
                        </a:highlight>
                      </a:endParaRPr>
                    </a:p>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Per 1 Januari 2024</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28725">
                <a:tc>
                  <a:txBody>
                    <a:bodyPr/>
                    <a:lstStyle/>
                    <a:p>
                      <a:pPr marL="0" marR="0" lvl="0" indent="0" algn="l" rtl="0">
                        <a:lnSpc>
                          <a:spcPct val="100000"/>
                        </a:lnSpc>
                        <a:spcBef>
                          <a:spcPts val="0"/>
                        </a:spcBef>
                        <a:spcAft>
                          <a:spcPts val="0"/>
                        </a:spcAft>
                        <a:buNone/>
                      </a:pPr>
                      <a:r>
                        <a:rPr lang="id" sz="1200" b="0" i="0" u="none" strike="noStrike" cap="none">
                          <a:solidFill>
                            <a:srgbClr val="000000"/>
                          </a:solidFill>
                          <a:latin typeface="Roboto"/>
                          <a:ea typeface="Roboto"/>
                          <a:cs typeface="Roboto"/>
                          <a:sym typeface="Roboto"/>
                        </a:rPr>
                        <a:t>Kas</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r" rtl="0">
                        <a:lnSpc>
                          <a:spcPct val="100000"/>
                        </a:lnSpc>
                        <a:spcBef>
                          <a:spcPts val="0"/>
                        </a:spcBef>
                        <a:spcAft>
                          <a:spcPts val="0"/>
                        </a:spcAft>
                        <a:buNone/>
                      </a:pPr>
                      <a:r>
                        <a:rPr lang="id" sz="1200" b="0" i="0" u="none" strike="noStrike" cap="none">
                          <a:solidFill>
                            <a:srgbClr val="000000"/>
                          </a:solidFill>
                          <a:latin typeface="Roboto"/>
                          <a:ea typeface="Roboto"/>
                          <a:cs typeface="Roboto"/>
                          <a:sym typeface="Roboto"/>
                        </a:rPr>
                        <a:t>40.000.000</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l" rtl="0">
                        <a:lnSpc>
                          <a:spcPct val="100000"/>
                        </a:lnSpc>
                        <a:spcBef>
                          <a:spcPts val="0"/>
                        </a:spcBef>
                        <a:spcAft>
                          <a:spcPts val="0"/>
                        </a:spcAft>
                        <a:buNone/>
                      </a:pPr>
                      <a:r>
                        <a:rPr lang="id" sz="1200" b="0" i="0" u="none" strike="noStrike" cap="none">
                          <a:solidFill>
                            <a:srgbClr val="000000"/>
                          </a:solidFill>
                          <a:latin typeface="Roboto"/>
                          <a:ea typeface="Roboto"/>
                          <a:cs typeface="Roboto"/>
                          <a:sym typeface="Roboto"/>
                        </a:rPr>
                        <a:t>Utang Usaha</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r" rtl="0">
                        <a:lnSpc>
                          <a:spcPct val="100000"/>
                        </a:lnSpc>
                        <a:spcBef>
                          <a:spcPts val="0"/>
                        </a:spcBef>
                        <a:spcAft>
                          <a:spcPts val="0"/>
                        </a:spcAft>
                        <a:buNone/>
                      </a:pPr>
                      <a:r>
                        <a:rPr lang="id" sz="1200" b="0" i="0" u="none" strike="noStrike" cap="none">
                          <a:solidFill>
                            <a:srgbClr val="000000"/>
                          </a:solidFill>
                          <a:latin typeface="Roboto"/>
                          <a:ea typeface="Roboto"/>
                          <a:cs typeface="Roboto"/>
                          <a:sym typeface="Roboto"/>
                        </a:rPr>
                        <a:t>5.000.000</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547850">
                <a:tc>
                  <a:txBody>
                    <a:bodyPr/>
                    <a:lstStyle/>
                    <a:p>
                      <a:pPr marL="0" marR="0" lvl="0" indent="0" algn="l"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Piutang Usaha</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35999" marR="35999" lvl="0" indent="0" algn="r"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15.000.000</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35999" marR="35999" lvl="0" indent="0" algn="l"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Modal Adi</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35999" marR="35999" lvl="0" indent="0" algn="r"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55.000.000</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12700" cap="flat" cmpd="sng">
                      <a:solidFill>
                        <a:srgbClr val="999999"/>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365250">
                <a:tc>
                  <a:txBody>
                    <a:bodyPr/>
                    <a:lstStyle/>
                    <a:p>
                      <a:pPr marL="0" marR="0" lvl="0" indent="0" algn="l" rtl="0">
                        <a:lnSpc>
                          <a:spcPct val="100000"/>
                        </a:lnSpc>
                        <a:spcBef>
                          <a:spcPts val="0"/>
                        </a:spcBef>
                        <a:spcAft>
                          <a:spcPts val="0"/>
                        </a:spcAft>
                        <a:buNone/>
                      </a:pPr>
                      <a:r>
                        <a:rPr lang="id" sz="1200" b="0" i="0" u="none" strike="noStrike" cap="none">
                          <a:solidFill>
                            <a:srgbClr val="000000"/>
                          </a:solidFill>
                          <a:latin typeface="Roboto"/>
                          <a:ea typeface="Roboto"/>
                          <a:cs typeface="Roboto"/>
                          <a:sym typeface="Roboto"/>
                        </a:rPr>
                        <a:t>Peralatan</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r" rtl="0">
                        <a:lnSpc>
                          <a:spcPct val="100000"/>
                        </a:lnSpc>
                        <a:spcBef>
                          <a:spcPts val="0"/>
                        </a:spcBef>
                        <a:spcAft>
                          <a:spcPts val="0"/>
                        </a:spcAft>
                        <a:buNone/>
                      </a:pPr>
                      <a:r>
                        <a:rPr lang="id" sz="1200" b="0" i="0" u="none" strike="noStrike" cap="none">
                          <a:solidFill>
                            <a:srgbClr val="000000"/>
                          </a:solidFill>
                          <a:latin typeface="Roboto"/>
                          <a:ea typeface="Roboto"/>
                          <a:cs typeface="Roboto"/>
                          <a:sym typeface="Roboto"/>
                        </a:rPr>
                        <a:t>2.000.000</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l" rtl="0">
                        <a:lnSpc>
                          <a:spcPct val="100000"/>
                        </a:lnSpc>
                        <a:spcBef>
                          <a:spcPts val="0"/>
                        </a:spcBef>
                        <a:spcAft>
                          <a:spcPts val="0"/>
                        </a:spcAft>
                        <a:buNone/>
                      </a:pPr>
                      <a:r>
                        <a:rPr lang="id" sz="1400" u="none" strike="noStrike" cap="none"/>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l" rtl="0">
                        <a:lnSpc>
                          <a:spcPct val="100000"/>
                        </a:lnSpc>
                        <a:spcBef>
                          <a:spcPts val="0"/>
                        </a:spcBef>
                        <a:spcAft>
                          <a:spcPts val="0"/>
                        </a:spcAft>
                        <a:buNone/>
                      </a:pPr>
                      <a:r>
                        <a:rPr lang="id" sz="1400" u="none" strike="noStrike" cap="none"/>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12700" cap="flat" cmpd="sng">
                      <a:solidFill>
                        <a:srgbClr val="99999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365250">
                <a:tc>
                  <a:txBody>
                    <a:bodyPr/>
                    <a:lstStyle/>
                    <a:p>
                      <a:pPr marL="0" marR="0" lvl="0" indent="0" algn="l"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Persediaan</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35999" marR="35999" lvl="0" indent="0" algn="r"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3.000.000</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12700" cap="flat" cmpd="sng">
                      <a:solidFill>
                        <a:srgbClr val="999999"/>
                      </a:solidFill>
                      <a:prstDash val="solid"/>
                      <a:round/>
                      <a:headEnd type="none" w="sm" len="sm"/>
                      <a:tailEnd type="none" w="sm" len="sm"/>
                    </a:lnB>
                    <a:solidFill>
                      <a:srgbClr val="F3F3F3"/>
                    </a:solidFill>
                  </a:tcPr>
                </a:tc>
                <a:tc>
                  <a:txBody>
                    <a:bodyPr/>
                    <a:lstStyle/>
                    <a:p>
                      <a:pPr marL="35999" marR="35999" lvl="0" indent="0" algn="l" rtl="0">
                        <a:lnSpc>
                          <a:spcPct val="100000"/>
                        </a:lnSpc>
                        <a:spcBef>
                          <a:spcPts val="0"/>
                        </a:spcBef>
                        <a:spcAft>
                          <a:spcPts val="0"/>
                        </a:spcAft>
                        <a:buNone/>
                      </a:pPr>
                      <a:r>
                        <a:rPr lang="id" sz="1400" u="none" strike="noStrike" cap="none">
                          <a:highlight>
                            <a:srgbClr val="F3F3F3"/>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35999" marR="35999" lvl="0" indent="0" algn="l" rtl="0">
                        <a:lnSpc>
                          <a:spcPct val="100000"/>
                        </a:lnSpc>
                        <a:spcBef>
                          <a:spcPts val="0"/>
                        </a:spcBef>
                        <a:spcAft>
                          <a:spcPts val="0"/>
                        </a:spcAft>
                        <a:buNone/>
                      </a:pPr>
                      <a:r>
                        <a:rPr lang="id" sz="1400" u="none" strike="noStrike" cap="none">
                          <a:highlight>
                            <a:srgbClr val="F3F3F3"/>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365250">
                <a:tc>
                  <a:txBody>
                    <a:bodyPr/>
                    <a:lstStyle/>
                    <a:p>
                      <a:pPr marL="0" marR="0" lvl="0" indent="0" algn="l" rtl="0">
                        <a:lnSpc>
                          <a:spcPct val="100000"/>
                        </a:lnSpc>
                        <a:spcBef>
                          <a:spcPts val="0"/>
                        </a:spcBef>
                        <a:spcAft>
                          <a:spcPts val="0"/>
                        </a:spcAft>
                        <a:buNone/>
                      </a:pPr>
                      <a:r>
                        <a:rPr lang="id" sz="1400" u="none" strike="noStrike" cap="none"/>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l" rtl="0">
                        <a:lnSpc>
                          <a:spcPct val="100000"/>
                        </a:lnSpc>
                        <a:spcBef>
                          <a:spcPts val="0"/>
                        </a:spcBef>
                        <a:spcAft>
                          <a:spcPts val="0"/>
                        </a:spcAft>
                        <a:buNone/>
                      </a:pPr>
                      <a:r>
                        <a:rPr lang="id" sz="1400" u="none" strike="noStrike" cap="none"/>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12700" cap="flat" cmpd="sng">
                      <a:solidFill>
                        <a:srgbClr val="99999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l" rtl="0">
                        <a:lnSpc>
                          <a:spcPct val="100000"/>
                        </a:lnSpc>
                        <a:spcBef>
                          <a:spcPts val="0"/>
                        </a:spcBef>
                        <a:spcAft>
                          <a:spcPts val="0"/>
                        </a:spcAft>
                        <a:buNone/>
                      </a:pPr>
                      <a:r>
                        <a:rPr lang="id" sz="1400" u="none" strike="noStrike" cap="none"/>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l" rtl="0">
                        <a:lnSpc>
                          <a:spcPct val="100000"/>
                        </a:lnSpc>
                        <a:spcBef>
                          <a:spcPts val="0"/>
                        </a:spcBef>
                        <a:spcAft>
                          <a:spcPts val="0"/>
                        </a:spcAft>
                        <a:buNone/>
                      </a:pPr>
                      <a:r>
                        <a:rPr lang="id" sz="1400" u="none" strike="noStrike" cap="none"/>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r h="547850">
                <a:tc>
                  <a:txBody>
                    <a:bodyPr/>
                    <a:lstStyle/>
                    <a:p>
                      <a:pPr marL="0" marR="0" lvl="0" indent="0" algn="l"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Jumlah Aktiva</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35999" marR="35999" lvl="0" indent="0" algn="r"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60.000.000</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35999" marR="35999" lvl="0" indent="0" algn="l"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Jumlah Pasiva</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35999" marR="35999" lvl="0" indent="0" algn="r"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60.000.000</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2008425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74a6417d8b_0_0"/>
          <p:cNvGrpSpPr/>
          <p:nvPr/>
        </p:nvGrpSpPr>
        <p:grpSpPr>
          <a:xfrm>
            <a:off x="3854590" y="4740702"/>
            <a:ext cx="1434817" cy="389011"/>
            <a:chOff x="3248325" y="4588800"/>
            <a:chExt cx="2045939" cy="554700"/>
          </a:xfrm>
        </p:grpSpPr>
        <p:sp>
          <p:nvSpPr>
            <p:cNvPr id="70" name="Google Shape;70;g274a6417d8b_0_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74a6417d8b_0_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74a6417d8b_0_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 name="Google Shape;73;g274a6417d8b_0_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74" name="Google Shape;74;g274a6417d8b_0_0"/>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75" name="Google Shape;75;g274a6417d8b_0_0"/>
          <p:cNvGrpSpPr/>
          <p:nvPr/>
        </p:nvGrpSpPr>
        <p:grpSpPr>
          <a:xfrm>
            <a:off x="8325085" y="65155"/>
            <a:ext cx="763768" cy="752531"/>
            <a:chOff x="695950" y="3458000"/>
            <a:chExt cx="966550" cy="952450"/>
          </a:xfrm>
        </p:grpSpPr>
        <p:sp>
          <p:nvSpPr>
            <p:cNvPr id="76" name="Google Shape;76;g274a6417d8b_0_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74a6417d8b_0_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74a6417d8b_0_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74a6417d8b_0_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74a6417d8b_0_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74a6417d8b_0_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74a6417d8b_0_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274a6417d8b_0_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g274a6417d8b_0_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 name="Google Shape;85;g274a6417d8b_0_0"/>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a:solidFill>
                  <a:srgbClr val="17919B"/>
                </a:solidFill>
                <a:latin typeface="Roboto"/>
                <a:ea typeface="Roboto"/>
                <a:cs typeface="Roboto"/>
                <a:sym typeface="Roboto"/>
              </a:rPr>
              <a:t>Analisis Arus Kas - Aktivitas Operasi</a:t>
            </a:r>
            <a:endParaRPr sz="3600" b="1">
              <a:solidFill>
                <a:srgbClr val="18919B"/>
              </a:solidFill>
              <a:latin typeface="Roboto"/>
              <a:ea typeface="Roboto"/>
              <a:cs typeface="Roboto"/>
              <a:sym typeface="Roboto"/>
            </a:endParaRPr>
          </a:p>
        </p:txBody>
      </p:sp>
      <p:sp>
        <p:nvSpPr>
          <p:cNvPr id="86" name="Google Shape;86;g274a6417d8b_0_0"/>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Berikut ini adalah arus kas investasi PT Charoen Pokphand Indonesia tahun 2011 dan 2012</a:t>
            </a:r>
            <a:endParaRPr sz="150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a:solidFill>
                <a:srgbClr val="111111"/>
              </a:solidFill>
            </a:endParaRPr>
          </a:p>
        </p:txBody>
      </p:sp>
      <p:grpSp>
        <p:nvGrpSpPr>
          <p:cNvPr id="87" name="Google Shape;87;g274a6417d8b_0_0"/>
          <p:cNvGrpSpPr/>
          <p:nvPr/>
        </p:nvGrpSpPr>
        <p:grpSpPr>
          <a:xfrm>
            <a:off x="1495275" y="1311725"/>
            <a:ext cx="6105675" cy="1644425"/>
            <a:chOff x="1495275" y="1235525"/>
            <a:chExt cx="6105675" cy="1644425"/>
          </a:xfrm>
        </p:grpSpPr>
        <p:pic>
          <p:nvPicPr>
            <p:cNvPr id="88" name="Google Shape;88;g274a6417d8b_0_0"/>
            <p:cNvPicPr preferRelativeResize="0"/>
            <p:nvPr/>
          </p:nvPicPr>
          <p:blipFill>
            <a:blip r:embed="rId4">
              <a:alphaModFix/>
            </a:blip>
            <a:stretch>
              <a:fillRect/>
            </a:stretch>
          </p:blipFill>
          <p:spPr>
            <a:xfrm>
              <a:off x="1543050" y="1235525"/>
              <a:ext cx="6057900" cy="1028700"/>
            </a:xfrm>
            <a:prstGeom prst="rect">
              <a:avLst/>
            </a:prstGeom>
            <a:noFill/>
            <a:ln>
              <a:noFill/>
            </a:ln>
          </p:spPr>
        </p:pic>
        <p:pic>
          <p:nvPicPr>
            <p:cNvPr id="89" name="Google Shape;89;g274a6417d8b_0_0"/>
            <p:cNvPicPr preferRelativeResize="0"/>
            <p:nvPr/>
          </p:nvPicPr>
          <p:blipFill>
            <a:blip r:embed="rId5">
              <a:alphaModFix/>
            </a:blip>
            <a:stretch>
              <a:fillRect/>
            </a:stretch>
          </p:blipFill>
          <p:spPr>
            <a:xfrm>
              <a:off x="1495275" y="2108425"/>
              <a:ext cx="6057900" cy="771525"/>
            </a:xfrm>
            <a:prstGeom prst="rect">
              <a:avLst/>
            </a:prstGeom>
            <a:noFill/>
            <a:ln>
              <a:noFill/>
            </a:ln>
          </p:spPr>
        </p:pic>
      </p:grpSp>
      <p:pic>
        <p:nvPicPr>
          <p:cNvPr id="90" name="Google Shape;90;g274a6417d8b_0_0"/>
          <p:cNvPicPr preferRelativeResize="0"/>
          <p:nvPr/>
        </p:nvPicPr>
        <p:blipFill>
          <a:blip r:embed="rId6">
            <a:alphaModFix/>
          </a:blip>
          <a:stretch>
            <a:fillRect/>
          </a:stretch>
        </p:blipFill>
        <p:spPr>
          <a:xfrm>
            <a:off x="1381663" y="2956150"/>
            <a:ext cx="6181725" cy="2057400"/>
          </a:xfrm>
          <a:prstGeom prst="rect">
            <a:avLst/>
          </a:prstGeom>
          <a:noFill/>
          <a:ln>
            <a:noFill/>
          </a:ln>
        </p:spPr>
      </p:pic>
    </p:spTree>
    <p:extLst>
      <p:ext uri="{BB962C8B-B14F-4D97-AF65-F5344CB8AC3E}">
        <p14:creationId xmlns:p14="http://schemas.microsoft.com/office/powerpoint/2010/main" val="6966659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grpSp>
        <p:nvGrpSpPr>
          <p:cNvPr id="117" name="Google Shape;117;g274a6417d8b_0_96"/>
          <p:cNvGrpSpPr/>
          <p:nvPr/>
        </p:nvGrpSpPr>
        <p:grpSpPr>
          <a:xfrm>
            <a:off x="3854590" y="4740702"/>
            <a:ext cx="1434817" cy="389011"/>
            <a:chOff x="3248325" y="4588800"/>
            <a:chExt cx="2045939" cy="554700"/>
          </a:xfrm>
        </p:grpSpPr>
        <p:sp>
          <p:nvSpPr>
            <p:cNvPr id="118" name="Google Shape;118;g274a6417d8b_0_9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g274a6417d8b_0_9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g274a6417d8b_0_9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1" name="Google Shape;121;g274a6417d8b_0_9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2" name="Google Shape;122;g274a6417d8b_0_96"/>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23" name="Google Shape;123;g274a6417d8b_0_96"/>
          <p:cNvGrpSpPr/>
          <p:nvPr/>
        </p:nvGrpSpPr>
        <p:grpSpPr>
          <a:xfrm>
            <a:off x="8325085" y="65155"/>
            <a:ext cx="763768" cy="752531"/>
            <a:chOff x="695950" y="3458000"/>
            <a:chExt cx="966550" cy="952450"/>
          </a:xfrm>
        </p:grpSpPr>
        <p:sp>
          <p:nvSpPr>
            <p:cNvPr id="124" name="Google Shape;124;g274a6417d8b_0_9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74a6417d8b_0_9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74a6417d8b_0_9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274a6417d8b_0_9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g274a6417d8b_0_9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g274a6417d8b_0_9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g274a6417d8b_0_9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g274a6417d8b_0_9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g274a6417d8b_0_9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3" name="Google Shape;133;g274a6417d8b_0_96"/>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a:solidFill>
                  <a:srgbClr val="17919B"/>
                </a:solidFill>
                <a:latin typeface="Roboto"/>
                <a:ea typeface="Roboto"/>
                <a:cs typeface="Roboto"/>
                <a:sym typeface="Roboto"/>
              </a:rPr>
              <a:t>Analisis Aktivitas Operasi</a:t>
            </a:r>
            <a:endParaRPr sz="3600" b="1">
              <a:solidFill>
                <a:srgbClr val="18919B"/>
              </a:solidFill>
              <a:latin typeface="Roboto"/>
              <a:ea typeface="Roboto"/>
              <a:cs typeface="Roboto"/>
              <a:sym typeface="Roboto"/>
            </a:endParaRPr>
          </a:p>
        </p:txBody>
      </p:sp>
      <p:sp>
        <p:nvSpPr>
          <p:cNvPr id="134" name="Google Shape;134;g274a6417d8b_0_96"/>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a:solidFill>
                  <a:schemeClr val="dk1"/>
                </a:solidFill>
              </a:rPr>
              <a:t>PT Himawari adalah  perusahaan yang bergerak dibidang manufaktur.</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a:solidFill>
                  <a:schemeClr val="dk1"/>
                </a:solidFill>
              </a:rPr>
              <a:t>Berikut adalah data PT Himawari dalam Aktivitas Operasi :</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id">
                <a:solidFill>
                  <a:schemeClr val="dk1"/>
                </a:solidFill>
              </a:rPr>
              <a:t>PT Himawari menerima 2.350 pesanan produk baru setiap bulan.</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id">
                <a:solidFill>
                  <a:schemeClr val="dk1"/>
                </a:solidFill>
              </a:rPr>
              <a:t>Waktu produksi rata-rata adalah 15 hari, dan pengiriman dilakukan dalam waktu 3 hari setelah produksi.</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id">
                <a:solidFill>
                  <a:schemeClr val="dk1"/>
                </a:solidFill>
              </a:rPr>
              <a:t>Proses penagihan memakan waktu rata-rata 10 hari, dan pelanggan memiliki batas waktu pembayaran 30 hari.</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id">
                <a:solidFill>
                  <a:schemeClr val="dk1"/>
                </a:solidFill>
              </a:rPr>
              <a:t>Perusahaan memesan bahan baku sesuai kebutuhan setiap bulan.</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id">
                <a:solidFill>
                  <a:schemeClr val="dk1"/>
                </a:solidFill>
              </a:rPr>
              <a:t>Waktu penerimaan bahan baku setelah pemesanan adalah 7 hari.</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id">
                <a:solidFill>
                  <a:schemeClr val="dk1"/>
                </a:solidFill>
              </a:rPr>
              <a:t>Perusahaan menjaga persediaan untuk memenuhi permintaan.</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id">
                <a:solidFill>
                  <a:schemeClr val="dk1"/>
                </a:solidFill>
              </a:rPr>
              <a:t>Rata-rata perputaran persediaan adalah 10 kali dalam setahun.</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id">
                <a:solidFill>
                  <a:schemeClr val="dk1"/>
                </a:solidFill>
              </a:rPr>
              <a:t>Pada industri sejenis, rata-rata waktu siklus pendapatan industri adalah 60 hari</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b="1">
                <a:solidFill>
                  <a:schemeClr val="dk1"/>
                </a:solidFill>
              </a:rPr>
              <a:t>Buatlah analisis dan rekomendasi dari siklus pendapatan, pembelian, dan persediaan PT HIMAWARI</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p:txBody>
      </p:sp>
    </p:spTree>
    <p:extLst>
      <p:ext uri="{BB962C8B-B14F-4D97-AF65-F5344CB8AC3E}">
        <p14:creationId xmlns:p14="http://schemas.microsoft.com/office/powerpoint/2010/main" val="26610812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grpSp>
        <p:nvGrpSpPr>
          <p:cNvPr id="95" name="Google Shape;95;g274a6417d8b_0_71"/>
          <p:cNvGrpSpPr/>
          <p:nvPr/>
        </p:nvGrpSpPr>
        <p:grpSpPr>
          <a:xfrm>
            <a:off x="3854590" y="4740702"/>
            <a:ext cx="1434817" cy="389011"/>
            <a:chOff x="3248325" y="4588800"/>
            <a:chExt cx="2045939" cy="554700"/>
          </a:xfrm>
        </p:grpSpPr>
        <p:sp>
          <p:nvSpPr>
            <p:cNvPr id="96" name="Google Shape;96;g274a6417d8b_0_71"/>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g274a6417d8b_0_71"/>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g274a6417d8b_0_71"/>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9" name="Google Shape;99;g274a6417d8b_0_71"/>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0" name="Google Shape;100;g274a6417d8b_0_71"/>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01" name="Google Shape;101;g274a6417d8b_0_71"/>
          <p:cNvGrpSpPr/>
          <p:nvPr/>
        </p:nvGrpSpPr>
        <p:grpSpPr>
          <a:xfrm>
            <a:off x="8325085" y="65155"/>
            <a:ext cx="763768" cy="752531"/>
            <a:chOff x="695950" y="3458000"/>
            <a:chExt cx="966550" cy="952450"/>
          </a:xfrm>
        </p:grpSpPr>
        <p:sp>
          <p:nvSpPr>
            <p:cNvPr id="102" name="Google Shape;102;g274a6417d8b_0_71"/>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4a6417d8b_0_71"/>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4a6417d8b_0_71"/>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4a6417d8b_0_71"/>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4a6417d8b_0_71"/>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g274a6417d8b_0_71"/>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g274a6417d8b_0_71"/>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g274a6417d8b_0_71"/>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g274a6417d8b_0_71"/>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1" name="Google Shape;111;g274a6417d8b_0_71"/>
          <p:cNvSpPr txBox="1"/>
          <p:nvPr/>
        </p:nvSpPr>
        <p:spPr>
          <a:xfrm>
            <a:off x="212775" y="302412"/>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dirty="0">
                <a:solidFill>
                  <a:srgbClr val="17919B"/>
                </a:solidFill>
                <a:latin typeface="Roboto"/>
                <a:ea typeface="Roboto"/>
                <a:cs typeface="Roboto"/>
                <a:sym typeface="Roboto"/>
              </a:rPr>
              <a:t>Analisis Arus Kas - Aktivitas Operasi</a:t>
            </a:r>
            <a:endParaRPr sz="3600" b="1" dirty="0">
              <a:solidFill>
                <a:srgbClr val="18919B"/>
              </a:solidFill>
              <a:latin typeface="Roboto"/>
              <a:ea typeface="Roboto"/>
              <a:cs typeface="Roboto"/>
              <a:sym typeface="Roboto"/>
            </a:endParaRPr>
          </a:p>
        </p:txBody>
      </p:sp>
      <p:sp>
        <p:nvSpPr>
          <p:cNvPr id="112" name="Google Shape;112;g274a6417d8b_0_71"/>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buClr>
                <a:schemeClr val="dk1"/>
              </a:buClr>
              <a:buSzPts val="1100"/>
            </a:pPr>
            <a:r>
              <a:rPr lang="id-ID" sz="1500" dirty="0">
                <a:solidFill>
                  <a:schemeClr val="dk1"/>
                </a:solidFill>
              </a:rPr>
              <a:t>Arus </a:t>
            </a:r>
            <a:r>
              <a:rPr lang="en-US" sz="1500" dirty="0" err="1">
                <a:solidFill>
                  <a:schemeClr val="dk1"/>
                </a:solidFill>
              </a:rPr>
              <a:t>kas</a:t>
            </a:r>
            <a:r>
              <a:rPr lang="en-US" sz="1500" dirty="0">
                <a:solidFill>
                  <a:schemeClr val="dk1"/>
                </a:solidFill>
              </a:rPr>
              <a:t>  </a:t>
            </a:r>
            <a:r>
              <a:rPr lang="en-US" sz="1500" dirty="0" err="1">
                <a:solidFill>
                  <a:schemeClr val="dk1"/>
                </a:solidFill>
              </a:rPr>
              <a:t>perusahaan</a:t>
            </a:r>
            <a:r>
              <a:rPr lang="en-US" sz="1500" dirty="0">
                <a:solidFill>
                  <a:schemeClr val="dk1"/>
                </a:solidFill>
              </a:rPr>
              <a:t> </a:t>
            </a:r>
            <a:r>
              <a:rPr lang="en-US" sz="1500" dirty="0" err="1">
                <a:solidFill>
                  <a:schemeClr val="dk1"/>
                </a:solidFill>
              </a:rPr>
              <a:t>perusahaan</a:t>
            </a:r>
            <a:r>
              <a:rPr lang="en-US" sz="1500" dirty="0">
                <a:solidFill>
                  <a:schemeClr val="dk1"/>
                </a:solidFill>
              </a:rPr>
              <a:t> </a:t>
            </a:r>
            <a:r>
              <a:rPr lang="en-US" sz="1500" dirty="0" err="1">
                <a:solidFill>
                  <a:schemeClr val="dk1"/>
                </a:solidFill>
              </a:rPr>
              <a:t>cukup</a:t>
            </a:r>
            <a:r>
              <a:rPr lang="en-US" sz="1500" dirty="0">
                <a:solidFill>
                  <a:schemeClr val="dk1"/>
                </a:solidFill>
              </a:rPr>
              <a:t> </a:t>
            </a:r>
            <a:r>
              <a:rPr lang="en-US" sz="1500" dirty="0" err="1">
                <a:solidFill>
                  <a:schemeClr val="dk1"/>
                </a:solidFill>
              </a:rPr>
              <a:t>baik</a:t>
            </a:r>
            <a:r>
              <a:rPr lang="en-US" sz="1500" dirty="0">
                <a:solidFill>
                  <a:schemeClr val="dk1"/>
                </a:solidFill>
              </a:rPr>
              <a:t> </a:t>
            </a:r>
            <a:r>
              <a:rPr lang="en-US" sz="1500" dirty="0" err="1">
                <a:solidFill>
                  <a:schemeClr val="dk1"/>
                </a:solidFill>
              </a:rPr>
              <a:t>karena</a:t>
            </a:r>
            <a:r>
              <a:rPr lang="en-US" sz="1500" dirty="0">
                <a:solidFill>
                  <a:schemeClr val="dk1"/>
                </a:solidFill>
              </a:rPr>
              <a:t> </a:t>
            </a:r>
            <a:r>
              <a:rPr lang="en-US" sz="1500" dirty="0" err="1">
                <a:solidFill>
                  <a:schemeClr val="dk1"/>
                </a:solidFill>
              </a:rPr>
              <a:t>menghasilkan</a:t>
            </a:r>
            <a:r>
              <a:rPr lang="en-US" sz="1500" dirty="0">
                <a:solidFill>
                  <a:schemeClr val="dk1"/>
                </a:solidFill>
              </a:rPr>
              <a:t> </a:t>
            </a:r>
            <a:r>
              <a:rPr lang="en-US" sz="1500" dirty="0" err="1">
                <a:solidFill>
                  <a:schemeClr val="dk1"/>
                </a:solidFill>
              </a:rPr>
              <a:t>peningkatan</a:t>
            </a:r>
            <a:r>
              <a:rPr lang="en-US" sz="1500" dirty="0">
                <a:solidFill>
                  <a:schemeClr val="dk1"/>
                </a:solidFill>
              </a:rPr>
              <a:t> kas </a:t>
            </a:r>
            <a:r>
              <a:rPr lang="en-US" sz="1500" dirty="0" err="1">
                <a:solidFill>
                  <a:schemeClr val="dk1"/>
                </a:solidFill>
              </a:rPr>
              <a:t>positif</a:t>
            </a:r>
            <a:r>
              <a:rPr lang="en-US" sz="1500" dirty="0">
                <a:solidFill>
                  <a:schemeClr val="dk1"/>
                </a:solidFill>
              </a:rPr>
              <a:t>.</a:t>
            </a:r>
          </a:p>
          <a:p>
            <a:pPr lvl="0" algn="l" rtl="0">
              <a:lnSpc>
                <a:spcPct val="115000"/>
              </a:lnSpc>
              <a:spcBef>
                <a:spcPts val="0"/>
              </a:spcBef>
              <a:spcAft>
                <a:spcPts val="0"/>
              </a:spcAft>
              <a:buClr>
                <a:schemeClr val="dk1"/>
              </a:buClr>
              <a:buSzPts val="1100"/>
            </a:pPr>
            <a:endParaRPr lang="en-US" sz="1500" dirty="0">
              <a:solidFill>
                <a:schemeClr val="dk1"/>
              </a:solidFill>
            </a:endParaRPr>
          </a:p>
          <a:p>
            <a:pPr lvl="0" algn="l" rtl="0">
              <a:lnSpc>
                <a:spcPct val="115000"/>
              </a:lnSpc>
              <a:spcBef>
                <a:spcPts val="0"/>
              </a:spcBef>
              <a:spcAft>
                <a:spcPts val="0"/>
              </a:spcAft>
              <a:buClr>
                <a:schemeClr val="dk1"/>
              </a:buClr>
              <a:buSzPts val="1100"/>
            </a:pPr>
            <a:r>
              <a:rPr lang="en-US" sz="1500" dirty="0" err="1">
                <a:solidFill>
                  <a:schemeClr val="dk1"/>
                </a:solidFill>
              </a:rPr>
              <a:t>Analisis</a:t>
            </a:r>
            <a:r>
              <a:rPr lang="en-US" sz="1500" dirty="0">
                <a:solidFill>
                  <a:schemeClr val="dk1"/>
                </a:solidFill>
              </a:rPr>
              <a:t> </a:t>
            </a:r>
            <a:r>
              <a:rPr lang="en-US" sz="1500" dirty="0" err="1">
                <a:solidFill>
                  <a:schemeClr val="dk1"/>
                </a:solidFill>
              </a:rPr>
              <a:t>siklus</a:t>
            </a:r>
            <a:r>
              <a:rPr lang="en-US" sz="1500" dirty="0">
                <a:solidFill>
                  <a:schemeClr val="dk1"/>
                </a:solidFill>
              </a:rPr>
              <a:t> </a:t>
            </a:r>
            <a:r>
              <a:rPr lang="en-US" sz="1500" dirty="0" err="1">
                <a:solidFill>
                  <a:schemeClr val="dk1"/>
                </a:solidFill>
              </a:rPr>
              <a:t>pendapatan</a:t>
            </a:r>
            <a:r>
              <a:rPr lang="en-US" sz="1500" dirty="0">
                <a:solidFill>
                  <a:schemeClr val="dk1"/>
                </a:solidFill>
              </a:rPr>
              <a:t> : </a:t>
            </a:r>
          </a:p>
          <a:p>
            <a:pPr lvl="0" algn="l" rtl="0">
              <a:lnSpc>
                <a:spcPct val="115000"/>
              </a:lnSpc>
              <a:spcBef>
                <a:spcPts val="0"/>
              </a:spcBef>
              <a:spcAft>
                <a:spcPts val="0"/>
              </a:spcAft>
              <a:buClr>
                <a:schemeClr val="dk1"/>
              </a:buClr>
              <a:buSzPts val="1100"/>
            </a:pPr>
            <a:r>
              <a:rPr lang="en-US" sz="1500" dirty="0">
                <a:solidFill>
                  <a:schemeClr val="dk1"/>
                </a:solidFill>
              </a:rPr>
              <a:t>     15 </a:t>
            </a:r>
            <a:r>
              <a:rPr lang="en-US" sz="1500" dirty="0" err="1">
                <a:solidFill>
                  <a:schemeClr val="dk1"/>
                </a:solidFill>
              </a:rPr>
              <a:t>hari</a:t>
            </a:r>
            <a:r>
              <a:rPr lang="en-US" sz="1500" dirty="0">
                <a:solidFill>
                  <a:schemeClr val="dk1"/>
                </a:solidFill>
              </a:rPr>
              <a:t> (</a:t>
            </a:r>
            <a:r>
              <a:rPr lang="en-US" sz="1500" dirty="0" err="1">
                <a:solidFill>
                  <a:schemeClr val="dk1"/>
                </a:solidFill>
              </a:rPr>
              <a:t>Produksi</a:t>
            </a:r>
            <a:r>
              <a:rPr lang="en-US" sz="1500" dirty="0">
                <a:solidFill>
                  <a:schemeClr val="dk1"/>
                </a:solidFill>
              </a:rPr>
              <a:t>) + 3 Hari (</a:t>
            </a:r>
            <a:r>
              <a:rPr lang="en-US" sz="1500" dirty="0" err="1">
                <a:solidFill>
                  <a:schemeClr val="dk1"/>
                </a:solidFill>
              </a:rPr>
              <a:t>Pengiriman</a:t>
            </a:r>
            <a:r>
              <a:rPr lang="en-US" sz="1500" dirty="0">
                <a:solidFill>
                  <a:schemeClr val="dk1"/>
                </a:solidFill>
              </a:rPr>
              <a:t>) + 10 Hari (</a:t>
            </a:r>
            <a:r>
              <a:rPr lang="en-US" sz="1500" dirty="0" err="1">
                <a:solidFill>
                  <a:schemeClr val="dk1"/>
                </a:solidFill>
              </a:rPr>
              <a:t>Penagihan</a:t>
            </a:r>
            <a:r>
              <a:rPr lang="en-US" sz="1500" dirty="0">
                <a:solidFill>
                  <a:schemeClr val="dk1"/>
                </a:solidFill>
              </a:rPr>
              <a:t>) + 30 </a:t>
            </a:r>
            <a:r>
              <a:rPr lang="en-US" sz="1500" dirty="0" err="1">
                <a:solidFill>
                  <a:schemeClr val="dk1"/>
                </a:solidFill>
              </a:rPr>
              <a:t>hari</a:t>
            </a:r>
            <a:r>
              <a:rPr lang="en-US" sz="1500" dirty="0">
                <a:solidFill>
                  <a:schemeClr val="dk1"/>
                </a:solidFill>
              </a:rPr>
              <a:t> (</a:t>
            </a:r>
            <a:r>
              <a:rPr lang="en-US" sz="1500" dirty="0" err="1">
                <a:solidFill>
                  <a:schemeClr val="dk1"/>
                </a:solidFill>
              </a:rPr>
              <a:t>pembayaran</a:t>
            </a:r>
            <a:r>
              <a:rPr lang="en-US" sz="1500" dirty="0">
                <a:solidFill>
                  <a:schemeClr val="dk1"/>
                </a:solidFill>
              </a:rPr>
              <a:t>) =  </a:t>
            </a:r>
          </a:p>
          <a:p>
            <a:pPr lvl="0" algn="l" rtl="0">
              <a:lnSpc>
                <a:spcPct val="115000"/>
              </a:lnSpc>
              <a:spcBef>
                <a:spcPts val="0"/>
              </a:spcBef>
              <a:spcAft>
                <a:spcPts val="0"/>
              </a:spcAft>
              <a:buClr>
                <a:schemeClr val="dk1"/>
              </a:buClr>
              <a:buSzPts val="1100"/>
            </a:pPr>
            <a:r>
              <a:rPr lang="en-US" sz="1500" dirty="0">
                <a:solidFill>
                  <a:schemeClr val="dk1"/>
                </a:solidFill>
              </a:rPr>
              <a:t>     58 </a:t>
            </a:r>
            <a:r>
              <a:rPr lang="en-US" sz="1500" dirty="0" err="1">
                <a:solidFill>
                  <a:schemeClr val="dk1"/>
                </a:solidFill>
              </a:rPr>
              <a:t>hari</a:t>
            </a:r>
            <a:endParaRPr lang="en-US" sz="1500" dirty="0">
              <a:solidFill>
                <a:schemeClr val="dk1"/>
              </a:solidFill>
            </a:endParaRPr>
          </a:p>
          <a:p>
            <a:pPr lvl="0" algn="l" rtl="0">
              <a:lnSpc>
                <a:spcPct val="115000"/>
              </a:lnSpc>
              <a:spcBef>
                <a:spcPts val="0"/>
              </a:spcBef>
              <a:spcAft>
                <a:spcPts val="0"/>
              </a:spcAft>
              <a:buClr>
                <a:schemeClr val="dk1"/>
              </a:buClr>
              <a:buSzPts val="1100"/>
            </a:pPr>
            <a:r>
              <a:rPr lang="en-US" sz="1500" dirty="0">
                <a:solidFill>
                  <a:schemeClr val="dk1"/>
                </a:solidFill>
              </a:rPr>
              <a:t>     </a:t>
            </a:r>
          </a:p>
          <a:p>
            <a:pPr lvl="3">
              <a:lnSpc>
                <a:spcPct val="115000"/>
              </a:lnSpc>
              <a:buClr>
                <a:schemeClr val="dk1"/>
              </a:buClr>
              <a:buSzPts val="1100"/>
            </a:pPr>
            <a:r>
              <a:rPr lang="en-US" sz="1500" dirty="0">
                <a:solidFill>
                  <a:schemeClr val="dk1"/>
                </a:solidFill>
              </a:rPr>
              <a:t>Jika rata </a:t>
            </a:r>
            <a:r>
              <a:rPr lang="en-US" sz="1500" dirty="0" err="1">
                <a:solidFill>
                  <a:schemeClr val="dk1"/>
                </a:solidFill>
              </a:rPr>
              <a:t>rata</a:t>
            </a:r>
            <a:r>
              <a:rPr lang="en-US" sz="1500" dirty="0">
                <a:solidFill>
                  <a:schemeClr val="dk1"/>
                </a:solidFill>
              </a:rPr>
              <a:t> industry 60 </a:t>
            </a:r>
            <a:r>
              <a:rPr lang="en-US" sz="1500" dirty="0" err="1">
                <a:solidFill>
                  <a:schemeClr val="dk1"/>
                </a:solidFill>
              </a:rPr>
              <a:t>hari</a:t>
            </a:r>
            <a:r>
              <a:rPr lang="en-US" sz="1500" dirty="0">
                <a:solidFill>
                  <a:schemeClr val="dk1"/>
                </a:solidFill>
              </a:rPr>
              <a:t> dan Perusahaan </a:t>
            </a:r>
            <a:r>
              <a:rPr lang="en-US" sz="1500" dirty="0" err="1">
                <a:solidFill>
                  <a:schemeClr val="dk1"/>
                </a:solidFill>
              </a:rPr>
              <a:t>memiliki</a:t>
            </a:r>
            <a:r>
              <a:rPr lang="en-US" sz="1500" dirty="0">
                <a:solidFill>
                  <a:schemeClr val="dk1"/>
                </a:solidFill>
              </a:rPr>
              <a:t> 58 </a:t>
            </a:r>
            <a:r>
              <a:rPr lang="en-US" sz="1500" dirty="0" err="1">
                <a:solidFill>
                  <a:schemeClr val="dk1"/>
                </a:solidFill>
              </a:rPr>
              <a:t>hari</a:t>
            </a:r>
            <a:r>
              <a:rPr lang="en-US" sz="1500" dirty="0">
                <a:solidFill>
                  <a:schemeClr val="dk1"/>
                </a:solidFill>
              </a:rPr>
              <a:t> </a:t>
            </a:r>
            <a:r>
              <a:rPr lang="en-US" sz="1500" dirty="0" err="1">
                <a:solidFill>
                  <a:schemeClr val="dk1"/>
                </a:solidFill>
              </a:rPr>
              <a:t>dalam</a:t>
            </a:r>
            <a:r>
              <a:rPr lang="en-US" sz="1500" dirty="0">
                <a:solidFill>
                  <a:schemeClr val="dk1"/>
                </a:solidFill>
              </a:rPr>
              <a:t> </a:t>
            </a:r>
            <a:r>
              <a:rPr lang="en-US" sz="1500" dirty="0" err="1">
                <a:solidFill>
                  <a:schemeClr val="dk1"/>
                </a:solidFill>
              </a:rPr>
              <a:t>siklus</a:t>
            </a:r>
            <a:r>
              <a:rPr lang="en-US" sz="1500" dirty="0">
                <a:solidFill>
                  <a:schemeClr val="dk1"/>
                </a:solidFill>
              </a:rPr>
              <a:t> </a:t>
            </a:r>
            <a:r>
              <a:rPr lang="en-US" sz="1500" dirty="0" err="1">
                <a:solidFill>
                  <a:schemeClr val="dk1"/>
                </a:solidFill>
              </a:rPr>
              <a:t>pendapatan</a:t>
            </a:r>
            <a:r>
              <a:rPr lang="en-US" sz="1500" dirty="0">
                <a:solidFill>
                  <a:schemeClr val="dk1"/>
                </a:solidFill>
              </a:rPr>
              <a:t> </a:t>
            </a:r>
            <a:r>
              <a:rPr lang="en-US" sz="1500" dirty="0" err="1">
                <a:solidFill>
                  <a:schemeClr val="dk1"/>
                </a:solidFill>
              </a:rPr>
              <a:t>artinya</a:t>
            </a:r>
            <a:r>
              <a:rPr lang="en-US" sz="1500" dirty="0">
                <a:solidFill>
                  <a:schemeClr val="dk1"/>
                </a:solidFill>
              </a:rPr>
              <a:t> Perusahaan </a:t>
            </a:r>
            <a:r>
              <a:rPr lang="en-US" sz="1500" dirty="0" err="1">
                <a:solidFill>
                  <a:schemeClr val="dk1"/>
                </a:solidFill>
              </a:rPr>
              <a:t>tersebut</a:t>
            </a:r>
            <a:r>
              <a:rPr lang="en-US" sz="1500" dirty="0">
                <a:solidFill>
                  <a:schemeClr val="dk1"/>
                </a:solidFill>
              </a:rPr>
              <a:t> </a:t>
            </a:r>
            <a:r>
              <a:rPr lang="en-US" sz="1500" dirty="0" err="1">
                <a:solidFill>
                  <a:schemeClr val="dk1"/>
                </a:solidFill>
              </a:rPr>
              <a:t>lebih</a:t>
            </a:r>
            <a:r>
              <a:rPr lang="en-US" sz="1500" dirty="0">
                <a:solidFill>
                  <a:schemeClr val="dk1"/>
                </a:solidFill>
              </a:rPr>
              <a:t> </a:t>
            </a:r>
            <a:r>
              <a:rPr lang="en-US" sz="1500" dirty="0" err="1">
                <a:solidFill>
                  <a:schemeClr val="dk1"/>
                </a:solidFill>
              </a:rPr>
              <a:t>efisien</a:t>
            </a:r>
            <a:r>
              <a:rPr lang="en-US" sz="1500" dirty="0">
                <a:solidFill>
                  <a:schemeClr val="dk1"/>
                </a:solidFill>
              </a:rPr>
              <a:t>.</a:t>
            </a:r>
            <a:endParaRPr sz="1500" dirty="0">
              <a:solidFill>
                <a:schemeClr val="dk1"/>
              </a:solidFill>
            </a:endParaRPr>
          </a:p>
        </p:txBody>
      </p:sp>
    </p:spTree>
    <p:extLst>
      <p:ext uri="{BB962C8B-B14F-4D97-AF65-F5344CB8AC3E}">
        <p14:creationId xmlns:p14="http://schemas.microsoft.com/office/powerpoint/2010/main" val="8241743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884AA3A-CA3D-1813-BF0B-45EBEDDE4444}"/>
              </a:ext>
            </a:extLst>
          </p:cNvPr>
          <p:cNvSpPr>
            <a:spLocks noGrp="1"/>
          </p:cNvSpPr>
          <p:nvPr>
            <p:ph type="body" idx="1"/>
          </p:nvPr>
        </p:nvSpPr>
        <p:spPr/>
        <p:txBody>
          <a:bodyPr>
            <a:noAutofit/>
          </a:bodyPr>
          <a:lstStyle/>
          <a:p>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Waktu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siklus</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penerimaan</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bahan</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baku</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sebesar</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7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hari</a:t>
            </a:r>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114300" indent="0">
              <a:buNone/>
            </a:pPr>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a:p>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Waktu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siklus</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persediaan</a:t>
            </a:r>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114300" indent="0">
              <a:buNone/>
            </a:pP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perhitungan</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p>
          <a:p>
            <a:pPr marL="114300" indent="0">
              <a:buNone/>
            </a:pP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waktu</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siklus</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perputaran</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persediaaan</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 1 /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Perputaran</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Persediaan</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 1 : 10 Kali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atau</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365 : 10 Kali</a:t>
            </a:r>
          </a:p>
          <a:p>
            <a:pPr marL="114300" indent="0">
              <a:buNone/>
            </a:pP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  0,1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atau</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36,5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hari</a:t>
            </a:r>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114300" indent="0">
              <a:buNone/>
            </a:pPr>
            <a:endParaRPr lang="en-US"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endParaRPr>
          </a:p>
          <a:p>
            <a:pPr marL="114300" indent="0">
              <a:buNone/>
            </a:pPr>
            <a:r>
              <a:rPr lang="en-ID" sz="1400" spc="-5" dirty="0">
                <a:solidFill>
                  <a:schemeClr val="tx1"/>
                </a:solidFill>
                <a:latin typeface="Roboto" panose="02000000000000000000" pitchFamily="2" charset="0"/>
                <a:ea typeface="Roboto" panose="02000000000000000000" pitchFamily="2" charset="0"/>
                <a:cs typeface="Roboto" panose="02000000000000000000" pitchFamily="2" charset="0"/>
              </a:rPr>
              <a:t>P</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erusahaan </a:t>
            </a:r>
            <a:r>
              <a:rPr lang="en-ID" sz="1400" kern="0" spc="-5" dirty="0" err="1">
                <a:solidFill>
                  <a:schemeClr val="tx1"/>
                </a:solidFill>
                <a:effectLst/>
                <a:latin typeface="Roboto" panose="02000000000000000000" pitchFamily="2" charset="0"/>
                <a:ea typeface="Roboto" panose="02000000000000000000" pitchFamily="2" charset="0"/>
                <a:cs typeface="Roboto" panose="02000000000000000000" pitchFamily="2" charset="0"/>
              </a:rPr>
              <a:t>memiliki</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ID" sz="1400" kern="0" spc="-5" dirty="0" err="1">
                <a:solidFill>
                  <a:schemeClr val="tx1"/>
                </a:solidFill>
                <a:effectLst/>
                <a:latin typeface="Roboto" panose="02000000000000000000" pitchFamily="2" charset="0"/>
                <a:ea typeface="Roboto" panose="02000000000000000000" pitchFamily="2" charset="0"/>
                <a:cs typeface="Roboto" panose="02000000000000000000" pitchFamily="2" charset="0"/>
              </a:rPr>
              <a:t>siklus</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ID" sz="1400" kern="0" spc="-5" dirty="0" err="1">
                <a:solidFill>
                  <a:schemeClr val="tx1"/>
                </a:solidFill>
                <a:effectLst/>
                <a:latin typeface="Roboto" panose="02000000000000000000" pitchFamily="2" charset="0"/>
                <a:ea typeface="Roboto" panose="02000000000000000000" pitchFamily="2" charset="0"/>
                <a:cs typeface="Roboto" panose="02000000000000000000" pitchFamily="2" charset="0"/>
              </a:rPr>
              <a:t>persediaan</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 yang </a:t>
            </a:r>
            <a:r>
              <a:rPr lang="en-ID" sz="1400" kern="0" spc="-5" dirty="0" err="1">
                <a:solidFill>
                  <a:schemeClr val="tx1"/>
                </a:solidFill>
                <a:effectLst/>
                <a:latin typeface="Roboto" panose="02000000000000000000" pitchFamily="2" charset="0"/>
                <a:ea typeface="Roboto" panose="02000000000000000000" pitchFamily="2" charset="0"/>
                <a:cs typeface="Roboto" panose="02000000000000000000" pitchFamily="2" charset="0"/>
              </a:rPr>
              <a:t>efisien</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ID" sz="1400" kern="0" spc="-5" dirty="0" err="1">
                <a:solidFill>
                  <a:schemeClr val="tx1"/>
                </a:solidFill>
                <a:effectLst/>
                <a:latin typeface="Roboto" panose="02000000000000000000" pitchFamily="2" charset="0"/>
                <a:ea typeface="Roboto" panose="02000000000000000000" pitchFamily="2" charset="0"/>
                <a:cs typeface="Roboto" panose="02000000000000000000" pitchFamily="2" charset="0"/>
              </a:rPr>
              <a:t>dengan</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ID" sz="1400" kern="0" spc="-5" dirty="0" err="1">
                <a:solidFill>
                  <a:schemeClr val="tx1"/>
                </a:solidFill>
                <a:effectLst/>
                <a:latin typeface="Roboto" panose="02000000000000000000" pitchFamily="2" charset="0"/>
                <a:ea typeface="Roboto" panose="02000000000000000000" pitchFamily="2" charset="0"/>
                <a:cs typeface="Roboto" panose="02000000000000000000" pitchFamily="2" charset="0"/>
              </a:rPr>
              <a:t>perputaran</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 yang </a:t>
            </a:r>
            <a:r>
              <a:rPr lang="en-ID" sz="1400" kern="0" spc="-5" dirty="0" err="1">
                <a:solidFill>
                  <a:schemeClr val="tx1"/>
                </a:solidFill>
                <a:effectLst/>
                <a:latin typeface="Roboto" panose="02000000000000000000" pitchFamily="2" charset="0"/>
                <a:ea typeface="Roboto" panose="02000000000000000000" pitchFamily="2" charset="0"/>
                <a:cs typeface="Roboto" panose="02000000000000000000" pitchFamily="2" charset="0"/>
              </a:rPr>
              <a:t>tinggi</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a:t>
            </a:r>
            <a:endParaRPr lang="en-ID" sz="1400" kern="100" dirty="0">
              <a:solidFill>
                <a:schemeClr val="tx1"/>
              </a:solidFill>
              <a:effectLst/>
              <a:latin typeface="Roboto" panose="02000000000000000000" pitchFamily="2" charset="0"/>
              <a:ea typeface="Roboto" panose="02000000000000000000" pitchFamily="2" charset="0"/>
              <a:cs typeface="Roboto" panose="02000000000000000000" pitchFamily="2" charset="0"/>
            </a:endParaRPr>
          </a:p>
          <a:p>
            <a:pPr marL="114300" indent="0">
              <a:buNone/>
            </a:pPr>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114300" indent="0">
              <a:buNone/>
            </a:pPr>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114300" indent="0">
              <a:buNone/>
            </a:pPr>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114300" indent="0">
              <a:buNone/>
            </a:pP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endParaRPr lang="en-ID" sz="140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4" name="Google Shape;111;g274a6417d8b_0_71">
            <a:extLst>
              <a:ext uri="{FF2B5EF4-FFF2-40B4-BE49-F238E27FC236}">
                <a16:creationId xmlns:a16="http://schemas.microsoft.com/office/drawing/2014/main" id="{AFEBFD45-29B6-BD7D-8A72-D3ABB2D094C1}"/>
              </a:ext>
            </a:extLst>
          </p:cNvPr>
          <p:cNvSpPr txBox="1">
            <a:spLocks noGrp="1"/>
          </p:cNvSpPr>
          <p:nvPr>
            <p:ph type="title"/>
          </p:nvPr>
        </p:nvSpPr>
        <p:spPr>
          <a:xfrm>
            <a:off x="311150" y="444500"/>
            <a:ext cx="8521700" cy="573088"/>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dirty="0">
                <a:solidFill>
                  <a:srgbClr val="17919B"/>
                </a:solidFill>
                <a:latin typeface="Roboto"/>
                <a:ea typeface="Roboto"/>
                <a:cs typeface="Roboto"/>
                <a:sym typeface="Roboto"/>
              </a:rPr>
              <a:t>Analisis Arus Kas - Aktivitas Operasi</a:t>
            </a:r>
            <a:endParaRPr sz="3600" b="1" dirty="0">
              <a:solidFill>
                <a:srgbClr val="18919B"/>
              </a:solidFill>
              <a:latin typeface="Roboto"/>
              <a:ea typeface="Roboto"/>
              <a:cs typeface="Roboto"/>
              <a:sym typeface="Roboto"/>
            </a:endParaRPr>
          </a:p>
        </p:txBody>
      </p:sp>
    </p:spTree>
    <p:extLst>
      <p:ext uri="{BB962C8B-B14F-4D97-AF65-F5344CB8AC3E}">
        <p14:creationId xmlns:p14="http://schemas.microsoft.com/office/powerpoint/2010/main" val="24542136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30519710-94E1-1D02-E12C-334D8F3B673B}"/>
            </a:ext>
          </a:extLst>
        </p:cNvPr>
        <p:cNvGrpSpPr/>
        <p:nvPr/>
      </p:nvGrpSpPr>
      <p:grpSpPr>
        <a:xfrm>
          <a:off x="0" y="0"/>
          <a:ext cx="0" cy="0"/>
          <a:chOff x="0" y="0"/>
          <a:chExt cx="0" cy="0"/>
        </a:xfrm>
      </p:grpSpPr>
      <p:grpSp>
        <p:nvGrpSpPr>
          <p:cNvPr id="95" name="Google Shape;95;g274a6417d8b_0_71">
            <a:extLst>
              <a:ext uri="{FF2B5EF4-FFF2-40B4-BE49-F238E27FC236}">
                <a16:creationId xmlns:a16="http://schemas.microsoft.com/office/drawing/2014/main" id="{EEE25E85-E861-6486-B8E9-065517853FAA}"/>
              </a:ext>
            </a:extLst>
          </p:cNvPr>
          <p:cNvGrpSpPr/>
          <p:nvPr/>
        </p:nvGrpSpPr>
        <p:grpSpPr>
          <a:xfrm>
            <a:off x="3854590" y="4740702"/>
            <a:ext cx="1434817" cy="389011"/>
            <a:chOff x="3248325" y="4588800"/>
            <a:chExt cx="2045939" cy="554700"/>
          </a:xfrm>
        </p:grpSpPr>
        <p:sp>
          <p:nvSpPr>
            <p:cNvPr id="96" name="Google Shape;96;g274a6417d8b_0_71">
              <a:extLst>
                <a:ext uri="{FF2B5EF4-FFF2-40B4-BE49-F238E27FC236}">
                  <a16:creationId xmlns:a16="http://schemas.microsoft.com/office/drawing/2014/main" id="{EBD06368-76B6-3EDE-AA21-C9E468828B00}"/>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g274a6417d8b_0_71">
              <a:extLst>
                <a:ext uri="{FF2B5EF4-FFF2-40B4-BE49-F238E27FC236}">
                  <a16:creationId xmlns:a16="http://schemas.microsoft.com/office/drawing/2014/main" id="{C4B69428-48EA-187E-E70F-B3E212D28894}"/>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g274a6417d8b_0_71">
              <a:extLst>
                <a:ext uri="{FF2B5EF4-FFF2-40B4-BE49-F238E27FC236}">
                  <a16:creationId xmlns:a16="http://schemas.microsoft.com/office/drawing/2014/main" id="{136F0C48-8C24-833C-B5EF-091F060B0686}"/>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9" name="Google Shape;99;g274a6417d8b_0_71">
            <a:extLst>
              <a:ext uri="{FF2B5EF4-FFF2-40B4-BE49-F238E27FC236}">
                <a16:creationId xmlns:a16="http://schemas.microsoft.com/office/drawing/2014/main" id="{ED5DFC8D-A2E2-7A3A-6C2B-E787499F102B}"/>
              </a:ext>
            </a:extLst>
          </p:cNvPr>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0" name="Google Shape;100;g274a6417d8b_0_71">
            <a:extLst>
              <a:ext uri="{FF2B5EF4-FFF2-40B4-BE49-F238E27FC236}">
                <a16:creationId xmlns:a16="http://schemas.microsoft.com/office/drawing/2014/main" id="{9EB1D7A7-945C-72D8-B3FB-6B632148D7E6}"/>
              </a:ext>
            </a:extLst>
          </p:cNvPr>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01" name="Google Shape;101;g274a6417d8b_0_71">
            <a:extLst>
              <a:ext uri="{FF2B5EF4-FFF2-40B4-BE49-F238E27FC236}">
                <a16:creationId xmlns:a16="http://schemas.microsoft.com/office/drawing/2014/main" id="{99518B27-73CF-6E12-98D6-6D0D4198332B}"/>
              </a:ext>
            </a:extLst>
          </p:cNvPr>
          <p:cNvGrpSpPr/>
          <p:nvPr/>
        </p:nvGrpSpPr>
        <p:grpSpPr>
          <a:xfrm>
            <a:off x="8325085" y="65155"/>
            <a:ext cx="763768" cy="752531"/>
            <a:chOff x="695950" y="3458000"/>
            <a:chExt cx="966550" cy="952450"/>
          </a:xfrm>
        </p:grpSpPr>
        <p:sp>
          <p:nvSpPr>
            <p:cNvPr id="102" name="Google Shape;102;g274a6417d8b_0_71">
              <a:extLst>
                <a:ext uri="{FF2B5EF4-FFF2-40B4-BE49-F238E27FC236}">
                  <a16:creationId xmlns:a16="http://schemas.microsoft.com/office/drawing/2014/main" id="{EE9CD524-4D37-D362-9FC4-326DC311CB94}"/>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4a6417d8b_0_71">
              <a:extLst>
                <a:ext uri="{FF2B5EF4-FFF2-40B4-BE49-F238E27FC236}">
                  <a16:creationId xmlns:a16="http://schemas.microsoft.com/office/drawing/2014/main" id="{17632827-D8E4-1DC3-7ABD-7C2A20F576BA}"/>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4a6417d8b_0_71">
              <a:extLst>
                <a:ext uri="{FF2B5EF4-FFF2-40B4-BE49-F238E27FC236}">
                  <a16:creationId xmlns:a16="http://schemas.microsoft.com/office/drawing/2014/main" id="{26BFF79E-0057-900D-B6C0-C64417EE747E}"/>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4a6417d8b_0_71">
              <a:extLst>
                <a:ext uri="{FF2B5EF4-FFF2-40B4-BE49-F238E27FC236}">
                  <a16:creationId xmlns:a16="http://schemas.microsoft.com/office/drawing/2014/main" id="{351EC838-CD6E-9D06-43D4-9B78D70EF2B5}"/>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4a6417d8b_0_71">
              <a:extLst>
                <a:ext uri="{FF2B5EF4-FFF2-40B4-BE49-F238E27FC236}">
                  <a16:creationId xmlns:a16="http://schemas.microsoft.com/office/drawing/2014/main" id="{F6E4439E-C3DC-C4D4-B23F-5719995AE657}"/>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g274a6417d8b_0_71">
              <a:extLst>
                <a:ext uri="{FF2B5EF4-FFF2-40B4-BE49-F238E27FC236}">
                  <a16:creationId xmlns:a16="http://schemas.microsoft.com/office/drawing/2014/main" id="{EEFB6D16-864E-DE31-3D49-56C9E0D62827}"/>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g274a6417d8b_0_71">
              <a:extLst>
                <a:ext uri="{FF2B5EF4-FFF2-40B4-BE49-F238E27FC236}">
                  <a16:creationId xmlns:a16="http://schemas.microsoft.com/office/drawing/2014/main" id="{72B08EE5-8BEA-171F-CACD-7C3C91BD4998}"/>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g274a6417d8b_0_71">
              <a:extLst>
                <a:ext uri="{FF2B5EF4-FFF2-40B4-BE49-F238E27FC236}">
                  <a16:creationId xmlns:a16="http://schemas.microsoft.com/office/drawing/2014/main" id="{2889A1B1-5A78-4158-BB88-5A02CCD2107E}"/>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g274a6417d8b_0_71">
              <a:extLst>
                <a:ext uri="{FF2B5EF4-FFF2-40B4-BE49-F238E27FC236}">
                  <a16:creationId xmlns:a16="http://schemas.microsoft.com/office/drawing/2014/main" id="{ED7663A7-2912-14BC-C066-CE142C21604A}"/>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1" name="Google Shape;111;g274a6417d8b_0_71">
            <a:extLst>
              <a:ext uri="{FF2B5EF4-FFF2-40B4-BE49-F238E27FC236}">
                <a16:creationId xmlns:a16="http://schemas.microsoft.com/office/drawing/2014/main" id="{BC6E140A-0154-8873-C85A-A7CA8522FC21}"/>
              </a:ext>
            </a:extLst>
          </p:cNvPr>
          <p:cNvSpPr txBox="1"/>
          <p:nvPr/>
        </p:nvSpPr>
        <p:spPr>
          <a:xfrm>
            <a:off x="212775" y="302412"/>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dirty="0">
                <a:solidFill>
                  <a:srgbClr val="17919B"/>
                </a:solidFill>
                <a:latin typeface="Roboto"/>
                <a:ea typeface="Roboto"/>
                <a:cs typeface="Roboto"/>
                <a:sym typeface="Roboto"/>
              </a:rPr>
              <a:t>Analisis Arus Kas - Aktivitas Operasi</a:t>
            </a:r>
            <a:endParaRPr sz="3600" b="1" dirty="0">
              <a:solidFill>
                <a:srgbClr val="18919B"/>
              </a:solidFill>
              <a:latin typeface="Roboto"/>
              <a:ea typeface="Roboto"/>
              <a:cs typeface="Roboto"/>
              <a:sym typeface="Roboto"/>
            </a:endParaRPr>
          </a:p>
        </p:txBody>
      </p:sp>
      <p:sp>
        <p:nvSpPr>
          <p:cNvPr id="112" name="Google Shape;112;g274a6417d8b_0_71">
            <a:extLst>
              <a:ext uri="{FF2B5EF4-FFF2-40B4-BE49-F238E27FC236}">
                <a16:creationId xmlns:a16="http://schemas.microsoft.com/office/drawing/2014/main" id="{8C003E17-25F7-E0CF-507A-6B1700856240}"/>
              </a:ext>
            </a:extLst>
          </p:cNvPr>
          <p:cNvSpPr txBox="1"/>
          <p:nvPr/>
        </p:nvSpPr>
        <p:spPr>
          <a:xfrm>
            <a:off x="212775" y="983454"/>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ID" sz="1500" dirty="0" err="1">
                <a:solidFill>
                  <a:schemeClr val="dk1"/>
                </a:solidFill>
              </a:rPr>
              <a:t>Buatlah</a:t>
            </a:r>
            <a:r>
              <a:rPr lang="en-ID" sz="1500" dirty="0">
                <a:solidFill>
                  <a:schemeClr val="dk1"/>
                </a:solidFill>
              </a:rPr>
              <a:t> </a:t>
            </a:r>
            <a:r>
              <a:rPr lang="en-ID" sz="1500" dirty="0" err="1">
                <a:solidFill>
                  <a:schemeClr val="dk1"/>
                </a:solidFill>
              </a:rPr>
              <a:t>analisa</a:t>
            </a:r>
            <a:r>
              <a:rPr lang="en-ID" sz="1500" dirty="0">
                <a:solidFill>
                  <a:schemeClr val="dk1"/>
                </a:solidFill>
              </a:rPr>
              <a:t> </a:t>
            </a:r>
            <a:r>
              <a:rPr lang="en-ID" sz="1500" dirty="0" err="1">
                <a:solidFill>
                  <a:schemeClr val="dk1"/>
                </a:solidFill>
              </a:rPr>
              <a:t>sumber</a:t>
            </a:r>
            <a:r>
              <a:rPr lang="en-ID" sz="1500" dirty="0">
                <a:solidFill>
                  <a:schemeClr val="dk1"/>
                </a:solidFill>
              </a:rPr>
              <a:t> dan </a:t>
            </a:r>
            <a:r>
              <a:rPr lang="en-ID" sz="1500" dirty="0" err="1">
                <a:solidFill>
                  <a:schemeClr val="dk1"/>
                </a:solidFill>
              </a:rPr>
              <a:t>penggunaan</a:t>
            </a:r>
            <a:r>
              <a:rPr lang="en-ID" sz="1500" dirty="0">
                <a:solidFill>
                  <a:schemeClr val="dk1"/>
                </a:solidFill>
              </a:rPr>
              <a:t> dana PT Charoen Pokphand Indonesia </a:t>
            </a:r>
            <a:r>
              <a:rPr lang="en-ID" sz="1500" dirty="0" err="1">
                <a:solidFill>
                  <a:schemeClr val="dk1"/>
                </a:solidFill>
              </a:rPr>
              <a:t>dari</a:t>
            </a:r>
            <a:r>
              <a:rPr lang="en-ID" sz="1500" dirty="0">
                <a:solidFill>
                  <a:schemeClr val="dk1"/>
                </a:solidFill>
              </a:rPr>
              <a:t> </a:t>
            </a:r>
            <a:r>
              <a:rPr lang="en-ID" sz="1500" dirty="0" err="1">
                <a:solidFill>
                  <a:schemeClr val="dk1"/>
                </a:solidFill>
              </a:rPr>
              <a:t>aktivitas</a:t>
            </a:r>
            <a:r>
              <a:rPr lang="en-ID" sz="1500" dirty="0">
                <a:solidFill>
                  <a:schemeClr val="dk1"/>
                </a:solidFill>
              </a:rPr>
              <a:t>.</a:t>
            </a:r>
          </a:p>
        </p:txBody>
      </p:sp>
      <p:pic>
        <p:nvPicPr>
          <p:cNvPr id="16" name="Picture 15">
            <a:extLst>
              <a:ext uri="{FF2B5EF4-FFF2-40B4-BE49-F238E27FC236}">
                <a16:creationId xmlns:a16="http://schemas.microsoft.com/office/drawing/2014/main" id="{9CA52CBF-51CC-C44F-B6D3-530163A67463}"/>
              </a:ext>
            </a:extLst>
          </p:cNvPr>
          <p:cNvPicPr>
            <a:picLocks noChangeAspect="1"/>
          </p:cNvPicPr>
          <p:nvPr/>
        </p:nvPicPr>
        <p:blipFill>
          <a:blip r:embed="rId4"/>
          <a:stretch>
            <a:fillRect/>
          </a:stretch>
        </p:blipFill>
        <p:spPr>
          <a:xfrm>
            <a:off x="0" y="1669520"/>
            <a:ext cx="8721165" cy="2847726"/>
          </a:xfrm>
          <a:prstGeom prst="rect">
            <a:avLst/>
          </a:prstGeom>
        </p:spPr>
      </p:pic>
    </p:spTree>
    <p:extLst>
      <p:ext uri="{BB962C8B-B14F-4D97-AF65-F5344CB8AC3E}">
        <p14:creationId xmlns:p14="http://schemas.microsoft.com/office/powerpoint/2010/main" val="9849093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9505389E-1AA2-07F2-3712-54DFD824104B}"/>
            </a:ext>
          </a:extLst>
        </p:cNvPr>
        <p:cNvGrpSpPr/>
        <p:nvPr/>
      </p:nvGrpSpPr>
      <p:grpSpPr>
        <a:xfrm>
          <a:off x="0" y="0"/>
          <a:ext cx="0" cy="0"/>
          <a:chOff x="0" y="0"/>
          <a:chExt cx="0" cy="0"/>
        </a:xfrm>
      </p:grpSpPr>
      <p:grpSp>
        <p:nvGrpSpPr>
          <p:cNvPr id="95" name="Google Shape;95;g274a6417d8b_0_71">
            <a:extLst>
              <a:ext uri="{FF2B5EF4-FFF2-40B4-BE49-F238E27FC236}">
                <a16:creationId xmlns:a16="http://schemas.microsoft.com/office/drawing/2014/main" id="{BB97D843-1C66-16C4-F5CA-64311652FD32}"/>
              </a:ext>
            </a:extLst>
          </p:cNvPr>
          <p:cNvGrpSpPr/>
          <p:nvPr/>
        </p:nvGrpSpPr>
        <p:grpSpPr>
          <a:xfrm>
            <a:off x="3854590" y="4740702"/>
            <a:ext cx="1434817" cy="389011"/>
            <a:chOff x="3248325" y="4588800"/>
            <a:chExt cx="2045939" cy="554700"/>
          </a:xfrm>
        </p:grpSpPr>
        <p:sp>
          <p:nvSpPr>
            <p:cNvPr id="96" name="Google Shape;96;g274a6417d8b_0_71">
              <a:extLst>
                <a:ext uri="{FF2B5EF4-FFF2-40B4-BE49-F238E27FC236}">
                  <a16:creationId xmlns:a16="http://schemas.microsoft.com/office/drawing/2014/main" id="{1B69475E-8B9C-630E-4E52-9EE0E5EAC44C}"/>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g274a6417d8b_0_71">
              <a:extLst>
                <a:ext uri="{FF2B5EF4-FFF2-40B4-BE49-F238E27FC236}">
                  <a16:creationId xmlns:a16="http://schemas.microsoft.com/office/drawing/2014/main" id="{73D079E4-D805-21B7-1221-0267700CA4C0}"/>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g274a6417d8b_0_71">
              <a:extLst>
                <a:ext uri="{FF2B5EF4-FFF2-40B4-BE49-F238E27FC236}">
                  <a16:creationId xmlns:a16="http://schemas.microsoft.com/office/drawing/2014/main" id="{F4E526B0-19CA-0E3F-CFDE-4A43BF50FD46}"/>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9" name="Google Shape;99;g274a6417d8b_0_71">
            <a:extLst>
              <a:ext uri="{FF2B5EF4-FFF2-40B4-BE49-F238E27FC236}">
                <a16:creationId xmlns:a16="http://schemas.microsoft.com/office/drawing/2014/main" id="{0DB92FFD-0BA0-CB17-CE4C-D7DEA0A6FA71}"/>
              </a:ext>
            </a:extLst>
          </p:cNvPr>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0" name="Google Shape;100;g274a6417d8b_0_71">
            <a:extLst>
              <a:ext uri="{FF2B5EF4-FFF2-40B4-BE49-F238E27FC236}">
                <a16:creationId xmlns:a16="http://schemas.microsoft.com/office/drawing/2014/main" id="{41A4C89D-4503-BC98-4C91-5183AF604CBB}"/>
              </a:ext>
            </a:extLst>
          </p:cNvPr>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01" name="Google Shape;101;g274a6417d8b_0_71">
            <a:extLst>
              <a:ext uri="{FF2B5EF4-FFF2-40B4-BE49-F238E27FC236}">
                <a16:creationId xmlns:a16="http://schemas.microsoft.com/office/drawing/2014/main" id="{AE054193-688A-246A-5925-3483E2BFAF0C}"/>
              </a:ext>
            </a:extLst>
          </p:cNvPr>
          <p:cNvGrpSpPr/>
          <p:nvPr/>
        </p:nvGrpSpPr>
        <p:grpSpPr>
          <a:xfrm>
            <a:off x="8325085" y="65155"/>
            <a:ext cx="763768" cy="752531"/>
            <a:chOff x="695950" y="3458000"/>
            <a:chExt cx="966550" cy="952450"/>
          </a:xfrm>
        </p:grpSpPr>
        <p:sp>
          <p:nvSpPr>
            <p:cNvPr id="102" name="Google Shape;102;g274a6417d8b_0_71">
              <a:extLst>
                <a:ext uri="{FF2B5EF4-FFF2-40B4-BE49-F238E27FC236}">
                  <a16:creationId xmlns:a16="http://schemas.microsoft.com/office/drawing/2014/main" id="{BDC9FE80-4F26-81DB-E2A1-B0F82B4D45A5}"/>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4a6417d8b_0_71">
              <a:extLst>
                <a:ext uri="{FF2B5EF4-FFF2-40B4-BE49-F238E27FC236}">
                  <a16:creationId xmlns:a16="http://schemas.microsoft.com/office/drawing/2014/main" id="{1A57AE3F-B264-0BDF-F720-916202F278A9}"/>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4a6417d8b_0_71">
              <a:extLst>
                <a:ext uri="{FF2B5EF4-FFF2-40B4-BE49-F238E27FC236}">
                  <a16:creationId xmlns:a16="http://schemas.microsoft.com/office/drawing/2014/main" id="{2CD24D03-0E0D-B713-28DB-8A66343E0949}"/>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4a6417d8b_0_71">
              <a:extLst>
                <a:ext uri="{FF2B5EF4-FFF2-40B4-BE49-F238E27FC236}">
                  <a16:creationId xmlns:a16="http://schemas.microsoft.com/office/drawing/2014/main" id="{CD2854E4-FCDD-7465-14EC-3D59D73D25E4}"/>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4a6417d8b_0_71">
              <a:extLst>
                <a:ext uri="{FF2B5EF4-FFF2-40B4-BE49-F238E27FC236}">
                  <a16:creationId xmlns:a16="http://schemas.microsoft.com/office/drawing/2014/main" id="{38C15C4C-F1C3-3C58-3009-6D9D56816653}"/>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g274a6417d8b_0_71">
              <a:extLst>
                <a:ext uri="{FF2B5EF4-FFF2-40B4-BE49-F238E27FC236}">
                  <a16:creationId xmlns:a16="http://schemas.microsoft.com/office/drawing/2014/main" id="{DACB395D-C191-97D5-93A7-990BCF47B69C}"/>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g274a6417d8b_0_71">
              <a:extLst>
                <a:ext uri="{FF2B5EF4-FFF2-40B4-BE49-F238E27FC236}">
                  <a16:creationId xmlns:a16="http://schemas.microsoft.com/office/drawing/2014/main" id="{C140FBC4-0146-BB17-5DE7-5DC4D101C2C8}"/>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g274a6417d8b_0_71">
              <a:extLst>
                <a:ext uri="{FF2B5EF4-FFF2-40B4-BE49-F238E27FC236}">
                  <a16:creationId xmlns:a16="http://schemas.microsoft.com/office/drawing/2014/main" id="{553C9537-0DDB-F66E-7D76-841964D96631}"/>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g274a6417d8b_0_71">
              <a:extLst>
                <a:ext uri="{FF2B5EF4-FFF2-40B4-BE49-F238E27FC236}">
                  <a16:creationId xmlns:a16="http://schemas.microsoft.com/office/drawing/2014/main" id="{4FE5F716-A42E-9201-7D1A-F72290E71CA5}"/>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1" name="Google Shape;111;g274a6417d8b_0_71">
            <a:extLst>
              <a:ext uri="{FF2B5EF4-FFF2-40B4-BE49-F238E27FC236}">
                <a16:creationId xmlns:a16="http://schemas.microsoft.com/office/drawing/2014/main" id="{DF6FA8BC-4639-AACA-92D1-8DD60E110C9E}"/>
              </a:ext>
            </a:extLst>
          </p:cNvPr>
          <p:cNvSpPr txBox="1"/>
          <p:nvPr/>
        </p:nvSpPr>
        <p:spPr>
          <a:xfrm>
            <a:off x="212775" y="302412"/>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dirty="0">
                <a:solidFill>
                  <a:srgbClr val="17919B"/>
                </a:solidFill>
                <a:latin typeface="Roboto"/>
                <a:ea typeface="Roboto"/>
                <a:cs typeface="Roboto"/>
                <a:sym typeface="Roboto"/>
              </a:rPr>
              <a:t>Analisis Arus Kas - Aktivitas Operasi</a:t>
            </a:r>
            <a:endParaRPr sz="3600" b="1" dirty="0">
              <a:solidFill>
                <a:srgbClr val="18919B"/>
              </a:solidFill>
              <a:latin typeface="Roboto"/>
              <a:ea typeface="Roboto"/>
              <a:cs typeface="Roboto"/>
              <a:sym typeface="Roboto"/>
            </a:endParaRPr>
          </a:p>
        </p:txBody>
      </p:sp>
      <p:sp>
        <p:nvSpPr>
          <p:cNvPr id="4" name="TextBox 3">
            <a:extLst>
              <a:ext uri="{FF2B5EF4-FFF2-40B4-BE49-F238E27FC236}">
                <a16:creationId xmlns:a16="http://schemas.microsoft.com/office/drawing/2014/main" id="{165559E7-388F-69BF-C50E-57A14EEB8D13}"/>
              </a:ext>
            </a:extLst>
          </p:cNvPr>
          <p:cNvSpPr txBox="1"/>
          <p:nvPr/>
        </p:nvSpPr>
        <p:spPr>
          <a:xfrm>
            <a:off x="297873" y="1065788"/>
            <a:ext cx="7668491" cy="6309420"/>
          </a:xfrm>
          <a:prstGeom prst="rect">
            <a:avLst/>
          </a:prstGeom>
          <a:noFill/>
        </p:spPr>
        <p:txBody>
          <a:bodyPr wrap="square" rtlCol="0">
            <a:spAutoFit/>
          </a:bodyPr>
          <a:lstStyle/>
          <a:p>
            <a:pPr>
              <a:lnSpc>
                <a:spcPct val="150000"/>
              </a:lnSpc>
            </a:pPr>
            <a:r>
              <a:rPr lang="en-US" sz="1000" dirty="0" err="1"/>
              <a:t>Arus</a:t>
            </a:r>
            <a:r>
              <a:rPr lang="en-US" sz="1000" dirty="0"/>
              <a:t> kas </a:t>
            </a:r>
            <a:r>
              <a:rPr lang="en-US" sz="1000" dirty="0" err="1"/>
              <a:t>bersih</a:t>
            </a:r>
            <a:r>
              <a:rPr lang="en-US" sz="1000" dirty="0"/>
              <a:t> </a:t>
            </a:r>
            <a:r>
              <a:rPr lang="en-US" sz="1000" dirty="0" err="1"/>
              <a:t>dari</a:t>
            </a:r>
            <a:r>
              <a:rPr lang="en-US" sz="1000" dirty="0"/>
              <a:t> </a:t>
            </a:r>
            <a:r>
              <a:rPr lang="en-US" sz="1000" dirty="0" err="1"/>
              <a:t>aktivitas</a:t>
            </a:r>
            <a:r>
              <a:rPr lang="en-US" sz="1000" dirty="0"/>
              <a:t> </a:t>
            </a:r>
            <a:r>
              <a:rPr lang="en-US" sz="1000" dirty="0" err="1"/>
              <a:t>opersasi</a:t>
            </a:r>
            <a:endParaRPr lang="en-US" sz="1000" dirty="0"/>
          </a:p>
          <a:p>
            <a:pPr marL="285750" indent="-285750">
              <a:lnSpc>
                <a:spcPct val="150000"/>
              </a:lnSpc>
              <a:buFont typeface="Arial" panose="020B0604020202020204" pitchFamily="34" charset="0"/>
              <a:buChar char="•"/>
            </a:pPr>
            <a:r>
              <a:rPr lang="en-US" sz="1000" dirty="0"/>
              <a:t>2012 :  Rp1.689.376 (+)</a:t>
            </a:r>
          </a:p>
          <a:p>
            <a:pPr marL="285750" indent="-285750">
              <a:lnSpc>
                <a:spcPct val="150000"/>
              </a:lnSpc>
              <a:buFont typeface="Arial" panose="020B0604020202020204" pitchFamily="34" charset="0"/>
              <a:buChar char="•"/>
            </a:pPr>
            <a:r>
              <a:rPr lang="en-US" sz="1000" dirty="0"/>
              <a:t>2011 :  Rp1.094.134 (+)</a:t>
            </a:r>
          </a:p>
          <a:p>
            <a:pPr>
              <a:lnSpc>
                <a:spcPct val="150000"/>
              </a:lnSpc>
            </a:pPr>
            <a:r>
              <a:rPr lang="en-US" sz="1000" dirty="0" err="1"/>
              <a:t>Kenaikan</a:t>
            </a:r>
            <a:r>
              <a:rPr lang="en-US" sz="1000" dirty="0"/>
              <a:t> Rp 595 242 (54%)</a:t>
            </a:r>
          </a:p>
          <a:p>
            <a:pPr>
              <a:lnSpc>
                <a:spcPct val="150000"/>
              </a:lnSpc>
            </a:pPr>
            <a:endParaRPr lang="en-US" sz="1000" dirty="0"/>
          </a:p>
          <a:p>
            <a:pPr>
              <a:lnSpc>
                <a:spcPct val="150000"/>
              </a:lnSpc>
            </a:pPr>
            <a:r>
              <a:rPr lang="en-US" sz="1000" dirty="0" err="1"/>
              <a:t>Sumber</a:t>
            </a:r>
            <a:r>
              <a:rPr lang="en-US" sz="1000" dirty="0"/>
              <a:t> :</a:t>
            </a:r>
          </a:p>
          <a:p>
            <a:pPr>
              <a:lnSpc>
                <a:spcPct val="150000"/>
              </a:lnSpc>
            </a:pPr>
            <a:r>
              <a:rPr lang="en-US" sz="1000" dirty="0"/>
              <a:t>Pada </a:t>
            </a:r>
            <a:r>
              <a:rPr lang="en-US" sz="1000" dirty="0" err="1"/>
              <a:t>tahun</a:t>
            </a:r>
            <a:r>
              <a:rPr lang="en-US" sz="1000" dirty="0"/>
              <a:t> 2011 </a:t>
            </a:r>
            <a:r>
              <a:rPr lang="en-US" sz="1000" dirty="0" err="1"/>
              <a:t>penerimaan</a:t>
            </a:r>
            <a:r>
              <a:rPr lang="en-US" sz="1000" dirty="0"/>
              <a:t> </a:t>
            </a:r>
            <a:r>
              <a:rPr lang="en-US" sz="1000" dirty="0" err="1"/>
              <a:t>dari</a:t>
            </a:r>
            <a:r>
              <a:rPr lang="en-US" sz="1000" dirty="0"/>
              <a:t> </a:t>
            </a:r>
            <a:r>
              <a:rPr lang="en-US" sz="1000" dirty="0" err="1"/>
              <a:t>pelanggan</a:t>
            </a:r>
            <a:r>
              <a:rPr lang="en-US" sz="1000" dirty="0"/>
              <a:t> Rp17.641.866. </a:t>
            </a:r>
            <a:r>
              <a:rPr lang="en-US" sz="1000" dirty="0" err="1"/>
              <a:t>Ditahun</a:t>
            </a:r>
            <a:r>
              <a:rPr lang="en-US" sz="1000" dirty="0"/>
              <a:t> 2012 </a:t>
            </a:r>
            <a:r>
              <a:rPr lang="en-US" sz="1000" dirty="0" err="1"/>
              <a:t>penerimaan</a:t>
            </a:r>
            <a:r>
              <a:rPr lang="en-US" sz="1000" dirty="0"/>
              <a:t> </a:t>
            </a:r>
            <a:r>
              <a:rPr lang="en-US" sz="1000" dirty="0" err="1"/>
              <a:t>ini</a:t>
            </a:r>
            <a:r>
              <a:rPr lang="en-US" sz="1000" dirty="0"/>
              <a:t> naik </a:t>
            </a:r>
            <a:r>
              <a:rPr lang="en-US" sz="1000" dirty="0" err="1"/>
              <a:t>sebesar</a:t>
            </a:r>
            <a:r>
              <a:rPr lang="en-US" sz="1000" dirty="0"/>
              <a:t> Rp3.378.243 </a:t>
            </a:r>
          </a:p>
          <a:p>
            <a:pPr>
              <a:lnSpc>
                <a:spcPct val="150000"/>
              </a:lnSpc>
            </a:pPr>
            <a:r>
              <a:rPr lang="en-US" sz="1000" dirty="0"/>
              <a:t>(19%) </a:t>
            </a:r>
            <a:r>
              <a:rPr lang="en-US" sz="1000" dirty="0" err="1"/>
              <a:t>menjadi</a:t>
            </a:r>
            <a:r>
              <a:rPr lang="en-US" sz="1000" dirty="0"/>
              <a:t> Rp 21.020.109.</a:t>
            </a:r>
          </a:p>
          <a:p>
            <a:pPr>
              <a:lnSpc>
                <a:spcPct val="150000"/>
              </a:lnSpc>
            </a:pPr>
            <a:r>
              <a:rPr lang="sv-SE" sz="1000" dirty="0"/>
              <a:t>Pada tahun 2011 Pendapatan Keuangan Rp28.376. Pendapatan keungan ini kemudian naik ditahun 2012 sebesar  Rp9.009 </a:t>
            </a:r>
          </a:p>
          <a:p>
            <a:pPr>
              <a:lnSpc>
                <a:spcPct val="150000"/>
              </a:lnSpc>
            </a:pPr>
            <a:r>
              <a:rPr lang="sv-SE" sz="1000" dirty="0"/>
              <a:t>(32%) menjadi  Rp37.385.</a:t>
            </a:r>
          </a:p>
          <a:p>
            <a:pPr>
              <a:lnSpc>
                <a:spcPct val="150000"/>
              </a:lnSpc>
            </a:pPr>
            <a:r>
              <a:rPr lang="sv-SE" sz="1000" dirty="0"/>
              <a:t>Peneriman dari aktivitas operasional yang lain ditahun 2011 yaitu Rp17.374. Ditahun 2012 penerimaan ini naik sebesar  Rp 13.561 (78%) menjadi  Rp30.935.</a:t>
            </a:r>
          </a:p>
          <a:p>
            <a:pPr>
              <a:lnSpc>
                <a:spcPct val="150000"/>
              </a:lnSpc>
            </a:pPr>
            <a:r>
              <a:rPr lang="sv-SE" sz="1000" dirty="0"/>
              <a:t>Di tahun 2011 total penerimaan dana sebesar Rp17.687.616. sementara ditahun 2012 total penerimaan ini naik sebesar Rp3.400.813 (19%) menjadi  Rp21.088.429 </a:t>
            </a:r>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en-US" sz="1000" dirty="0"/>
          </a:p>
          <a:p>
            <a:pPr>
              <a:lnSpc>
                <a:spcPct val="150000"/>
              </a:lnSpc>
            </a:pPr>
            <a:endParaRPr lang="en-US" sz="1000" dirty="0"/>
          </a:p>
          <a:p>
            <a:pPr>
              <a:lnSpc>
                <a:spcPct val="150000"/>
              </a:lnSpc>
            </a:pPr>
            <a:endParaRPr lang="en-US" sz="1000" dirty="0"/>
          </a:p>
          <a:p>
            <a:pPr>
              <a:lnSpc>
                <a:spcPct val="150000"/>
              </a:lnSpc>
            </a:pPr>
            <a:endParaRPr lang="en-US" sz="1000" dirty="0"/>
          </a:p>
          <a:p>
            <a:pPr>
              <a:lnSpc>
                <a:spcPct val="150000"/>
              </a:lnSpc>
            </a:pPr>
            <a:endParaRPr lang="en-US" sz="1000" dirty="0"/>
          </a:p>
          <a:p>
            <a:endParaRPr lang="en-ID" dirty="0"/>
          </a:p>
        </p:txBody>
      </p:sp>
    </p:spTree>
    <p:extLst>
      <p:ext uri="{BB962C8B-B14F-4D97-AF65-F5344CB8AC3E}">
        <p14:creationId xmlns:p14="http://schemas.microsoft.com/office/powerpoint/2010/main" val="24254581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1DC2ED59-AC6F-985C-59FB-971B16C734C7}"/>
            </a:ext>
          </a:extLst>
        </p:cNvPr>
        <p:cNvGrpSpPr/>
        <p:nvPr/>
      </p:nvGrpSpPr>
      <p:grpSpPr>
        <a:xfrm>
          <a:off x="0" y="0"/>
          <a:ext cx="0" cy="0"/>
          <a:chOff x="0" y="0"/>
          <a:chExt cx="0" cy="0"/>
        </a:xfrm>
      </p:grpSpPr>
      <p:grpSp>
        <p:nvGrpSpPr>
          <p:cNvPr id="95" name="Google Shape;95;g274a6417d8b_0_71">
            <a:extLst>
              <a:ext uri="{FF2B5EF4-FFF2-40B4-BE49-F238E27FC236}">
                <a16:creationId xmlns:a16="http://schemas.microsoft.com/office/drawing/2014/main" id="{B6A8CD95-B849-3E49-9CE8-720A7864319A}"/>
              </a:ext>
            </a:extLst>
          </p:cNvPr>
          <p:cNvGrpSpPr/>
          <p:nvPr/>
        </p:nvGrpSpPr>
        <p:grpSpPr>
          <a:xfrm>
            <a:off x="3854590" y="4740702"/>
            <a:ext cx="1434817" cy="389011"/>
            <a:chOff x="3248325" y="4588800"/>
            <a:chExt cx="2045939" cy="554700"/>
          </a:xfrm>
        </p:grpSpPr>
        <p:sp>
          <p:nvSpPr>
            <p:cNvPr id="96" name="Google Shape;96;g274a6417d8b_0_71">
              <a:extLst>
                <a:ext uri="{FF2B5EF4-FFF2-40B4-BE49-F238E27FC236}">
                  <a16:creationId xmlns:a16="http://schemas.microsoft.com/office/drawing/2014/main" id="{5944BC36-10CE-168A-CFAD-CA1804E3B4D8}"/>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g274a6417d8b_0_71">
              <a:extLst>
                <a:ext uri="{FF2B5EF4-FFF2-40B4-BE49-F238E27FC236}">
                  <a16:creationId xmlns:a16="http://schemas.microsoft.com/office/drawing/2014/main" id="{D7EFE850-F0A7-2B24-902D-50DDBC5AEEC2}"/>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g274a6417d8b_0_71">
              <a:extLst>
                <a:ext uri="{FF2B5EF4-FFF2-40B4-BE49-F238E27FC236}">
                  <a16:creationId xmlns:a16="http://schemas.microsoft.com/office/drawing/2014/main" id="{132F9D6D-0446-8535-E7BA-B977D22FDF96}"/>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9" name="Google Shape;99;g274a6417d8b_0_71">
            <a:extLst>
              <a:ext uri="{FF2B5EF4-FFF2-40B4-BE49-F238E27FC236}">
                <a16:creationId xmlns:a16="http://schemas.microsoft.com/office/drawing/2014/main" id="{C8A7C3D5-247E-57B7-CCF7-FA5A6619C48B}"/>
              </a:ext>
            </a:extLst>
          </p:cNvPr>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0" name="Google Shape;100;g274a6417d8b_0_71">
            <a:extLst>
              <a:ext uri="{FF2B5EF4-FFF2-40B4-BE49-F238E27FC236}">
                <a16:creationId xmlns:a16="http://schemas.microsoft.com/office/drawing/2014/main" id="{A4BED5F4-3683-AD86-89C4-F7B801F0DA76}"/>
              </a:ext>
            </a:extLst>
          </p:cNvPr>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01" name="Google Shape;101;g274a6417d8b_0_71">
            <a:extLst>
              <a:ext uri="{FF2B5EF4-FFF2-40B4-BE49-F238E27FC236}">
                <a16:creationId xmlns:a16="http://schemas.microsoft.com/office/drawing/2014/main" id="{2BE056F3-35D1-116F-EF17-EAF1D2F5D3E0}"/>
              </a:ext>
            </a:extLst>
          </p:cNvPr>
          <p:cNvGrpSpPr/>
          <p:nvPr/>
        </p:nvGrpSpPr>
        <p:grpSpPr>
          <a:xfrm>
            <a:off x="8325085" y="65155"/>
            <a:ext cx="763768" cy="752531"/>
            <a:chOff x="695950" y="3458000"/>
            <a:chExt cx="966550" cy="952450"/>
          </a:xfrm>
        </p:grpSpPr>
        <p:sp>
          <p:nvSpPr>
            <p:cNvPr id="102" name="Google Shape;102;g274a6417d8b_0_71">
              <a:extLst>
                <a:ext uri="{FF2B5EF4-FFF2-40B4-BE49-F238E27FC236}">
                  <a16:creationId xmlns:a16="http://schemas.microsoft.com/office/drawing/2014/main" id="{8848C8FE-2D72-01ED-90DF-3FB92D1B238E}"/>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4a6417d8b_0_71">
              <a:extLst>
                <a:ext uri="{FF2B5EF4-FFF2-40B4-BE49-F238E27FC236}">
                  <a16:creationId xmlns:a16="http://schemas.microsoft.com/office/drawing/2014/main" id="{67410CA6-7D82-BC9B-D776-50D649260B22}"/>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4a6417d8b_0_71">
              <a:extLst>
                <a:ext uri="{FF2B5EF4-FFF2-40B4-BE49-F238E27FC236}">
                  <a16:creationId xmlns:a16="http://schemas.microsoft.com/office/drawing/2014/main" id="{F86A6E47-8378-C9E7-6C25-C623DC13B5F8}"/>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4a6417d8b_0_71">
              <a:extLst>
                <a:ext uri="{FF2B5EF4-FFF2-40B4-BE49-F238E27FC236}">
                  <a16:creationId xmlns:a16="http://schemas.microsoft.com/office/drawing/2014/main" id="{6896948F-26B6-15FF-1892-3723BBD93B83}"/>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4a6417d8b_0_71">
              <a:extLst>
                <a:ext uri="{FF2B5EF4-FFF2-40B4-BE49-F238E27FC236}">
                  <a16:creationId xmlns:a16="http://schemas.microsoft.com/office/drawing/2014/main" id="{CE6C942E-47FC-137D-837F-008971DA6E79}"/>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g274a6417d8b_0_71">
              <a:extLst>
                <a:ext uri="{FF2B5EF4-FFF2-40B4-BE49-F238E27FC236}">
                  <a16:creationId xmlns:a16="http://schemas.microsoft.com/office/drawing/2014/main" id="{2767174C-E178-E794-BF00-C485559E9159}"/>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g274a6417d8b_0_71">
              <a:extLst>
                <a:ext uri="{FF2B5EF4-FFF2-40B4-BE49-F238E27FC236}">
                  <a16:creationId xmlns:a16="http://schemas.microsoft.com/office/drawing/2014/main" id="{8227F4C9-86AF-28F3-55C1-1374AB250F85}"/>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g274a6417d8b_0_71">
              <a:extLst>
                <a:ext uri="{FF2B5EF4-FFF2-40B4-BE49-F238E27FC236}">
                  <a16:creationId xmlns:a16="http://schemas.microsoft.com/office/drawing/2014/main" id="{6BF61F61-D5C3-8106-E952-E55060CFAA1D}"/>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g274a6417d8b_0_71">
              <a:extLst>
                <a:ext uri="{FF2B5EF4-FFF2-40B4-BE49-F238E27FC236}">
                  <a16:creationId xmlns:a16="http://schemas.microsoft.com/office/drawing/2014/main" id="{0972AA85-53E2-28D6-FA52-3E6E2A1E527B}"/>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1" name="Google Shape;111;g274a6417d8b_0_71">
            <a:extLst>
              <a:ext uri="{FF2B5EF4-FFF2-40B4-BE49-F238E27FC236}">
                <a16:creationId xmlns:a16="http://schemas.microsoft.com/office/drawing/2014/main" id="{79EAAC2F-84F5-EE5E-7F90-5753C8EACCBF}"/>
              </a:ext>
            </a:extLst>
          </p:cNvPr>
          <p:cNvSpPr txBox="1"/>
          <p:nvPr/>
        </p:nvSpPr>
        <p:spPr>
          <a:xfrm>
            <a:off x="212775" y="302412"/>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dirty="0">
                <a:solidFill>
                  <a:srgbClr val="17919B"/>
                </a:solidFill>
                <a:latin typeface="Roboto"/>
                <a:ea typeface="Roboto"/>
                <a:cs typeface="Roboto"/>
                <a:sym typeface="Roboto"/>
              </a:rPr>
              <a:t>Analisis Arus Kas - Aktivitas Operasi</a:t>
            </a:r>
            <a:endParaRPr sz="3600" b="1" dirty="0">
              <a:solidFill>
                <a:srgbClr val="18919B"/>
              </a:solidFill>
              <a:latin typeface="Roboto"/>
              <a:ea typeface="Roboto"/>
              <a:cs typeface="Roboto"/>
              <a:sym typeface="Roboto"/>
            </a:endParaRPr>
          </a:p>
        </p:txBody>
      </p:sp>
      <p:sp>
        <p:nvSpPr>
          <p:cNvPr id="4" name="TextBox 3">
            <a:extLst>
              <a:ext uri="{FF2B5EF4-FFF2-40B4-BE49-F238E27FC236}">
                <a16:creationId xmlns:a16="http://schemas.microsoft.com/office/drawing/2014/main" id="{607B08CA-FF59-B349-CB63-7355D8BCE37A}"/>
              </a:ext>
            </a:extLst>
          </p:cNvPr>
          <p:cNvSpPr txBox="1"/>
          <p:nvPr/>
        </p:nvSpPr>
        <p:spPr>
          <a:xfrm>
            <a:off x="346364" y="1058861"/>
            <a:ext cx="7668491" cy="6771084"/>
          </a:xfrm>
          <a:prstGeom prst="rect">
            <a:avLst/>
          </a:prstGeom>
          <a:noFill/>
        </p:spPr>
        <p:txBody>
          <a:bodyPr wrap="square" rtlCol="0">
            <a:spAutoFit/>
          </a:bodyPr>
          <a:lstStyle/>
          <a:p>
            <a:pPr>
              <a:lnSpc>
                <a:spcPct val="150000"/>
              </a:lnSpc>
            </a:pPr>
            <a:r>
              <a:rPr lang="en-US" sz="1000" dirty="0" err="1"/>
              <a:t>Arus</a:t>
            </a:r>
            <a:r>
              <a:rPr lang="en-US" sz="1000" dirty="0"/>
              <a:t> kas </a:t>
            </a:r>
            <a:r>
              <a:rPr lang="en-US" sz="1000" dirty="0" err="1"/>
              <a:t>bersih</a:t>
            </a:r>
            <a:r>
              <a:rPr lang="en-US" sz="1000" dirty="0"/>
              <a:t> </a:t>
            </a:r>
            <a:r>
              <a:rPr lang="en-US" sz="1000" dirty="0" err="1"/>
              <a:t>dari</a:t>
            </a:r>
            <a:r>
              <a:rPr lang="en-US" sz="1000" dirty="0"/>
              <a:t> </a:t>
            </a:r>
            <a:r>
              <a:rPr lang="en-US" sz="1000" dirty="0" err="1"/>
              <a:t>aktivitas</a:t>
            </a:r>
            <a:r>
              <a:rPr lang="en-US" sz="1000" dirty="0"/>
              <a:t> </a:t>
            </a:r>
            <a:r>
              <a:rPr lang="en-US" sz="1000" dirty="0" err="1"/>
              <a:t>opersasi</a:t>
            </a:r>
            <a:endParaRPr lang="en-US" sz="1000" dirty="0"/>
          </a:p>
          <a:p>
            <a:pPr marL="285750" indent="-285750">
              <a:lnSpc>
                <a:spcPct val="150000"/>
              </a:lnSpc>
              <a:buFont typeface="Arial" panose="020B0604020202020204" pitchFamily="34" charset="0"/>
              <a:buChar char="•"/>
            </a:pPr>
            <a:r>
              <a:rPr lang="en-US" sz="1000" dirty="0"/>
              <a:t>2012 :  Rp1.689.376 (-)</a:t>
            </a:r>
          </a:p>
          <a:p>
            <a:pPr marL="285750" indent="-285750">
              <a:lnSpc>
                <a:spcPct val="150000"/>
              </a:lnSpc>
              <a:buFont typeface="Arial" panose="020B0604020202020204" pitchFamily="34" charset="0"/>
              <a:buChar char="•"/>
            </a:pPr>
            <a:r>
              <a:rPr lang="en-US" sz="1000" dirty="0"/>
              <a:t>2011 :  Rp1.094.134 (-)</a:t>
            </a:r>
          </a:p>
          <a:p>
            <a:pPr>
              <a:lnSpc>
                <a:spcPct val="150000"/>
              </a:lnSpc>
            </a:pPr>
            <a:r>
              <a:rPr lang="en-US" sz="1000" dirty="0" err="1"/>
              <a:t>Kenaikan</a:t>
            </a:r>
            <a:r>
              <a:rPr lang="en-US" sz="1000" dirty="0"/>
              <a:t> Rp 595 242 (54%)</a:t>
            </a:r>
          </a:p>
          <a:p>
            <a:pPr>
              <a:lnSpc>
                <a:spcPct val="150000"/>
              </a:lnSpc>
            </a:pPr>
            <a:endParaRPr lang="en-US" sz="1000" dirty="0"/>
          </a:p>
          <a:p>
            <a:pPr>
              <a:lnSpc>
                <a:spcPct val="150000"/>
              </a:lnSpc>
            </a:pPr>
            <a:r>
              <a:rPr lang="en-US" sz="1000" dirty="0" err="1"/>
              <a:t>Pengunaaan</a:t>
            </a:r>
            <a:r>
              <a:rPr lang="en-US" sz="1000" dirty="0"/>
              <a:t> dana :</a:t>
            </a:r>
          </a:p>
          <a:p>
            <a:pPr>
              <a:lnSpc>
                <a:spcPct val="150000"/>
              </a:lnSpc>
            </a:pPr>
            <a:r>
              <a:rPr lang="en-US" sz="1000" dirty="0" err="1"/>
              <a:t>Ditahun</a:t>
            </a:r>
            <a:r>
              <a:rPr lang="en-US" sz="1000" dirty="0"/>
              <a:t> 2011 </a:t>
            </a:r>
            <a:r>
              <a:rPr lang="en-US" sz="1000" dirty="0" err="1"/>
              <a:t>Pembayaran</a:t>
            </a:r>
            <a:r>
              <a:rPr lang="en-US" sz="1000" dirty="0"/>
              <a:t> </a:t>
            </a:r>
            <a:r>
              <a:rPr lang="en-US" sz="1000" dirty="0" err="1"/>
              <a:t>kepada</a:t>
            </a:r>
            <a:r>
              <a:rPr lang="en-US" sz="1000" dirty="0"/>
              <a:t> </a:t>
            </a:r>
            <a:r>
              <a:rPr lang="en-US" sz="1000" dirty="0" err="1"/>
              <a:t>Pemasok</a:t>
            </a:r>
            <a:r>
              <a:rPr lang="en-US" sz="1000" dirty="0"/>
              <a:t> dan </a:t>
            </a:r>
            <a:r>
              <a:rPr lang="en-US" sz="1000" dirty="0" err="1"/>
              <a:t>karyawan</a:t>
            </a:r>
            <a:r>
              <a:rPr lang="en-US" sz="1000" dirty="0"/>
              <a:t> Rp 15.745.069. </a:t>
            </a:r>
            <a:r>
              <a:rPr lang="en-US" sz="1000" dirty="0" err="1"/>
              <a:t>sementara</a:t>
            </a:r>
            <a:r>
              <a:rPr lang="en-US" sz="1000" dirty="0"/>
              <a:t> </a:t>
            </a:r>
            <a:r>
              <a:rPr lang="en-US" sz="1000" dirty="0" err="1"/>
              <a:t>itahun</a:t>
            </a:r>
            <a:r>
              <a:rPr lang="en-US" sz="1000" dirty="0"/>
              <a:t> 2012 </a:t>
            </a:r>
            <a:r>
              <a:rPr lang="en-US" sz="1000" dirty="0" err="1"/>
              <a:t>pembayaraan</a:t>
            </a:r>
            <a:r>
              <a:rPr lang="en-US" sz="1000" dirty="0"/>
              <a:t> </a:t>
            </a:r>
            <a:r>
              <a:rPr lang="en-US" sz="1000" dirty="0" err="1"/>
              <a:t>ini</a:t>
            </a:r>
            <a:r>
              <a:rPr lang="en-US" sz="1000" dirty="0"/>
              <a:t> naik </a:t>
            </a:r>
            <a:r>
              <a:rPr lang="en-US" sz="1000" dirty="0" err="1"/>
              <a:t>sebesar</a:t>
            </a:r>
            <a:r>
              <a:rPr lang="en-US" sz="1000" dirty="0"/>
              <a:t> Rp2.822.062 (18%) </a:t>
            </a:r>
            <a:r>
              <a:rPr lang="en-US" sz="1000" dirty="0" err="1"/>
              <a:t>menjadi</a:t>
            </a:r>
            <a:r>
              <a:rPr lang="en-US" sz="1000" dirty="0"/>
              <a:t>  Rp18.567.131</a:t>
            </a:r>
          </a:p>
          <a:p>
            <a:pPr>
              <a:lnSpc>
                <a:spcPct val="150000"/>
              </a:lnSpc>
            </a:pPr>
            <a:r>
              <a:rPr lang="sv-SE" sz="1000" dirty="0"/>
              <a:t>Ditahun 2011 pembayaran pajak penghasilan yaitu Rp827.749. Sementara ditahun 2012 pembayaraan ini turun sebesar Rp68.749 </a:t>
            </a:r>
          </a:p>
          <a:p>
            <a:pPr>
              <a:lnSpc>
                <a:spcPct val="150000"/>
              </a:lnSpc>
            </a:pPr>
            <a:r>
              <a:rPr lang="sv-SE" sz="1000" dirty="0"/>
              <a:t>(-8%) menjadi Rp759.000</a:t>
            </a:r>
          </a:p>
          <a:p>
            <a:pPr>
              <a:lnSpc>
                <a:spcPct val="150000"/>
              </a:lnSpc>
            </a:pPr>
            <a:r>
              <a:rPr lang="sv-SE" sz="1000" dirty="0"/>
              <a:t>Ditahun 2011 pembayaan tagihan pajak yaitu sebesar  Rp38.152. Sementara ditahun 2012 pembayaraan ini tidak terjadi</a:t>
            </a:r>
          </a:p>
          <a:p>
            <a:pPr>
              <a:lnSpc>
                <a:spcPct val="150000"/>
              </a:lnSpc>
            </a:pPr>
            <a:r>
              <a:rPr lang="sv-SE" sz="1000" dirty="0"/>
              <a:t>Ditahun 2011 biaya bunga  sebesar Rp58.816. Sementara ditahun 2012 naik sebesar Rp14.106 (24%) menjadi  Rp72.922 </a:t>
            </a:r>
          </a:p>
          <a:p>
            <a:pPr>
              <a:lnSpc>
                <a:spcPct val="150000"/>
              </a:lnSpc>
            </a:pPr>
            <a:r>
              <a:rPr lang="sv-SE" sz="1000" dirty="0"/>
              <a:t>Ditahun 2011 total pengeluaran dana sebesar Rp16.669.786. sementara ditahun 2012 total pengeluaran dana ini naik sebesar  Rp2.729.267 (16%) menjadi Rp19.399.053 </a:t>
            </a:r>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en-US" sz="1000" dirty="0"/>
          </a:p>
          <a:p>
            <a:pPr>
              <a:lnSpc>
                <a:spcPct val="150000"/>
              </a:lnSpc>
            </a:pPr>
            <a:endParaRPr lang="en-US" sz="1000" dirty="0"/>
          </a:p>
          <a:p>
            <a:pPr>
              <a:lnSpc>
                <a:spcPct val="150000"/>
              </a:lnSpc>
            </a:pPr>
            <a:endParaRPr lang="en-US" sz="1000" dirty="0"/>
          </a:p>
          <a:p>
            <a:pPr>
              <a:lnSpc>
                <a:spcPct val="150000"/>
              </a:lnSpc>
            </a:pPr>
            <a:endParaRPr lang="en-US" sz="1000" dirty="0"/>
          </a:p>
          <a:p>
            <a:pPr>
              <a:lnSpc>
                <a:spcPct val="150000"/>
              </a:lnSpc>
            </a:pPr>
            <a:endParaRPr lang="en-US" sz="1000" dirty="0"/>
          </a:p>
          <a:p>
            <a:endParaRPr lang="en-ID" dirty="0"/>
          </a:p>
        </p:txBody>
      </p:sp>
    </p:spTree>
    <p:extLst>
      <p:ext uri="{BB962C8B-B14F-4D97-AF65-F5344CB8AC3E}">
        <p14:creationId xmlns:p14="http://schemas.microsoft.com/office/powerpoint/2010/main" val="22692640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107" name="Google Shape;107;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108" name="Google Shape;108;p1"/>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800" b="0" i="0" u="none" strike="noStrike" cap="none">
                <a:solidFill>
                  <a:srgbClr val="FFFFFF"/>
                </a:solidFill>
                <a:latin typeface="Roboto Black"/>
                <a:ea typeface="Roboto Black"/>
                <a:cs typeface="Roboto Black"/>
                <a:sym typeface="Roboto Black"/>
              </a:rPr>
              <a:t>Analisis</a:t>
            </a:r>
            <a:endParaRPr sz="4800" b="0" i="0" u="none" strike="noStrike" cap="none">
              <a:solidFill>
                <a:srgbClr val="FFFFFF"/>
              </a:solidFill>
              <a:latin typeface="Roboto Black"/>
              <a:ea typeface="Roboto Black"/>
              <a:cs typeface="Roboto Black"/>
              <a:sym typeface="Roboto Black"/>
            </a:endParaRPr>
          </a:p>
          <a:p>
            <a:pPr marL="0" marR="0" lvl="0" indent="0" algn="l" rtl="0">
              <a:lnSpc>
                <a:spcPct val="115000"/>
              </a:lnSpc>
              <a:spcBef>
                <a:spcPts val="0"/>
              </a:spcBef>
              <a:spcAft>
                <a:spcPts val="0"/>
              </a:spcAft>
              <a:buClr>
                <a:srgbClr val="000000"/>
              </a:buClr>
              <a:buSzPts val="8000"/>
              <a:buFont typeface="Arial"/>
              <a:buNone/>
            </a:pPr>
            <a:r>
              <a:rPr lang="id" sz="4800" b="0" i="0" u="none" strike="noStrike" cap="none">
                <a:solidFill>
                  <a:srgbClr val="FFFFFF"/>
                </a:solidFill>
                <a:latin typeface="Roboto Black"/>
                <a:ea typeface="Roboto Black"/>
                <a:cs typeface="Roboto Black"/>
                <a:sym typeface="Roboto Black"/>
              </a:rPr>
              <a:t>Aktivitas Investasi</a:t>
            </a:r>
            <a:endParaRPr sz="4800" b="0" i="0" u="none" strike="noStrike" cap="none">
              <a:solidFill>
                <a:srgbClr val="FFFFFF"/>
              </a:solidFill>
              <a:latin typeface="Roboto Black"/>
              <a:ea typeface="Roboto Black"/>
              <a:cs typeface="Roboto Black"/>
              <a:sym typeface="Roboto Black"/>
            </a:endParaRPr>
          </a:p>
        </p:txBody>
      </p:sp>
      <p:sp>
        <p:nvSpPr>
          <p:cNvPr id="109" name="Google Shape;109;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110" name="Google Shape;110;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24375220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g2e7fd6ac6c2_0_67"/>
          <p:cNvGrpSpPr/>
          <p:nvPr/>
        </p:nvGrpSpPr>
        <p:grpSpPr>
          <a:xfrm>
            <a:off x="3854590" y="4740702"/>
            <a:ext cx="1434817" cy="389011"/>
            <a:chOff x="3248325" y="4588800"/>
            <a:chExt cx="2045939" cy="554700"/>
          </a:xfrm>
        </p:grpSpPr>
        <p:sp>
          <p:nvSpPr>
            <p:cNvPr id="116" name="Google Shape;116;g2e7fd6ac6c2_0_6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g2e7fd6ac6c2_0_6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g2e7fd6ac6c2_0_6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9" name="Google Shape;119;g2e7fd6ac6c2_0_6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0" name="Google Shape;120;g2e7fd6ac6c2_0_67"/>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21" name="Google Shape;121;g2e7fd6ac6c2_0_67"/>
          <p:cNvGrpSpPr/>
          <p:nvPr/>
        </p:nvGrpSpPr>
        <p:grpSpPr>
          <a:xfrm>
            <a:off x="8325085" y="65155"/>
            <a:ext cx="763768" cy="752531"/>
            <a:chOff x="695950" y="3458000"/>
            <a:chExt cx="966550" cy="952450"/>
          </a:xfrm>
        </p:grpSpPr>
        <p:sp>
          <p:nvSpPr>
            <p:cNvPr id="122" name="Google Shape;122;g2e7fd6ac6c2_0_6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g2e7fd6ac6c2_0_6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g2e7fd6ac6c2_0_6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e7fd6ac6c2_0_6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e7fd6ac6c2_0_6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2e7fd6ac6c2_0_6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g2e7fd6ac6c2_0_6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g2e7fd6ac6c2_0_6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g2e7fd6ac6c2_0_6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1" name="Google Shape;131;g2e7fd6ac6c2_0_67"/>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Analisis Arus Kas - Aktivitas Investasi</a:t>
            </a:r>
            <a:endParaRPr sz="3600" b="1">
              <a:solidFill>
                <a:srgbClr val="18919B"/>
              </a:solidFill>
              <a:latin typeface="Roboto"/>
              <a:ea typeface="Roboto"/>
              <a:cs typeface="Roboto"/>
              <a:sym typeface="Roboto"/>
            </a:endParaRPr>
          </a:p>
        </p:txBody>
      </p:sp>
      <p:sp>
        <p:nvSpPr>
          <p:cNvPr id="132" name="Google Shape;132;g2e7fd6ac6c2_0_67"/>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Berikut ini adalah arus kas investasi PT Charoen Pokphand Indonesia tahun 2011 dan 2012</a:t>
            </a:r>
            <a:endParaRPr sz="150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a:solidFill>
                <a:srgbClr val="111111"/>
              </a:solidFill>
            </a:endParaRPr>
          </a:p>
        </p:txBody>
      </p:sp>
      <p:grpSp>
        <p:nvGrpSpPr>
          <p:cNvPr id="133" name="Google Shape;133;g2e7fd6ac6c2_0_67"/>
          <p:cNvGrpSpPr/>
          <p:nvPr/>
        </p:nvGrpSpPr>
        <p:grpSpPr>
          <a:xfrm>
            <a:off x="1495275" y="1387925"/>
            <a:ext cx="6105675" cy="1644425"/>
            <a:chOff x="1495275" y="1235525"/>
            <a:chExt cx="6105675" cy="1644425"/>
          </a:xfrm>
        </p:grpSpPr>
        <p:pic>
          <p:nvPicPr>
            <p:cNvPr id="134" name="Google Shape;134;g2e7fd6ac6c2_0_67"/>
            <p:cNvPicPr preferRelativeResize="0"/>
            <p:nvPr/>
          </p:nvPicPr>
          <p:blipFill rotWithShape="1">
            <a:blip r:embed="rId4">
              <a:alphaModFix/>
            </a:blip>
            <a:srcRect/>
            <a:stretch/>
          </p:blipFill>
          <p:spPr>
            <a:xfrm>
              <a:off x="1543050" y="1235525"/>
              <a:ext cx="6057900" cy="1028700"/>
            </a:xfrm>
            <a:prstGeom prst="rect">
              <a:avLst/>
            </a:prstGeom>
            <a:noFill/>
            <a:ln>
              <a:noFill/>
            </a:ln>
          </p:spPr>
        </p:pic>
        <p:pic>
          <p:nvPicPr>
            <p:cNvPr id="135" name="Google Shape;135;g2e7fd6ac6c2_0_67"/>
            <p:cNvPicPr preferRelativeResize="0"/>
            <p:nvPr/>
          </p:nvPicPr>
          <p:blipFill rotWithShape="1">
            <a:blip r:embed="rId5">
              <a:alphaModFix/>
            </a:blip>
            <a:srcRect/>
            <a:stretch/>
          </p:blipFill>
          <p:spPr>
            <a:xfrm>
              <a:off x="1495275" y="2108425"/>
              <a:ext cx="6057900" cy="771525"/>
            </a:xfrm>
            <a:prstGeom prst="rect">
              <a:avLst/>
            </a:prstGeom>
            <a:noFill/>
            <a:ln>
              <a:noFill/>
            </a:ln>
          </p:spPr>
        </p:pic>
      </p:grpSp>
      <p:pic>
        <p:nvPicPr>
          <p:cNvPr id="136" name="Google Shape;136;g2e7fd6ac6c2_0_67"/>
          <p:cNvPicPr preferRelativeResize="0"/>
          <p:nvPr/>
        </p:nvPicPr>
        <p:blipFill rotWithShape="1">
          <a:blip r:embed="rId6">
            <a:alphaModFix/>
          </a:blip>
          <a:srcRect/>
          <a:stretch/>
        </p:blipFill>
        <p:spPr>
          <a:xfrm>
            <a:off x="1354363" y="3032350"/>
            <a:ext cx="6143625" cy="1552575"/>
          </a:xfrm>
          <a:prstGeom prst="rect">
            <a:avLst/>
          </a:prstGeom>
          <a:noFill/>
          <a:ln>
            <a:noFill/>
          </a:ln>
        </p:spPr>
      </p:pic>
    </p:spTree>
    <p:extLst>
      <p:ext uri="{BB962C8B-B14F-4D97-AF65-F5344CB8AC3E}">
        <p14:creationId xmlns:p14="http://schemas.microsoft.com/office/powerpoint/2010/main" val="6504888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grpSp>
        <p:nvGrpSpPr>
          <p:cNvPr id="163" name="Google Shape;163;g2e7fd6ac6c2_0_163"/>
          <p:cNvGrpSpPr/>
          <p:nvPr/>
        </p:nvGrpSpPr>
        <p:grpSpPr>
          <a:xfrm>
            <a:off x="3854590" y="4740702"/>
            <a:ext cx="1434817" cy="389011"/>
            <a:chOff x="3248325" y="4588800"/>
            <a:chExt cx="2045939" cy="554700"/>
          </a:xfrm>
        </p:grpSpPr>
        <p:sp>
          <p:nvSpPr>
            <p:cNvPr id="164" name="Google Shape;164;g2e7fd6ac6c2_0_163"/>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5" name="Google Shape;165;g2e7fd6ac6c2_0_163"/>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6" name="Google Shape;166;g2e7fd6ac6c2_0_163"/>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67" name="Google Shape;167;g2e7fd6ac6c2_0_163"/>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dirty="0">
              <a:solidFill>
                <a:srgbClr val="18919B"/>
              </a:solidFill>
              <a:latin typeface="Caveat"/>
              <a:ea typeface="Caveat"/>
              <a:cs typeface="Caveat"/>
              <a:sym typeface="Caveat"/>
            </a:endParaRPr>
          </a:p>
        </p:txBody>
      </p:sp>
      <p:pic>
        <p:nvPicPr>
          <p:cNvPr id="168" name="Google Shape;168;g2e7fd6ac6c2_0_163"/>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69" name="Google Shape;169;g2e7fd6ac6c2_0_163"/>
          <p:cNvGrpSpPr/>
          <p:nvPr/>
        </p:nvGrpSpPr>
        <p:grpSpPr>
          <a:xfrm>
            <a:off x="8325085" y="65155"/>
            <a:ext cx="763768" cy="752531"/>
            <a:chOff x="695950" y="3458000"/>
            <a:chExt cx="966550" cy="952450"/>
          </a:xfrm>
        </p:grpSpPr>
        <p:sp>
          <p:nvSpPr>
            <p:cNvPr id="170" name="Google Shape;170;g2e7fd6ac6c2_0_163"/>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1" name="Google Shape;171;g2e7fd6ac6c2_0_163"/>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2" name="Google Shape;172;g2e7fd6ac6c2_0_163"/>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3" name="Google Shape;173;g2e7fd6ac6c2_0_163"/>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4" name="Google Shape;174;g2e7fd6ac6c2_0_163"/>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5" name="Google Shape;175;g2e7fd6ac6c2_0_163"/>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6" name="Google Shape;176;g2e7fd6ac6c2_0_163"/>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7" name="Google Shape;177;g2e7fd6ac6c2_0_163"/>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8" name="Google Shape;178;g2e7fd6ac6c2_0_163"/>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79" name="Google Shape;179;g2e7fd6ac6c2_0_163"/>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Net Present Value (NPV)</a:t>
            </a:r>
            <a:endParaRPr sz="3600" b="1" dirty="0">
              <a:solidFill>
                <a:srgbClr val="17919B"/>
              </a:solidFill>
              <a:latin typeface="Roboto"/>
              <a:ea typeface="Roboto"/>
              <a:cs typeface="Roboto"/>
              <a:sym typeface="Roboto"/>
            </a:endParaRPr>
          </a:p>
        </p:txBody>
      </p:sp>
      <p:sp>
        <p:nvSpPr>
          <p:cNvPr id="180" name="Google Shape;180;g2e7fd6ac6c2_0_163"/>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000" dirty="0">
                <a:solidFill>
                  <a:schemeClr val="dk1"/>
                </a:solidFill>
              </a:rPr>
              <a:t>PT Segar Alam memiliki Investasi awal untuk proyek X sebesar Rp. 2.500.000.000 dan diharapkan menghasilkan pendapatan masing-masing Rp. 1.500.000.000, Rp. 2.000.000.000 dan Rp. 2.500.000.000 untuk tahun pertama, kedua dan ketiga.</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000" b="1" dirty="0">
                <a:solidFill>
                  <a:schemeClr val="dk1"/>
                </a:solidFill>
              </a:rPr>
              <a:t>Berapa NPV untuk proyek tersebut jika biaya modal perusahaan adalah 13%?</a:t>
            </a:r>
            <a:endParaRPr sz="10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000" b="1" dirty="0">
                <a:solidFill>
                  <a:schemeClr val="dk1"/>
                </a:solidFill>
              </a:rPr>
              <a:t>Bagaimana interpretasi dari hasil NPV tersebut?</a:t>
            </a:r>
            <a:endParaRPr lang="en-US" sz="10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lang="en-US" sz="10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0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000" dirty="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dirty="0">
              <a:solidFill>
                <a:schemeClr val="dk1"/>
              </a:solidFill>
            </a:endParaRPr>
          </a:p>
        </p:txBody>
      </p:sp>
      <p:pic>
        <p:nvPicPr>
          <p:cNvPr id="3" name="Picture 2">
            <a:extLst>
              <a:ext uri="{FF2B5EF4-FFF2-40B4-BE49-F238E27FC236}">
                <a16:creationId xmlns:a16="http://schemas.microsoft.com/office/drawing/2014/main" id="{D68FF8E3-7071-366B-F861-31B0F0F80F68}"/>
              </a:ext>
            </a:extLst>
          </p:cNvPr>
          <p:cNvPicPr>
            <a:picLocks noChangeAspect="1"/>
          </p:cNvPicPr>
          <p:nvPr/>
        </p:nvPicPr>
        <p:blipFill>
          <a:blip r:embed="rId4"/>
          <a:stretch>
            <a:fillRect/>
          </a:stretch>
        </p:blipFill>
        <p:spPr>
          <a:xfrm>
            <a:off x="447301" y="1690255"/>
            <a:ext cx="5353797" cy="2705744"/>
          </a:xfrm>
          <a:prstGeom prst="rect">
            <a:avLst/>
          </a:prstGeom>
        </p:spPr>
      </p:pic>
      <p:sp>
        <p:nvSpPr>
          <p:cNvPr id="5" name="Rectangle 4">
            <a:extLst>
              <a:ext uri="{FF2B5EF4-FFF2-40B4-BE49-F238E27FC236}">
                <a16:creationId xmlns:a16="http://schemas.microsoft.com/office/drawing/2014/main" id="{BF99782F-9031-E15F-4378-67E7BA64BB07}"/>
              </a:ext>
            </a:extLst>
          </p:cNvPr>
          <p:cNvSpPr/>
          <p:nvPr/>
        </p:nvSpPr>
        <p:spPr>
          <a:xfrm>
            <a:off x="6553199" y="2140527"/>
            <a:ext cx="1951339" cy="10945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Proyek</a:t>
            </a:r>
            <a:r>
              <a:rPr lang="en-US" dirty="0"/>
              <a:t> yang </a:t>
            </a:r>
            <a:r>
              <a:rPr lang="en-US" dirty="0" err="1"/>
              <a:t>dihasilkan</a:t>
            </a:r>
            <a:r>
              <a:rPr lang="en-US" dirty="0"/>
              <a:t> </a:t>
            </a:r>
            <a:r>
              <a:rPr lang="en-US" dirty="0" err="1"/>
              <a:t>bernilai</a:t>
            </a:r>
            <a:r>
              <a:rPr lang="en-US" dirty="0"/>
              <a:t> </a:t>
            </a:r>
            <a:r>
              <a:rPr lang="en-US" dirty="0" err="1"/>
              <a:t>positif</a:t>
            </a:r>
            <a:r>
              <a:rPr lang="en-US" dirty="0"/>
              <a:t> </a:t>
            </a:r>
            <a:r>
              <a:rPr lang="en-US" dirty="0" err="1"/>
              <a:t>artinya</a:t>
            </a:r>
            <a:r>
              <a:rPr lang="en-US" dirty="0"/>
              <a:t> </a:t>
            </a:r>
            <a:r>
              <a:rPr lang="en-US" dirty="0" err="1"/>
              <a:t>proyek</a:t>
            </a:r>
            <a:r>
              <a:rPr lang="en-US" dirty="0"/>
              <a:t> </a:t>
            </a:r>
            <a:r>
              <a:rPr lang="en-US" dirty="0" err="1"/>
              <a:t>memiliki</a:t>
            </a:r>
            <a:r>
              <a:rPr lang="en-US" dirty="0"/>
              <a:t> </a:t>
            </a:r>
            <a:r>
              <a:rPr lang="en-US" dirty="0" err="1"/>
              <a:t>nilai</a:t>
            </a:r>
            <a:r>
              <a:rPr lang="en-US" dirty="0"/>
              <a:t> </a:t>
            </a:r>
            <a:r>
              <a:rPr lang="en-US" dirty="0" err="1"/>
              <a:t>tambah</a:t>
            </a:r>
            <a:endParaRPr lang="en-ID" dirty="0"/>
          </a:p>
        </p:txBody>
      </p:sp>
    </p:spTree>
    <p:extLst>
      <p:ext uri="{BB962C8B-B14F-4D97-AF65-F5344CB8AC3E}">
        <p14:creationId xmlns:p14="http://schemas.microsoft.com/office/powerpoint/2010/main" val="729203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grpSp>
        <p:nvGrpSpPr>
          <p:cNvPr id="114" name="Google Shape;114;p17"/>
          <p:cNvGrpSpPr/>
          <p:nvPr/>
        </p:nvGrpSpPr>
        <p:grpSpPr>
          <a:xfrm>
            <a:off x="3854590" y="4740703"/>
            <a:ext cx="1434817" cy="389011"/>
            <a:chOff x="3248325" y="4588800"/>
            <a:chExt cx="2045939" cy="554700"/>
          </a:xfrm>
        </p:grpSpPr>
        <p:sp>
          <p:nvSpPr>
            <p:cNvPr id="115" name="Google Shape;115;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6" name="Google Shape;116;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7" name="Google Shape;117;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118" name="Google Shape;118;p17"/>
          <p:cNvGrpSpPr/>
          <p:nvPr/>
        </p:nvGrpSpPr>
        <p:grpSpPr>
          <a:xfrm>
            <a:off x="8325085" y="65154"/>
            <a:ext cx="763768" cy="752531"/>
            <a:chOff x="695950" y="3458000"/>
            <a:chExt cx="966550" cy="952450"/>
          </a:xfrm>
        </p:grpSpPr>
        <p:sp>
          <p:nvSpPr>
            <p:cNvPr id="119" name="Google Shape;119;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0" name="Google Shape;120;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1" name="Google Shape;121;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2" name="Google Shape;122;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3" name="Google Shape;123;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4" name="Google Shape;124;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5" name="Google Shape;125;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6" name="Google Shape;126;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7" name="Google Shape;127;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28" name="Google Shape;128;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dirty="0">
              <a:solidFill>
                <a:srgbClr val="18919B"/>
              </a:solidFill>
              <a:latin typeface="Caveat"/>
              <a:ea typeface="Caveat"/>
              <a:cs typeface="Caveat"/>
              <a:sym typeface="Caveat"/>
            </a:endParaRPr>
          </a:p>
        </p:txBody>
      </p:sp>
      <p:pic>
        <p:nvPicPr>
          <p:cNvPr id="129" name="Google Shape;129;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0" name="Google Shape;130;p17"/>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Jurnal</a:t>
            </a:r>
            <a:endParaRPr sz="3600" b="1" dirty="0">
              <a:solidFill>
                <a:srgbClr val="17919B"/>
              </a:solidFill>
              <a:latin typeface="Roboto"/>
              <a:ea typeface="Roboto"/>
              <a:cs typeface="Roboto"/>
              <a:sym typeface="Roboto"/>
            </a:endParaRPr>
          </a:p>
        </p:txBody>
      </p:sp>
      <p:graphicFrame>
        <p:nvGraphicFramePr>
          <p:cNvPr id="131" name="Google Shape;131;p17"/>
          <p:cNvGraphicFramePr/>
          <p:nvPr/>
        </p:nvGraphicFramePr>
        <p:xfrm>
          <a:off x="375610" y="1422461"/>
          <a:ext cx="4041175" cy="2841740"/>
        </p:xfrm>
        <a:graphic>
          <a:graphicData uri="http://schemas.openxmlformats.org/drawingml/2006/table">
            <a:tbl>
              <a:tblPr>
                <a:noFill/>
              </a:tblPr>
              <a:tblGrid>
                <a:gridCol w="699975">
                  <a:extLst>
                    <a:ext uri="{9D8B030D-6E8A-4147-A177-3AD203B41FA5}">
                      <a16:colId xmlns:a16="http://schemas.microsoft.com/office/drawing/2014/main" val="20000"/>
                    </a:ext>
                  </a:extLst>
                </a:gridCol>
                <a:gridCol w="1194625">
                  <a:extLst>
                    <a:ext uri="{9D8B030D-6E8A-4147-A177-3AD203B41FA5}">
                      <a16:colId xmlns:a16="http://schemas.microsoft.com/office/drawing/2014/main" val="20001"/>
                    </a:ext>
                  </a:extLst>
                </a:gridCol>
                <a:gridCol w="485325">
                  <a:extLst>
                    <a:ext uri="{9D8B030D-6E8A-4147-A177-3AD203B41FA5}">
                      <a16:colId xmlns:a16="http://schemas.microsoft.com/office/drawing/2014/main" val="20002"/>
                    </a:ext>
                  </a:extLst>
                </a:gridCol>
                <a:gridCol w="858625">
                  <a:extLst>
                    <a:ext uri="{9D8B030D-6E8A-4147-A177-3AD203B41FA5}">
                      <a16:colId xmlns:a16="http://schemas.microsoft.com/office/drawing/2014/main" val="20003"/>
                    </a:ext>
                  </a:extLst>
                </a:gridCol>
                <a:gridCol w="802625">
                  <a:extLst>
                    <a:ext uri="{9D8B030D-6E8A-4147-A177-3AD203B41FA5}">
                      <a16:colId xmlns:a16="http://schemas.microsoft.com/office/drawing/2014/main" val="20004"/>
                    </a:ext>
                  </a:extLst>
                </a:gridCol>
              </a:tblGrid>
              <a:tr h="136875">
                <a:tc gridSpan="3">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Jurnal Umum</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2">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Halaman :</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166125">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Tanggal</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Keterangan</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Ref</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Debit</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Kredit</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extLst>
                  <a:ext uri="{0D108BD9-81ED-4DB2-BD59-A6C34878D82A}">
                    <a16:rowId xmlns:a16="http://schemas.microsoft.com/office/drawing/2014/main" val="10001"/>
                  </a:ext>
                </a:extLst>
              </a:tr>
              <a:tr h="2907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Persediaan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121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16612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2907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Peralatan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103</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16612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2907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Persediaan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121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16612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Utang</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2907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15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16612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Pendapatan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401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2907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15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Persediaan/ HPP</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503</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16612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Persediaan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121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graphicFrame>
        <p:nvGraphicFramePr>
          <p:cNvPr id="132" name="Google Shape;132;p17"/>
          <p:cNvGraphicFramePr/>
          <p:nvPr/>
        </p:nvGraphicFramePr>
        <p:xfrm>
          <a:off x="4572006" y="1423200"/>
          <a:ext cx="4041175" cy="2840225"/>
        </p:xfrm>
        <a:graphic>
          <a:graphicData uri="http://schemas.openxmlformats.org/drawingml/2006/table">
            <a:tbl>
              <a:tblPr>
                <a:noFill/>
              </a:tblPr>
              <a:tblGrid>
                <a:gridCol w="699975">
                  <a:extLst>
                    <a:ext uri="{9D8B030D-6E8A-4147-A177-3AD203B41FA5}">
                      <a16:colId xmlns:a16="http://schemas.microsoft.com/office/drawing/2014/main" val="20000"/>
                    </a:ext>
                  </a:extLst>
                </a:gridCol>
                <a:gridCol w="1194625">
                  <a:extLst>
                    <a:ext uri="{9D8B030D-6E8A-4147-A177-3AD203B41FA5}">
                      <a16:colId xmlns:a16="http://schemas.microsoft.com/office/drawing/2014/main" val="20001"/>
                    </a:ext>
                  </a:extLst>
                </a:gridCol>
                <a:gridCol w="485325">
                  <a:extLst>
                    <a:ext uri="{9D8B030D-6E8A-4147-A177-3AD203B41FA5}">
                      <a16:colId xmlns:a16="http://schemas.microsoft.com/office/drawing/2014/main" val="20002"/>
                    </a:ext>
                  </a:extLst>
                </a:gridCol>
                <a:gridCol w="858625">
                  <a:extLst>
                    <a:ext uri="{9D8B030D-6E8A-4147-A177-3AD203B41FA5}">
                      <a16:colId xmlns:a16="http://schemas.microsoft.com/office/drawing/2014/main" val="20003"/>
                    </a:ext>
                  </a:extLst>
                </a:gridCol>
                <a:gridCol w="802625">
                  <a:extLst>
                    <a:ext uri="{9D8B030D-6E8A-4147-A177-3AD203B41FA5}">
                      <a16:colId xmlns:a16="http://schemas.microsoft.com/office/drawing/2014/main" val="20004"/>
                    </a:ext>
                  </a:extLst>
                </a:gridCol>
              </a:tblGrid>
              <a:tr h="195300">
                <a:tc gridSpan="3">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Jurnal Umum</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2">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Halaman :</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195300">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Tanggal</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Keterangan</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Ref</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Debit</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Kredit</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extLst>
                  <a:ext uri="{0D108BD9-81ED-4DB2-BD59-A6C34878D82A}">
                    <a16:rowId xmlns:a16="http://schemas.microsoft.com/office/drawing/2014/main" val="10001"/>
                  </a:ext>
                </a:extLst>
              </a:tr>
              <a:tr h="2946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16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Listrik</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502</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1953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2946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23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Utang</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1953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2946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26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Sewa</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504</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700.000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1953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700.000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2946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Gaji</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1953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2946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Prive</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302</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1953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5974115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grpSp>
        <p:nvGrpSpPr>
          <p:cNvPr id="185" name="Google Shape;185;g2e7fd6ac6c2_0_184"/>
          <p:cNvGrpSpPr/>
          <p:nvPr/>
        </p:nvGrpSpPr>
        <p:grpSpPr>
          <a:xfrm>
            <a:off x="3854590" y="4740702"/>
            <a:ext cx="1434817" cy="389011"/>
            <a:chOff x="3248325" y="4588800"/>
            <a:chExt cx="2045939" cy="554700"/>
          </a:xfrm>
        </p:grpSpPr>
        <p:sp>
          <p:nvSpPr>
            <p:cNvPr id="186" name="Google Shape;186;g2e7fd6ac6c2_0_184"/>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g2e7fd6ac6c2_0_184"/>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g2e7fd6ac6c2_0_184"/>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9" name="Google Shape;189;g2e7fd6ac6c2_0_184"/>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90" name="Google Shape;190;g2e7fd6ac6c2_0_184"/>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91" name="Google Shape;191;g2e7fd6ac6c2_0_184"/>
          <p:cNvGrpSpPr/>
          <p:nvPr/>
        </p:nvGrpSpPr>
        <p:grpSpPr>
          <a:xfrm>
            <a:off x="8325085" y="65155"/>
            <a:ext cx="763768" cy="752531"/>
            <a:chOff x="695950" y="3458000"/>
            <a:chExt cx="966550" cy="952450"/>
          </a:xfrm>
        </p:grpSpPr>
        <p:sp>
          <p:nvSpPr>
            <p:cNvPr id="192" name="Google Shape;192;g2e7fd6ac6c2_0_184"/>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g2e7fd6ac6c2_0_184"/>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g2e7fd6ac6c2_0_184"/>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g2e7fd6ac6c2_0_184"/>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g2e7fd6ac6c2_0_184"/>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g2e7fd6ac6c2_0_184"/>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g2e7fd6ac6c2_0_184"/>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g2e7fd6ac6c2_0_184"/>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g2e7fd6ac6c2_0_184"/>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1" name="Google Shape;201;g2e7fd6ac6c2_0_184"/>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Payback Period (PP)</a:t>
            </a:r>
            <a:endParaRPr sz="3600" b="1">
              <a:solidFill>
                <a:srgbClr val="17919B"/>
              </a:solidFill>
              <a:latin typeface="Roboto"/>
              <a:ea typeface="Roboto"/>
              <a:cs typeface="Roboto"/>
              <a:sym typeface="Roboto"/>
            </a:endParaRPr>
          </a:p>
        </p:txBody>
      </p:sp>
      <p:sp>
        <p:nvSpPr>
          <p:cNvPr id="202" name="Google Shape;202;g2e7fd6ac6c2_0_184"/>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Perusahaan PT. ABC mengusulkan proyek investasi dengan dana Rp. 880 juta dan ditargetkan penerimaan dana investasi setiap tahunnya adalah Rp. 120 juta,</a:t>
            </a: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500" b="1">
                <a:solidFill>
                  <a:schemeClr val="dk1"/>
                </a:solidFill>
              </a:rPr>
              <a:t>Berapa Payback Period untuk proyek investasi tersebut? Tolong jelaskan beserta dengan interpretasi hasilnya.</a:t>
            </a:r>
            <a:endParaRPr sz="1500" b="1">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a:solidFill>
                <a:schemeClr val="dk1"/>
              </a:solidFill>
            </a:endParaRPr>
          </a:p>
        </p:txBody>
      </p:sp>
      <p:sp>
        <p:nvSpPr>
          <p:cNvPr id="4" name="Rectangle 3">
            <a:extLst>
              <a:ext uri="{FF2B5EF4-FFF2-40B4-BE49-F238E27FC236}">
                <a16:creationId xmlns:a16="http://schemas.microsoft.com/office/drawing/2014/main" id="{E1A03570-048B-4B51-4E85-3B118C6EFD54}"/>
              </a:ext>
            </a:extLst>
          </p:cNvPr>
          <p:cNvSpPr/>
          <p:nvPr/>
        </p:nvSpPr>
        <p:spPr>
          <a:xfrm>
            <a:off x="4571997" y="2485769"/>
            <a:ext cx="3932542" cy="14765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Perusahaan </a:t>
            </a:r>
            <a:r>
              <a:rPr lang="en-US" dirty="0" err="1"/>
              <a:t>akan</a:t>
            </a:r>
            <a:r>
              <a:rPr lang="en-US" dirty="0"/>
              <a:t> </a:t>
            </a:r>
            <a:r>
              <a:rPr lang="en-US" dirty="0" err="1"/>
              <a:t>mengembalikan</a:t>
            </a:r>
            <a:r>
              <a:rPr lang="en-US" dirty="0"/>
              <a:t> dana </a:t>
            </a:r>
            <a:r>
              <a:rPr lang="en-US" dirty="0" err="1"/>
              <a:t>investasi</a:t>
            </a:r>
            <a:r>
              <a:rPr lang="en-US" dirty="0"/>
              <a:t> </a:t>
            </a:r>
            <a:r>
              <a:rPr lang="en-US" dirty="0" err="1"/>
              <a:t>selama</a:t>
            </a:r>
            <a:r>
              <a:rPr lang="en-US" dirty="0"/>
              <a:t> 7 </a:t>
            </a:r>
            <a:r>
              <a:rPr lang="en-US" dirty="0" err="1"/>
              <a:t>tahun</a:t>
            </a:r>
            <a:r>
              <a:rPr lang="en-US" dirty="0"/>
              <a:t> yang </a:t>
            </a:r>
            <a:r>
              <a:rPr lang="en-US" dirty="0" err="1"/>
              <a:t>artinya</a:t>
            </a:r>
            <a:r>
              <a:rPr lang="en-US" dirty="0"/>
              <a:t> </a:t>
            </a:r>
            <a:r>
              <a:rPr lang="en-US" dirty="0" err="1"/>
              <a:t>proyek</a:t>
            </a:r>
            <a:r>
              <a:rPr lang="en-US" dirty="0"/>
              <a:t> </a:t>
            </a:r>
            <a:r>
              <a:rPr lang="en-US" dirty="0" err="1"/>
              <a:t>ini</a:t>
            </a:r>
            <a:r>
              <a:rPr lang="en-US" dirty="0"/>
              <a:t> </a:t>
            </a:r>
            <a:r>
              <a:rPr lang="en-US" dirty="0" err="1"/>
              <a:t>cukup</a:t>
            </a:r>
            <a:r>
              <a:rPr lang="en-US" dirty="0"/>
              <a:t> </a:t>
            </a:r>
            <a:r>
              <a:rPr lang="en-US" dirty="0" err="1"/>
              <a:t>lambat</a:t>
            </a:r>
            <a:r>
              <a:rPr lang="en-US" dirty="0"/>
              <a:t> di </a:t>
            </a:r>
            <a:r>
              <a:rPr lang="en-US" dirty="0" err="1"/>
              <a:t>bandingkan</a:t>
            </a:r>
            <a:r>
              <a:rPr lang="en-US" dirty="0"/>
              <a:t> 3-5 </a:t>
            </a:r>
            <a:r>
              <a:rPr lang="en-US" dirty="0" err="1"/>
              <a:t>tahun</a:t>
            </a:r>
            <a:r>
              <a:rPr lang="en-US" dirty="0"/>
              <a:t> yang </a:t>
            </a:r>
            <a:r>
              <a:rPr lang="en-US" dirty="0" err="1"/>
              <a:t>dianggapnya</a:t>
            </a:r>
            <a:r>
              <a:rPr lang="en-US" dirty="0"/>
              <a:t> ideal. Jika Perusahaan </a:t>
            </a:r>
            <a:r>
              <a:rPr lang="en-US" dirty="0" err="1"/>
              <a:t>memiliki</a:t>
            </a:r>
            <a:r>
              <a:rPr lang="en-US" dirty="0"/>
              <a:t> batas payback </a:t>
            </a:r>
            <a:r>
              <a:rPr lang="en-US" dirty="0" err="1"/>
              <a:t>periode</a:t>
            </a:r>
            <a:r>
              <a:rPr lang="en-US" dirty="0"/>
              <a:t> </a:t>
            </a:r>
            <a:r>
              <a:rPr lang="en-US" dirty="0" err="1"/>
              <a:t>maka</a:t>
            </a:r>
            <a:r>
              <a:rPr lang="en-US" dirty="0"/>
              <a:t> </a:t>
            </a:r>
            <a:r>
              <a:rPr lang="en-US" dirty="0" err="1"/>
              <a:t>ini</a:t>
            </a:r>
            <a:r>
              <a:rPr lang="en-US" dirty="0"/>
              <a:t> </a:t>
            </a:r>
            <a:r>
              <a:rPr lang="en-US" dirty="0" err="1"/>
              <a:t>perlu</a:t>
            </a:r>
            <a:r>
              <a:rPr lang="en-US" dirty="0"/>
              <a:t> </a:t>
            </a:r>
            <a:r>
              <a:rPr lang="en-US" dirty="0" err="1"/>
              <a:t>dipertimbangkan</a:t>
            </a:r>
            <a:endParaRPr lang="en-ID" dirty="0"/>
          </a:p>
        </p:txBody>
      </p:sp>
      <p:pic>
        <p:nvPicPr>
          <p:cNvPr id="7" name="Picture 6">
            <a:extLst>
              <a:ext uri="{FF2B5EF4-FFF2-40B4-BE49-F238E27FC236}">
                <a16:creationId xmlns:a16="http://schemas.microsoft.com/office/drawing/2014/main" id="{A1FE0FEE-BFF8-7FBA-4495-240088306E0A}"/>
              </a:ext>
            </a:extLst>
          </p:cNvPr>
          <p:cNvPicPr>
            <a:picLocks noChangeAspect="1"/>
          </p:cNvPicPr>
          <p:nvPr/>
        </p:nvPicPr>
        <p:blipFill>
          <a:blip r:embed="rId4"/>
          <a:stretch>
            <a:fillRect/>
          </a:stretch>
        </p:blipFill>
        <p:spPr>
          <a:xfrm>
            <a:off x="406890" y="2485769"/>
            <a:ext cx="3705742" cy="1371791"/>
          </a:xfrm>
          <a:prstGeom prst="rect">
            <a:avLst/>
          </a:prstGeom>
        </p:spPr>
      </p:pic>
    </p:spTree>
    <p:extLst>
      <p:ext uri="{BB962C8B-B14F-4D97-AF65-F5344CB8AC3E}">
        <p14:creationId xmlns:p14="http://schemas.microsoft.com/office/powerpoint/2010/main" val="1207833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grpSp>
        <p:nvGrpSpPr>
          <p:cNvPr id="141" name="Google Shape;141;g2e7fd6ac6c2_0_138"/>
          <p:cNvGrpSpPr/>
          <p:nvPr/>
        </p:nvGrpSpPr>
        <p:grpSpPr>
          <a:xfrm>
            <a:off x="3854590" y="4740702"/>
            <a:ext cx="1434817" cy="389011"/>
            <a:chOff x="3248325" y="4588800"/>
            <a:chExt cx="2045939" cy="554700"/>
          </a:xfrm>
        </p:grpSpPr>
        <p:sp>
          <p:nvSpPr>
            <p:cNvPr id="142" name="Google Shape;142;g2e7fd6ac6c2_0_13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g2e7fd6ac6c2_0_13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g2e7fd6ac6c2_0_13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5" name="Google Shape;145;g2e7fd6ac6c2_0_13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46" name="Google Shape;146;g2e7fd6ac6c2_0_138"/>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47" name="Google Shape;147;g2e7fd6ac6c2_0_138"/>
          <p:cNvGrpSpPr/>
          <p:nvPr/>
        </p:nvGrpSpPr>
        <p:grpSpPr>
          <a:xfrm>
            <a:off x="8325085" y="65155"/>
            <a:ext cx="763768" cy="752531"/>
            <a:chOff x="695950" y="3458000"/>
            <a:chExt cx="966550" cy="952450"/>
          </a:xfrm>
        </p:grpSpPr>
        <p:sp>
          <p:nvSpPr>
            <p:cNvPr id="148" name="Google Shape;148;g2e7fd6ac6c2_0_13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e7fd6ac6c2_0_13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g2e7fd6ac6c2_0_13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g2e7fd6ac6c2_0_13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e7fd6ac6c2_0_13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g2e7fd6ac6c2_0_13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2e7fd6ac6c2_0_13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g2e7fd6ac6c2_0_13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g2e7fd6ac6c2_0_13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7" name="Google Shape;157;g2e7fd6ac6c2_0_138"/>
          <p:cNvSpPr txBox="1"/>
          <p:nvPr/>
        </p:nvSpPr>
        <p:spPr>
          <a:xfrm>
            <a:off x="158900" y="306717"/>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Analisis Arus Kas - Aktivitas Investasi</a:t>
            </a:r>
            <a:endParaRPr sz="3600" b="1">
              <a:solidFill>
                <a:srgbClr val="18919B"/>
              </a:solidFill>
              <a:latin typeface="Roboto"/>
              <a:ea typeface="Roboto"/>
              <a:cs typeface="Roboto"/>
              <a:sym typeface="Roboto"/>
            </a:endParaRPr>
          </a:p>
        </p:txBody>
      </p:sp>
      <p:sp>
        <p:nvSpPr>
          <p:cNvPr id="158" name="Google Shape;158;g2e7fd6ac6c2_0_138"/>
          <p:cNvSpPr txBox="1"/>
          <p:nvPr/>
        </p:nvSpPr>
        <p:spPr>
          <a:xfrm>
            <a:off x="306748" y="963073"/>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rPr>
              <a:t>Buatlah analisa sumber dan penggunaan dana PT Charoen Pokphand Indonesia dari aktivitas investasi tersebut!</a:t>
            </a:r>
            <a:endParaRPr lang="en-US"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lang="en-US" sz="1500" dirty="0">
              <a:solidFill>
                <a:schemeClr val="dk1"/>
              </a:solidFill>
            </a:endParaRPr>
          </a:p>
        </p:txBody>
      </p:sp>
      <p:pic>
        <p:nvPicPr>
          <p:cNvPr id="6" name="Picture 5">
            <a:extLst>
              <a:ext uri="{FF2B5EF4-FFF2-40B4-BE49-F238E27FC236}">
                <a16:creationId xmlns:a16="http://schemas.microsoft.com/office/drawing/2014/main" id="{0941AE9F-6DEF-7DCC-2010-B1D14C1B5406}"/>
              </a:ext>
            </a:extLst>
          </p:cNvPr>
          <p:cNvPicPr>
            <a:picLocks noChangeAspect="1"/>
          </p:cNvPicPr>
          <p:nvPr/>
        </p:nvPicPr>
        <p:blipFill>
          <a:blip r:embed="rId4"/>
          <a:stretch>
            <a:fillRect/>
          </a:stretch>
        </p:blipFill>
        <p:spPr>
          <a:xfrm>
            <a:off x="427994" y="1790948"/>
            <a:ext cx="7897091" cy="2229522"/>
          </a:xfrm>
          <a:prstGeom prst="rect">
            <a:avLst/>
          </a:prstGeom>
        </p:spPr>
      </p:pic>
    </p:spTree>
    <p:extLst>
      <p:ext uri="{BB962C8B-B14F-4D97-AF65-F5344CB8AC3E}">
        <p14:creationId xmlns:p14="http://schemas.microsoft.com/office/powerpoint/2010/main" val="24047923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1AC09AAA-09B5-BF5D-5850-C02358F98B20}"/>
            </a:ext>
          </a:extLst>
        </p:cNvPr>
        <p:cNvGrpSpPr/>
        <p:nvPr/>
      </p:nvGrpSpPr>
      <p:grpSpPr>
        <a:xfrm>
          <a:off x="0" y="0"/>
          <a:ext cx="0" cy="0"/>
          <a:chOff x="0" y="0"/>
          <a:chExt cx="0" cy="0"/>
        </a:xfrm>
      </p:grpSpPr>
      <p:grpSp>
        <p:nvGrpSpPr>
          <p:cNvPr id="141" name="Google Shape;141;g2e7fd6ac6c2_0_138">
            <a:extLst>
              <a:ext uri="{FF2B5EF4-FFF2-40B4-BE49-F238E27FC236}">
                <a16:creationId xmlns:a16="http://schemas.microsoft.com/office/drawing/2014/main" id="{46B99566-D407-7886-D309-4512DDF9305B}"/>
              </a:ext>
            </a:extLst>
          </p:cNvPr>
          <p:cNvGrpSpPr/>
          <p:nvPr/>
        </p:nvGrpSpPr>
        <p:grpSpPr>
          <a:xfrm>
            <a:off x="3854590" y="4740702"/>
            <a:ext cx="1434817" cy="389011"/>
            <a:chOff x="3248325" y="4588800"/>
            <a:chExt cx="2045939" cy="554700"/>
          </a:xfrm>
        </p:grpSpPr>
        <p:sp>
          <p:nvSpPr>
            <p:cNvPr id="142" name="Google Shape;142;g2e7fd6ac6c2_0_138">
              <a:extLst>
                <a:ext uri="{FF2B5EF4-FFF2-40B4-BE49-F238E27FC236}">
                  <a16:creationId xmlns:a16="http://schemas.microsoft.com/office/drawing/2014/main" id="{F7ED5EFC-277F-24B2-68F1-C826469B2BFA}"/>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g2e7fd6ac6c2_0_138">
              <a:extLst>
                <a:ext uri="{FF2B5EF4-FFF2-40B4-BE49-F238E27FC236}">
                  <a16:creationId xmlns:a16="http://schemas.microsoft.com/office/drawing/2014/main" id="{DABC4B94-780D-A4C6-FC57-07DD5A58A700}"/>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g2e7fd6ac6c2_0_138">
              <a:extLst>
                <a:ext uri="{FF2B5EF4-FFF2-40B4-BE49-F238E27FC236}">
                  <a16:creationId xmlns:a16="http://schemas.microsoft.com/office/drawing/2014/main" id="{EF94B76D-393C-F6F0-5F3B-FB0D83E2C4FA}"/>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5" name="Google Shape;145;g2e7fd6ac6c2_0_138">
            <a:extLst>
              <a:ext uri="{FF2B5EF4-FFF2-40B4-BE49-F238E27FC236}">
                <a16:creationId xmlns:a16="http://schemas.microsoft.com/office/drawing/2014/main" id="{CBDE5056-D26B-B244-20BD-5C9E895BE030}"/>
              </a:ext>
            </a:extLst>
          </p:cNvPr>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46" name="Google Shape;146;g2e7fd6ac6c2_0_138">
            <a:extLst>
              <a:ext uri="{FF2B5EF4-FFF2-40B4-BE49-F238E27FC236}">
                <a16:creationId xmlns:a16="http://schemas.microsoft.com/office/drawing/2014/main" id="{285A31A1-F980-D643-9820-A7F3027FF704}"/>
              </a:ext>
            </a:extLst>
          </p:cNvPr>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47" name="Google Shape;147;g2e7fd6ac6c2_0_138">
            <a:extLst>
              <a:ext uri="{FF2B5EF4-FFF2-40B4-BE49-F238E27FC236}">
                <a16:creationId xmlns:a16="http://schemas.microsoft.com/office/drawing/2014/main" id="{4F11E4CD-D72A-6347-D79D-18BBD8D3D540}"/>
              </a:ext>
            </a:extLst>
          </p:cNvPr>
          <p:cNvGrpSpPr/>
          <p:nvPr/>
        </p:nvGrpSpPr>
        <p:grpSpPr>
          <a:xfrm>
            <a:off x="8325085" y="65155"/>
            <a:ext cx="763768" cy="752531"/>
            <a:chOff x="695950" y="3458000"/>
            <a:chExt cx="966550" cy="952450"/>
          </a:xfrm>
        </p:grpSpPr>
        <p:sp>
          <p:nvSpPr>
            <p:cNvPr id="148" name="Google Shape;148;g2e7fd6ac6c2_0_138">
              <a:extLst>
                <a:ext uri="{FF2B5EF4-FFF2-40B4-BE49-F238E27FC236}">
                  <a16:creationId xmlns:a16="http://schemas.microsoft.com/office/drawing/2014/main" id="{921487F4-F854-471F-DFEC-DC3B37D351B5}"/>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e7fd6ac6c2_0_138">
              <a:extLst>
                <a:ext uri="{FF2B5EF4-FFF2-40B4-BE49-F238E27FC236}">
                  <a16:creationId xmlns:a16="http://schemas.microsoft.com/office/drawing/2014/main" id="{0EA4F2D0-3695-96D3-E9B4-C164CF716463}"/>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g2e7fd6ac6c2_0_138">
              <a:extLst>
                <a:ext uri="{FF2B5EF4-FFF2-40B4-BE49-F238E27FC236}">
                  <a16:creationId xmlns:a16="http://schemas.microsoft.com/office/drawing/2014/main" id="{F9760A55-7335-4665-F601-88E540804935}"/>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g2e7fd6ac6c2_0_138">
              <a:extLst>
                <a:ext uri="{FF2B5EF4-FFF2-40B4-BE49-F238E27FC236}">
                  <a16:creationId xmlns:a16="http://schemas.microsoft.com/office/drawing/2014/main" id="{585C01F7-AB21-FBAA-2CFE-DCAC2D529580}"/>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e7fd6ac6c2_0_138">
              <a:extLst>
                <a:ext uri="{FF2B5EF4-FFF2-40B4-BE49-F238E27FC236}">
                  <a16:creationId xmlns:a16="http://schemas.microsoft.com/office/drawing/2014/main" id="{C986FB31-C1CF-4A56-A2FE-03EB062FE98C}"/>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g2e7fd6ac6c2_0_138">
              <a:extLst>
                <a:ext uri="{FF2B5EF4-FFF2-40B4-BE49-F238E27FC236}">
                  <a16:creationId xmlns:a16="http://schemas.microsoft.com/office/drawing/2014/main" id="{AF3970C6-A355-6537-9002-FC686F9C9D12}"/>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2e7fd6ac6c2_0_138">
              <a:extLst>
                <a:ext uri="{FF2B5EF4-FFF2-40B4-BE49-F238E27FC236}">
                  <a16:creationId xmlns:a16="http://schemas.microsoft.com/office/drawing/2014/main" id="{B9634ECA-6D61-157F-829B-E7B8ADEE6461}"/>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g2e7fd6ac6c2_0_138">
              <a:extLst>
                <a:ext uri="{FF2B5EF4-FFF2-40B4-BE49-F238E27FC236}">
                  <a16:creationId xmlns:a16="http://schemas.microsoft.com/office/drawing/2014/main" id="{D2A1CFE9-69F7-705F-D652-A522D5A98F9B}"/>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g2e7fd6ac6c2_0_138">
              <a:extLst>
                <a:ext uri="{FF2B5EF4-FFF2-40B4-BE49-F238E27FC236}">
                  <a16:creationId xmlns:a16="http://schemas.microsoft.com/office/drawing/2014/main" id="{AD1D2457-FCB7-7E1C-A4A8-C26E89D1B7E1}"/>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7" name="Google Shape;157;g2e7fd6ac6c2_0_138">
            <a:extLst>
              <a:ext uri="{FF2B5EF4-FFF2-40B4-BE49-F238E27FC236}">
                <a16:creationId xmlns:a16="http://schemas.microsoft.com/office/drawing/2014/main" id="{303275A3-D591-A155-A909-FF5BEF9C6842}"/>
              </a:ext>
            </a:extLst>
          </p:cNvPr>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Analisis Arus Kas - Aktivitas Investasi</a:t>
            </a:r>
            <a:endParaRPr sz="3600" b="1">
              <a:solidFill>
                <a:srgbClr val="18919B"/>
              </a:solidFill>
              <a:latin typeface="Roboto"/>
              <a:ea typeface="Roboto"/>
              <a:cs typeface="Roboto"/>
              <a:sym typeface="Roboto"/>
            </a:endParaRPr>
          </a:p>
        </p:txBody>
      </p:sp>
      <p:sp>
        <p:nvSpPr>
          <p:cNvPr id="158" name="Google Shape;158;g2e7fd6ac6c2_0_138">
            <a:extLst>
              <a:ext uri="{FF2B5EF4-FFF2-40B4-BE49-F238E27FC236}">
                <a16:creationId xmlns:a16="http://schemas.microsoft.com/office/drawing/2014/main" id="{74606D31-A747-284E-C302-7F19F1D4DDA3}"/>
              </a:ext>
            </a:extLst>
          </p:cNvPr>
          <p:cNvSpPr txBox="1"/>
          <p:nvPr/>
        </p:nvSpPr>
        <p:spPr>
          <a:xfrm>
            <a:off x="212775" y="969600"/>
            <a:ext cx="8530500" cy="3726303"/>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US" sz="1000" dirty="0" err="1">
                <a:solidFill>
                  <a:schemeClr val="dk1"/>
                </a:solidFill>
              </a:rPr>
              <a:t>Arus</a:t>
            </a:r>
            <a:r>
              <a:rPr lang="en-US" sz="1000" dirty="0">
                <a:solidFill>
                  <a:schemeClr val="dk1"/>
                </a:solidFill>
              </a:rPr>
              <a:t> kas </a:t>
            </a:r>
            <a:r>
              <a:rPr lang="en-US" sz="1000" dirty="0" err="1">
                <a:solidFill>
                  <a:schemeClr val="dk1"/>
                </a:solidFill>
              </a:rPr>
              <a:t>bersih</a:t>
            </a:r>
            <a:r>
              <a:rPr lang="en-US" sz="1000" dirty="0">
                <a:solidFill>
                  <a:schemeClr val="dk1"/>
                </a:solidFill>
              </a:rPr>
              <a:t> </a:t>
            </a:r>
            <a:r>
              <a:rPr lang="en-US" sz="1000" dirty="0" err="1">
                <a:solidFill>
                  <a:schemeClr val="dk1"/>
                </a:solidFill>
              </a:rPr>
              <a:t>dari</a:t>
            </a:r>
            <a:r>
              <a:rPr lang="en-US" sz="1000" dirty="0">
                <a:solidFill>
                  <a:schemeClr val="dk1"/>
                </a:solidFill>
              </a:rPr>
              <a:t> </a:t>
            </a:r>
            <a:r>
              <a:rPr lang="en-US" sz="1000" dirty="0" err="1">
                <a:solidFill>
                  <a:schemeClr val="dk1"/>
                </a:solidFill>
              </a:rPr>
              <a:t>aktivitas</a:t>
            </a:r>
            <a:r>
              <a:rPr lang="en-US" sz="1000" dirty="0">
                <a:solidFill>
                  <a:schemeClr val="dk1"/>
                </a:solidFill>
              </a:rPr>
              <a:t> </a:t>
            </a:r>
            <a:r>
              <a:rPr lang="en-US" sz="1000" dirty="0" err="1">
                <a:solidFill>
                  <a:schemeClr val="dk1"/>
                </a:solidFill>
              </a:rPr>
              <a:t>investasi</a:t>
            </a: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US" sz="1000" dirty="0">
                <a:solidFill>
                  <a:schemeClr val="dk1"/>
                </a:solidFill>
              </a:rPr>
              <a:t>2011 :   Rp1.453.630 (-)</a:t>
            </a:r>
          </a:p>
          <a:p>
            <a:pPr marL="0" lvl="0" indent="0" algn="l" rtl="0">
              <a:lnSpc>
                <a:spcPct val="150000"/>
              </a:lnSpc>
              <a:spcBef>
                <a:spcPts val="0"/>
              </a:spcBef>
              <a:spcAft>
                <a:spcPts val="0"/>
              </a:spcAft>
              <a:buClr>
                <a:schemeClr val="dk1"/>
              </a:buClr>
              <a:buSzPts val="1100"/>
              <a:buFont typeface="Arial"/>
              <a:buNone/>
            </a:pPr>
            <a:r>
              <a:rPr lang="en-US" sz="1000" dirty="0">
                <a:solidFill>
                  <a:schemeClr val="dk1"/>
                </a:solidFill>
              </a:rPr>
              <a:t>2012 :   Rp1.772.354 (-)</a:t>
            </a:r>
          </a:p>
          <a:p>
            <a:pPr marL="0" lvl="0" indent="0" algn="l" rtl="0">
              <a:lnSpc>
                <a:spcPct val="150000"/>
              </a:lnSpc>
              <a:spcBef>
                <a:spcPts val="0"/>
              </a:spcBef>
              <a:spcAft>
                <a:spcPts val="0"/>
              </a:spcAft>
              <a:buClr>
                <a:schemeClr val="dk1"/>
              </a:buClr>
              <a:buSzPts val="1100"/>
              <a:buFont typeface="Arial"/>
              <a:buNone/>
            </a:pPr>
            <a:r>
              <a:rPr lang="en-US" sz="1000" dirty="0" err="1">
                <a:solidFill>
                  <a:schemeClr val="dk1"/>
                </a:solidFill>
              </a:rPr>
              <a:t>Kenaikan</a:t>
            </a:r>
            <a:r>
              <a:rPr lang="en-US" sz="1000" dirty="0">
                <a:solidFill>
                  <a:schemeClr val="dk1"/>
                </a:solidFill>
              </a:rPr>
              <a:t> Rp318.724 (22%)</a:t>
            </a: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US" sz="1000" b="1" dirty="0" err="1">
                <a:solidFill>
                  <a:schemeClr val="dk1"/>
                </a:solidFill>
              </a:rPr>
              <a:t>Sumber</a:t>
            </a:r>
            <a:r>
              <a:rPr lang="en-US" sz="1000" b="1" dirty="0">
                <a:solidFill>
                  <a:schemeClr val="dk1"/>
                </a:solidFill>
              </a:rPr>
              <a:t> dana :</a:t>
            </a:r>
          </a:p>
          <a:p>
            <a:pPr marL="0" lvl="0" indent="0" algn="l" rtl="0">
              <a:lnSpc>
                <a:spcPct val="150000"/>
              </a:lnSpc>
              <a:spcBef>
                <a:spcPts val="0"/>
              </a:spcBef>
              <a:spcAft>
                <a:spcPts val="0"/>
              </a:spcAft>
              <a:buClr>
                <a:schemeClr val="dk1"/>
              </a:buClr>
              <a:buSzPts val="1100"/>
              <a:buFont typeface="Arial"/>
              <a:buNone/>
            </a:pPr>
            <a:r>
              <a:rPr lang="en-US" sz="1000" dirty="0" err="1">
                <a:solidFill>
                  <a:schemeClr val="dk1"/>
                </a:solidFill>
              </a:rPr>
              <a:t>Ditahun</a:t>
            </a:r>
            <a:r>
              <a:rPr lang="en-US" sz="1000" dirty="0">
                <a:solidFill>
                  <a:schemeClr val="dk1"/>
                </a:solidFill>
              </a:rPr>
              <a:t> 2011 </a:t>
            </a:r>
            <a:r>
              <a:rPr lang="en-US" sz="1000" dirty="0" err="1">
                <a:solidFill>
                  <a:schemeClr val="dk1"/>
                </a:solidFill>
              </a:rPr>
              <a:t>penerimaan</a:t>
            </a:r>
            <a:r>
              <a:rPr lang="en-US" sz="1000" dirty="0">
                <a:solidFill>
                  <a:schemeClr val="dk1"/>
                </a:solidFill>
              </a:rPr>
              <a:t> </a:t>
            </a:r>
            <a:r>
              <a:rPr lang="en-US" sz="1000" dirty="0" err="1">
                <a:solidFill>
                  <a:schemeClr val="dk1"/>
                </a:solidFill>
              </a:rPr>
              <a:t>penjualan</a:t>
            </a:r>
            <a:r>
              <a:rPr lang="en-US" sz="1000" dirty="0">
                <a:solidFill>
                  <a:schemeClr val="dk1"/>
                </a:solidFill>
              </a:rPr>
              <a:t> asset </a:t>
            </a:r>
            <a:r>
              <a:rPr lang="en-US" sz="1000" dirty="0" err="1">
                <a:solidFill>
                  <a:schemeClr val="dk1"/>
                </a:solidFill>
              </a:rPr>
              <a:t>tetap</a:t>
            </a:r>
            <a:r>
              <a:rPr lang="en-US" sz="1000" dirty="0">
                <a:solidFill>
                  <a:schemeClr val="dk1"/>
                </a:solidFill>
              </a:rPr>
              <a:t> </a:t>
            </a:r>
            <a:r>
              <a:rPr lang="en-US" sz="1000" dirty="0" err="1">
                <a:solidFill>
                  <a:schemeClr val="dk1"/>
                </a:solidFill>
              </a:rPr>
              <a:t>yaitu</a:t>
            </a:r>
            <a:r>
              <a:rPr lang="en-US" sz="1000" dirty="0">
                <a:solidFill>
                  <a:schemeClr val="dk1"/>
                </a:solidFill>
              </a:rPr>
              <a:t> Rp11.725.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naik </a:t>
            </a:r>
            <a:r>
              <a:rPr lang="en-US" sz="1000" dirty="0" err="1">
                <a:solidFill>
                  <a:schemeClr val="dk1"/>
                </a:solidFill>
              </a:rPr>
              <a:t>sebesar</a:t>
            </a:r>
            <a:r>
              <a:rPr lang="en-US" sz="1000" dirty="0">
                <a:solidFill>
                  <a:schemeClr val="dk1"/>
                </a:solidFill>
              </a:rPr>
              <a:t> Rp 42.232 (360%) </a:t>
            </a:r>
            <a:r>
              <a:rPr lang="en-US" sz="1000" dirty="0" err="1">
                <a:solidFill>
                  <a:schemeClr val="dk1"/>
                </a:solidFill>
              </a:rPr>
              <a:t>menjadi</a:t>
            </a:r>
            <a:r>
              <a:rPr lang="en-US" sz="1000" dirty="0">
                <a:solidFill>
                  <a:schemeClr val="dk1"/>
                </a:solidFill>
              </a:rPr>
              <a:t> Rp 53 957</a:t>
            </a:r>
          </a:p>
          <a:p>
            <a:pPr marL="0" lvl="0" indent="0" algn="l" rtl="0">
              <a:lnSpc>
                <a:spcPct val="150000"/>
              </a:lnSpc>
              <a:spcBef>
                <a:spcPts val="0"/>
              </a:spcBef>
              <a:spcAft>
                <a:spcPts val="0"/>
              </a:spcAft>
              <a:buClr>
                <a:schemeClr val="dk1"/>
              </a:buClr>
              <a:buSzPts val="1100"/>
              <a:buFont typeface="Arial"/>
              <a:buNone/>
            </a:pPr>
            <a:r>
              <a:rPr lang="en-US" sz="1000" dirty="0" err="1">
                <a:solidFill>
                  <a:schemeClr val="dk1"/>
                </a:solidFill>
              </a:rPr>
              <a:t>Ditahun</a:t>
            </a:r>
            <a:r>
              <a:rPr lang="en-US" sz="1000" dirty="0">
                <a:solidFill>
                  <a:schemeClr val="dk1"/>
                </a:solidFill>
              </a:rPr>
              <a:t> 2011 total </a:t>
            </a:r>
            <a:r>
              <a:rPr lang="en-US" sz="1000" dirty="0" err="1">
                <a:solidFill>
                  <a:schemeClr val="dk1"/>
                </a:solidFill>
              </a:rPr>
              <a:t>penerimaan</a:t>
            </a:r>
            <a:r>
              <a:rPr lang="en-US" sz="1000" dirty="0">
                <a:solidFill>
                  <a:schemeClr val="dk1"/>
                </a:solidFill>
              </a:rPr>
              <a:t> dana Perusahaan </a:t>
            </a:r>
            <a:r>
              <a:rPr lang="en-US" sz="1000" dirty="0" err="1">
                <a:solidFill>
                  <a:schemeClr val="dk1"/>
                </a:solidFill>
              </a:rPr>
              <a:t>sebesar</a:t>
            </a:r>
            <a:r>
              <a:rPr lang="en-US" sz="1000" dirty="0">
                <a:solidFill>
                  <a:schemeClr val="dk1"/>
                </a:solidFill>
              </a:rPr>
              <a:t> Rp 11.725.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naik </a:t>
            </a:r>
            <a:r>
              <a:rPr lang="en-US" sz="1000" dirty="0" err="1">
                <a:solidFill>
                  <a:schemeClr val="dk1"/>
                </a:solidFill>
              </a:rPr>
              <a:t>sebesar</a:t>
            </a:r>
            <a:r>
              <a:rPr lang="en-US" sz="1000" dirty="0">
                <a:solidFill>
                  <a:schemeClr val="dk1"/>
                </a:solidFill>
              </a:rPr>
              <a:t> Rp 42.232 (360%) </a:t>
            </a:r>
            <a:r>
              <a:rPr lang="en-US" sz="1000" dirty="0" err="1">
                <a:solidFill>
                  <a:schemeClr val="dk1"/>
                </a:solidFill>
              </a:rPr>
              <a:t>menjadi</a:t>
            </a:r>
            <a:r>
              <a:rPr lang="en-US" sz="1000" dirty="0">
                <a:solidFill>
                  <a:schemeClr val="dk1"/>
                </a:solidFill>
              </a:rPr>
              <a:t> Rp 53 957</a:t>
            </a: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US" sz="1000" b="1" dirty="0" err="1">
                <a:solidFill>
                  <a:schemeClr val="dk1"/>
                </a:solidFill>
              </a:rPr>
              <a:t>Pengeluaran</a:t>
            </a:r>
            <a:r>
              <a:rPr lang="en-US" sz="1000" b="1" dirty="0">
                <a:solidFill>
                  <a:schemeClr val="dk1"/>
                </a:solidFill>
              </a:rPr>
              <a:t> Kas :</a:t>
            </a:r>
          </a:p>
          <a:p>
            <a:pPr marL="0" lvl="0" indent="0" algn="l" rtl="0">
              <a:lnSpc>
                <a:spcPct val="150000"/>
              </a:lnSpc>
              <a:spcBef>
                <a:spcPts val="0"/>
              </a:spcBef>
              <a:spcAft>
                <a:spcPts val="0"/>
              </a:spcAft>
              <a:buClr>
                <a:schemeClr val="dk1"/>
              </a:buClr>
              <a:buSzPts val="1100"/>
              <a:buFont typeface="Arial"/>
              <a:buNone/>
            </a:pPr>
            <a:r>
              <a:rPr lang="en-US" sz="1000" dirty="0" err="1">
                <a:solidFill>
                  <a:schemeClr val="dk1"/>
                </a:solidFill>
              </a:rPr>
              <a:t>Ditahun</a:t>
            </a:r>
            <a:r>
              <a:rPr lang="en-US" sz="1000" dirty="0">
                <a:solidFill>
                  <a:schemeClr val="dk1"/>
                </a:solidFill>
              </a:rPr>
              <a:t> 2011 </a:t>
            </a:r>
            <a:r>
              <a:rPr lang="en-US" sz="1000" dirty="0" err="1">
                <a:solidFill>
                  <a:schemeClr val="dk1"/>
                </a:solidFill>
              </a:rPr>
              <a:t>perolehan</a:t>
            </a:r>
            <a:r>
              <a:rPr lang="en-US" sz="1000" dirty="0">
                <a:solidFill>
                  <a:schemeClr val="dk1"/>
                </a:solidFill>
              </a:rPr>
              <a:t> asset </a:t>
            </a:r>
            <a:r>
              <a:rPr lang="en-US" sz="1000" dirty="0" err="1">
                <a:solidFill>
                  <a:schemeClr val="dk1"/>
                </a:solidFill>
              </a:rPr>
              <a:t>tetap</a:t>
            </a:r>
            <a:r>
              <a:rPr lang="en-US" sz="1000" dirty="0">
                <a:solidFill>
                  <a:schemeClr val="dk1"/>
                </a:solidFill>
              </a:rPr>
              <a:t> </a:t>
            </a:r>
            <a:r>
              <a:rPr lang="en-US" sz="1000" dirty="0" err="1">
                <a:solidFill>
                  <a:schemeClr val="dk1"/>
                </a:solidFill>
              </a:rPr>
              <a:t>yaitu</a:t>
            </a:r>
            <a:r>
              <a:rPr lang="en-US" sz="1000" dirty="0">
                <a:solidFill>
                  <a:schemeClr val="dk1"/>
                </a:solidFill>
              </a:rPr>
              <a:t> Rp1.432.350 .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naik </a:t>
            </a:r>
            <a:r>
              <a:rPr lang="en-US" sz="1000" dirty="0" err="1">
                <a:solidFill>
                  <a:schemeClr val="dk1"/>
                </a:solidFill>
              </a:rPr>
              <a:t>sebesar</a:t>
            </a:r>
            <a:r>
              <a:rPr lang="en-US" sz="1000" dirty="0">
                <a:solidFill>
                  <a:schemeClr val="dk1"/>
                </a:solidFill>
              </a:rPr>
              <a:t> Rp280.119 (20%) </a:t>
            </a:r>
            <a:r>
              <a:rPr lang="en-US" sz="1000" dirty="0" err="1">
                <a:solidFill>
                  <a:schemeClr val="dk1"/>
                </a:solidFill>
              </a:rPr>
              <a:t>menjadi</a:t>
            </a:r>
            <a:r>
              <a:rPr lang="en-US" sz="1000" dirty="0">
                <a:solidFill>
                  <a:schemeClr val="dk1"/>
                </a:solidFill>
              </a:rPr>
              <a:t> Rp1.712.469 </a:t>
            </a:r>
          </a:p>
          <a:p>
            <a:pPr marL="0" lvl="0" indent="0" algn="l" rtl="0">
              <a:lnSpc>
                <a:spcPct val="150000"/>
              </a:lnSpc>
              <a:spcBef>
                <a:spcPts val="0"/>
              </a:spcBef>
              <a:spcAft>
                <a:spcPts val="0"/>
              </a:spcAft>
              <a:buClr>
                <a:schemeClr val="dk1"/>
              </a:buClr>
              <a:buSzPts val="1100"/>
              <a:buFont typeface="Arial"/>
              <a:buNone/>
            </a:pPr>
            <a:r>
              <a:rPr lang="en-US" sz="1000" dirty="0" err="1">
                <a:solidFill>
                  <a:schemeClr val="dk1"/>
                </a:solidFill>
              </a:rPr>
              <a:t>Ditahun</a:t>
            </a:r>
            <a:r>
              <a:rPr lang="en-US" sz="1000" dirty="0">
                <a:solidFill>
                  <a:schemeClr val="dk1"/>
                </a:solidFill>
              </a:rPr>
              <a:t> 2011 Uang </a:t>
            </a:r>
            <a:r>
              <a:rPr lang="en-US" sz="1000" dirty="0" err="1">
                <a:solidFill>
                  <a:schemeClr val="dk1"/>
                </a:solidFill>
              </a:rPr>
              <a:t>muka</a:t>
            </a:r>
            <a:r>
              <a:rPr lang="en-US" sz="1000" dirty="0">
                <a:solidFill>
                  <a:schemeClr val="dk1"/>
                </a:solidFill>
              </a:rPr>
              <a:t> </a:t>
            </a:r>
            <a:r>
              <a:rPr lang="en-US" sz="1000" dirty="0" err="1">
                <a:solidFill>
                  <a:schemeClr val="dk1"/>
                </a:solidFill>
              </a:rPr>
              <a:t>pembelian</a:t>
            </a:r>
            <a:r>
              <a:rPr lang="en-US" sz="1000" dirty="0">
                <a:solidFill>
                  <a:schemeClr val="dk1"/>
                </a:solidFill>
              </a:rPr>
              <a:t> asset </a:t>
            </a:r>
            <a:r>
              <a:rPr lang="en-US" sz="1000" dirty="0" err="1">
                <a:solidFill>
                  <a:schemeClr val="dk1"/>
                </a:solidFill>
              </a:rPr>
              <a:t>tetap</a:t>
            </a:r>
            <a:r>
              <a:rPr lang="en-US" sz="1000" dirty="0">
                <a:solidFill>
                  <a:schemeClr val="dk1"/>
                </a:solidFill>
              </a:rPr>
              <a:t> </a:t>
            </a:r>
            <a:r>
              <a:rPr lang="en-US" sz="1000" dirty="0" err="1">
                <a:solidFill>
                  <a:schemeClr val="dk1"/>
                </a:solidFill>
              </a:rPr>
              <a:t>sebesar</a:t>
            </a:r>
            <a:r>
              <a:rPr lang="en-US" sz="1000" dirty="0">
                <a:solidFill>
                  <a:schemeClr val="dk1"/>
                </a:solidFill>
              </a:rPr>
              <a:t> Rp18.082. </a:t>
            </a:r>
            <a:r>
              <a:rPr lang="en-US" sz="1000" dirty="0" err="1">
                <a:solidFill>
                  <a:schemeClr val="dk1"/>
                </a:solidFill>
              </a:rPr>
              <a:t>Ditahun</a:t>
            </a:r>
            <a:r>
              <a:rPr lang="en-US" sz="1000" dirty="0">
                <a:solidFill>
                  <a:schemeClr val="dk1"/>
                </a:solidFill>
              </a:rPr>
              <a:t> 2012 naik </a:t>
            </a:r>
            <a:r>
              <a:rPr lang="en-US" sz="1000" dirty="0" err="1">
                <a:solidFill>
                  <a:schemeClr val="dk1"/>
                </a:solidFill>
              </a:rPr>
              <a:t>sebesar</a:t>
            </a:r>
            <a:r>
              <a:rPr lang="en-US" sz="1000" dirty="0">
                <a:solidFill>
                  <a:schemeClr val="dk1"/>
                </a:solidFill>
              </a:rPr>
              <a:t> Rp95.760 (530%) </a:t>
            </a:r>
            <a:r>
              <a:rPr lang="en-US" sz="1000" dirty="0" err="1">
                <a:solidFill>
                  <a:schemeClr val="dk1"/>
                </a:solidFill>
              </a:rPr>
              <a:t>menjadi</a:t>
            </a:r>
            <a:r>
              <a:rPr lang="en-US" sz="1000" dirty="0">
                <a:solidFill>
                  <a:schemeClr val="dk1"/>
                </a:solidFill>
              </a:rPr>
              <a:t> Rp113.842 </a:t>
            </a:r>
          </a:p>
          <a:p>
            <a:pPr marL="0" lvl="0" indent="0" algn="l" rtl="0">
              <a:lnSpc>
                <a:spcPct val="150000"/>
              </a:lnSpc>
              <a:spcBef>
                <a:spcPts val="0"/>
              </a:spcBef>
              <a:spcAft>
                <a:spcPts val="0"/>
              </a:spcAft>
              <a:buClr>
                <a:schemeClr val="dk1"/>
              </a:buClr>
              <a:buSzPts val="1100"/>
              <a:buFont typeface="Arial"/>
              <a:buNone/>
            </a:pPr>
            <a:r>
              <a:rPr lang="en-US" sz="1000" dirty="0" err="1">
                <a:solidFill>
                  <a:schemeClr val="dk1"/>
                </a:solidFill>
              </a:rPr>
              <a:t>Ditahun</a:t>
            </a:r>
            <a:r>
              <a:rPr lang="en-US" sz="1000" dirty="0">
                <a:solidFill>
                  <a:schemeClr val="dk1"/>
                </a:solidFill>
              </a:rPr>
              <a:t> 2011 </a:t>
            </a:r>
            <a:r>
              <a:rPr lang="en-US" sz="1000" dirty="0" err="1">
                <a:solidFill>
                  <a:schemeClr val="dk1"/>
                </a:solidFill>
              </a:rPr>
              <a:t>Akuisisi</a:t>
            </a:r>
            <a:r>
              <a:rPr lang="en-US" sz="1000" dirty="0">
                <a:solidFill>
                  <a:schemeClr val="dk1"/>
                </a:solidFill>
              </a:rPr>
              <a:t> </a:t>
            </a:r>
            <a:r>
              <a:rPr lang="en-US" sz="1000" dirty="0" err="1">
                <a:solidFill>
                  <a:schemeClr val="dk1"/>
                </a:solidFill>
              </a:rPr>
              <a:t>Entitas</a:t>
            </a:r>
            <a:r>
              <a:rPr lang="en-US" sz="1000" dirty="0">
                <a:solidFill>
                  <a:schemeClr val="dk1"/>
                </a:solidFill>
              </a:rPr>
              <a:t> </a:t>
            </a:r>
            <a:r>
              <a:rPr lang="en-US" sz="1000" dirty="0" err="1">
                <a:solidFill>
                  <a:schemeClr val="dk1"/>
                </a:solidFill>
              </a:rPr>
              <a:t>anak</a:t>
            </a:r>
            <a:r>
              <a:rPr lang="en-US" sz="1000" dirty="0">
                <a:solidFill>
                  <a:schemeClr val="dk1"/>
                </a:solidFill>
              </a:rPr>
              <a:t> di </a:t>
            </a:r>
            <a:r>
              <a:rPr lang="en-US" sz="1000" dirty="0" err="1">
                <a:solidFill>
                  <a:schemeClr val="dk1"/>
                </a:solidFill>
              </a:rPr>
              <a:t>kuraingi</a:t>
            </a:r>
            <a:r>
              <a:rPr lang="en-US" sz="1000" dirty="0">
                <a:solidFill>
                  <a:schemeClr val="dk1"/>
                </a:solidFill>
              </a:rPr>
              <a:t> kas yang </a:t>
            </a:r>
            <a:r>
              <a:rPr lang="en-US" sz="1000" dirty="0" err="1">
                <a:solidFill>
                  <a:schemeClr val="dk1"/>
                </a:solidFill>
              </a:rPr>
              <a:t>diperoleh</a:t>
            </a:r>
            <a:r>
              <a:rPr lang="en-US" sz="1000" dirty="0">
                <a:solidFill>
                  <a:schemeClr val="dk1"/>
                </a:solidFill>
              </a:rPr>
              <a:t> </a:t>
            </a:r>
            <a:r>
              <a:rPr lang="en-US" sz="1000" dirty="0" err="1">
                <a:solidFill>
                  <a:schemeClr val="dk1"/>
                </a:solidFill>
              </a:rPr>
              <a:t>sebesar</a:t>
            </a:r>
            <a:r>
              <a:rPr lang="en-US" sz="1000" dirty="0">
                <a:solidFill>
                  <a:schemeClr val="dk1"/>
                </a:solidFill>
              </a:rPr>
              <a:t> Rp14.933.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a:t>
            </a:r>
            <a:r>
              <a:rPr lang="en-US" sz="1000" dirty="0" err="1">
                <a:solidFill>
                  <a:schemeClr val="dk1"/>
                </a:solidFill>
              </a:rPr>
              <a:t>tidak</a:t>
            </a:r>
            <a:r>
              <a:rPr lang="en-US" sz="1000" dirty="0">
                <a:solidFill>
                  <a:schemeClr val="dk1"/>
                </a:solidFill>
              </a:rPr>
              <a:t> </a:t>
            </a:r>
            <a:r>
              <a:rPr lang="en-US" sz="1000" dirty="0" err="1">
                <a:solidFill>
                  <a:schemeClr val="dk1"/>
                </a:solidFill>
              </a:rPr>
              <a:t>ada</a:t>
            </a:r>
            <a:r>
              <a:rPr lang="en-US" sz="1000" dirty="0">
                <a:solidFill>
                  <a:schemeClr val="dk1"/>
                </a:solidFill>
              </a:rPr>
              <a:t> </a:t>
            </a:r>
            <a:r>
              <a:rPr lang="en-US" sz="1000" dirty="0" err="1">
                <a:solidFill>
                  <a:schemeClr val="dk1"/>
                </a:solidFill>
              </a:rPr>
              <a:t>pengakuisisian</a:t>
            </a: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US" sz="1000" dirty="0" err="1">
                <a:solidFill>
                  <a:schemeClr val="dk1"/>
                </a:solidFill>
              </a:rPr>
              <a:t>Ditahun</a:t>
            </a:r>
            <a:r>
              <a:rPr lang="en-US" sz="1000" dirty="0">
                <a:solidFill>
                  <a:schemeClr val="dk1"/>
                </a:solidFill>
              </a:rPr>
              <a:t> 2011 total </a:t>
            </a:r>
            <a:r>
              <a:rPr lang="en-US" sz="1000" dirty="0" err="1">
                <a:solidFill>
                  <a:schemeClr val="dk1"/>
                </a:solidFill>
              </a:rPr>
              <a:t>pengeluaran</a:t>
            </a:r>
            <a:r>
              <a:rPr lang="en-US" sz="1000" dirty="0">
                <a:solidFill>
                  <a:schemeClr val="dk1"/>
                </a:solidFill>
              </a:rPr>
              <a:t> dana </a:t>
            </a:r>
            <a:r>
              <a:rPr lang="en-US" sz="1000" dirty="0" err="1">
                <a:solidFill>
                  <a:schemeClr val="dk1"/>
                </a:solidFill>
              </a:rPr>
              <a:t>atau</a:t>
            </a:r>
            <a:r>
              <a:rPr lang="en-US" sz="1000" dirty="0">
                <a:solidFill>
                  <a:schemeClr val="dk1"/>
                </a:solidFill>
              </a:rPr>
              <a:t> kas </a:t>
            </a:r>
            <a:r>
              <a:rPr lang="en-US" sz="1000" dirty="0" err="1">
                <a:solidFill>
                  <a:schemeClr val="dk1"/>
                </a:solidFill>
              </a:rPr>
              <a:t>sebesar</a:t>
            </a:r>
            <a:r>
              <a:rPr lang="en-US" sz="1000" dirty="0">
                <a:solidFill>
                  <a:schemeClr val="dk1"/>
                </a:solidFill>
              </a:rPr>
              <a:t> Rp1.446.086.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total </a:t>
            </a:r>
            <a:r>
              <a:rPr lang="en-US" sz="1000" dirty="0" err="1">
                <a:solidFill>
                  <a:schemeClr val="dk1"/>
                </a:solidFill>
              </a:rPr>
              <a:t>pengeluaraan</a:t>
            </a:r>
            <a:r>
              <a:rPr lang="en-US" sz="1000" dirty="0">
                <a:solidFill>
                  <a:schemeClr val="dk1"/>
                </a:solidFill>
              </a:rPr>
              <a:t> </a:t>
            </a:r>
            <a:r>
              <a:rPr lang="en-US" sz="1000" dirty="0" err="1">
                <a:solidFill>
                  <a:schemeClr val="dk1"/>
                </a:solidFill>
              </a:rPr>
              <a:t>ini</a:t>
            </a:r>
            <a:r>
              <a:rPr lang="en-US" sz="1000" dirty="0">
                <a:solidFill>
                  <a:schemeClr val="dk1"/>
                </a:solidFill>
              </a:rPr>
              <a:t> naik 322.352 (22%) </a:t>
            </a:r>
            <a:r>
              <a:rPr lang="en-US" sz="1000" dirty="0" err="1">
                <a:solidFill>
                  <a:schemeClr val="dk1"/>
                </a:solidFill>
              </a:rPr>
              <a:t>menjadi</a:t>
            </a: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US" sz="1000" dirty="0">
                <a:solidFill>
                  <a:schemeClr val="dk1"/>
                </a:solidFill>
              </a:rPr>
              <a:t>Rp 1.768.438.</a:t>
            </a: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US" sz="1000" dirty="0">
                <a:solidFill>
                  <a:schemeClr val="dk1"/>
                </a:solidFill>
              </a:rPr>
              <a:t>r</a:t>
            </a: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p:txBody>
      </p:sp>
    </p:spTree>
    <p:extLst>
      <p:ext uri="{BB962C8B-B14F-4D97-AF65-F5344CB8AC3E}">
        <p14:creationId xmlns:p14="http://schemas.microsoft.com/office/powerpoint/2010/main" val="65316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62" name="Google Shape;62;p1"/>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600" b="0" i="0" u="none" strike="noStrike" cap="none">
                <a:solidFill>
                  <a:srgbClr val="FFFFFF"/>
                </a:solidFill>
                <a:latin typeface="Roboto Black"/>
                <a:ea typeface="Roboto Black"/>
                <a:cs typeface="Roboto Black"/>
                <a:sym typeface="Roboto Black"/>
              </a:rPr>
              <a:t>Analisis</a:t>
            </a:r>
            <a:endParaRPr sz="4600" b="0" i="0" u="none" strike="noStrike" cap="none">
              <a:solidFill>
                <a:srgbClr val="FFFFFF"/>
              </a:solidFill>
              <a:latin typeface="Roboto Black"/>
              <a:ea typeface="Roboto Black"/>
              <a:cs typeface="Roboto Black"/>
              <a:sym typeface="Roboto Black"/>
            </a:endParaRPr>
          </a:p>
          <a:p>
            <a:pPr marL="0" marR="0" lvl="0" indent="0" algn="l" rtl="0">
              <a:lnSpc>
                <a:spcPct val="115000"/>
              </a:lnSpc>
              <a:spcBef>
                <a:spcPts val="0"/>
              </a:spcBef>
              <a:spcAft>
                <a:spcPts val="0"/>
              </a:spcAft>
              <a:buClr>
                <a:srgbClr val="000000"/>
              </a:buClr>
              <a:buSzPts val="8000"/>
              <a:buFont typeface="Arial"/>
              <a:buNone/>
            </a:pPr>
            <a:r>
              <a:rPr lang="id" sz="4600" b="0" i="0" u="none" strike="noStrike" cap="none">
                <a:solidFill>
                  <a:srgbClr val="FFFFFF"/>
                </a:solidFill>
                <a:latin typeface="Roboto Black"/>
                <a:ea typeface="Roboto Black"/>
                <a:cs typeface="Roboto Black"/>
                <a:sym typeface="Roboto Black"/>
              </a:rPr>
              <a:t>Aktivitas Pendanaan</a:t>
            </a:r>
            <a:endParaRPr sz="4600" b="0" i="0" u="none" strike="noStrike" cap="none">
              <a:solidFill>
                <a:srgbClr val="FFFFFF"/>
              </a:solidFill>
              <a:latin typeface="Roboto Black"/>
              <a:ea typeface="Roboto Black"/>
              <a:cs typeface="Roboto Black"/>
              <a:sym typeface="Roboto Black"/>
            </a:endParaRPr>
          </a:p>
        </p:txBody>
      </p:sp>
      <p:sp>
        <p:nvSpPr>
          <p:cNvPr id="63" name="Google Shape;63;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18419880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grpSp>
        <p:nvGrpSpPr>
          <p:cNvPr id="113" name="Google Shape;113;g274a404442a_0_88"/>
          <p:cNvGrpSpPr/>
          <p:nvPr/>
        </p:nvGrpSpPr>
        <p:grpSpPr>
          <a:xfrm>
            <a:off x="3854590" y="4740702"/>
            <a:ext cx="1434817" cy="389011"/>
            <a:chOff x="3248325" y="4588800"/>
            <a:chExt cx="2045939" cy="554700"/>
          </a:xfrm>
        </p:grpSpPr>
        <p:sp>
          <p:nvSpPr>
            <p:cNvPr id="114" name="Google Shape;114;g274a404442a_0_8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g274a404442a_0_8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g274a404442a_0_8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7" name="Google Shape;117;g274a404442a_0_8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18" name="Google Shape;118;g274a404442a_0_88"/>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19" name="Google Shape;119;g274a404442a_0_88"/>
          <p:cNvGrpSpPr/>
          <p:nvPr/>
        </p:nvGrpSpPr>
        <p:grpSpPr>
          <a:xfrm>
            <a:off x="8325085" y="65155"/>
            <a:ext cx="763768" cy="752531"/>
            <a:chOff x="695950" y="3458000"/>
            <a:chExt cx="966550" cy="952450"/>
          </a:xfrm>
        </p:grpSpPr>
        <p:sp>
          <p:nvSpPr>
            <p:cNvPr id="120" name="Google Shape;120;g274a404442a_0_8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g274a404442a_0_8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g274a404442a_0_8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g274a404442a_0_8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g274a404442a_0_8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74a404442a_0_8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74a404442a_0_8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274a404442a_0_8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g274a404442a_0_8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g274a404442a_0_88"/>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Arus Kas - Aktivitas Pendanaan</a:t>
            </a:r>
            <a:endParaRPr sz="3600" b="1">
              <a:solidFill>
                <a:srgbClr val="17919B"/>
              </a:solidFill>
              <a:latin typeface="Roboto"/>
              <a:ea typeface="Roboto"/>
              <a:cs typeface="Roboto"/>
              <a:sym typeface="Roboto"/>
            </a:endParaRPr>
          </a:p>
        </p:txBody>
      </p:sp>
      <p:sp>
        <p:nvSpPr>
          <p:cNvPr id="130" name="Google Shape;130;g274a404442a_0_88"/>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Berikut ini adalah arus kas pendanaan PT Charoen Pokphand Indonesia tahun 2011 dan 2012</a:t>
            </a:r>
            <a:endParaRPr sz="150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a:solidFill>
                <a:schemeClr val="dk1"/>
              </a:solidFill>
            </a:endParaRPr>
          </a:p>
        </p:txBody>
      </p:sp>
      <p:grpSp>
        <p:nvGrpSpPr>
          <p:cNvPr id="131" name="Google Shape;131;g274a404442a_0_88"/>
          <p:cNvGrpSpPr/>
          <p:nvPr/>
        </p:nvGrpSpPr>
        <p:grpSpPr>
          <a:xfrm>
            <a:off x="1457313" y="1311725"/>
            <a:ext cx="6143637" cy="3673238"/>
            <a:chOff x="1457313" y="1235525"/>
            <a:chExt cx="6143637" cy="3673238"/>
          </a:xfrm>
        </p:grpSpPr>
        <p:pic>
          <p:nvPicPr>
            <p:cNvPr id="132" name="Google Shape;132;g274a404442a_0_88"/>
            <p:cNvPicPr preferRelativeResize="0"/>
            <p:nvPr/>
          </p:nvPicPr>
          <p:blipFill rotWithShape="1">
            <a:blip r:embed="rId4">
              <a:alphaModFix/>
            </a:blip>
            <a:srcRect/>
            <a:stretch/>
          </p:blipFill>
          <p:spPr>
            <a:xfrm>
              <a:off x="1543050" y="1235525"/>
              <a:ext cx="6057900" cy="1028700"/>
            </a:xfrm>
            <a:prstGeom prst="rect">
              <a:avLst/>
            </a:prstGeom>
            <a:noFill/>
            <a:ln>
              <a:noFill/>
            </a:ln>
          </p:spPr>
        </p:pic>
        <p:pic>
          <p:nvPicPr>
            <p:cNvPr id="133" name="Google Shape;133;g274a404442a_0_88"/>
            <p:cNvPicPr preferRelativeResize="0"/>
            <p:nvPr/>
          </p:nvPicPr>
          <p:blipFill rotWithShape="1">
            <a:blip r:embed="rId5">
              <a:alphaModFix/>
            </a:blip>
            <a:srcRect/>
            <a:stretch/>
          </p:blipFill>
          <p:spPr>
            <a:xfrm>
              <a:off x="1457313" y="2879938"/>
              <a:ext cx="6143625" cy="2028825"/>
            </a:xfrm>
            <a:prstGeom prst="rect">
              <a:avLst/>
            </a:prstGeom>
            <a:noFill/>
            <a:ln>
              <a:noFill/>
            </a:ln>
          </p:spPr>
        </p:pic>
        <p:pic>
          <p:nvPicPr>
            <p:cNvPr id="134" name="Google Shape;134;g274a404442a_0_88"/>
            <p:cNvPicPr preferRelativeResize="0"/>
            <p:nvPr/>
          </p:nvPicPr>
          <p:blipFill rotWithShape="1">
            <a:blip r:embed="rId6">
              <a:alphaModFix/>
            </a:blip>
            <a:srcRect/>
            <a:stretch/>
          </p:blipFill>
          <p:spPr>
            <a:xfrm>
              <a:off x="1495275" y="2108425"/>
              <a:ext cx="6057900" cy="771525"/>
            </a:xfrm>
            <a:prstGeom prst="rect">
              <a:avLst/>
            </a:prstGeom>
            <a:noFill/>
            <a:ln>
              <a:noFill/>
            </a:ln>
          </p:spPr>
        </p:pic>
      </p:grpSp>
    </p:spTree>
    <p:extLst>
      <p:ext uri="{BB962C8B-B14F-4D97-AF65-F5344CB8AC3E}">
        <p14:creationId xmlns:p14="http://schemas.microsoft.com/office/powerpoint/2010/main" val="25525418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74a404442a_0_0"/>
          <p:cNvGrpSpPr/>
          <p:nvPr/>
        </p:nvGrpSpPr>
        <p:grpSpPr>
          <a:xfrm>
            <a:off x="3854590" y="4740702"/>
            <a:ext cx="1434817" cy="389011"/>
            <a:chOff x="3248325" y="4588800"/>
            <a:chExt cx="2045939" cy="554700"/>
          </a:xfrm>
        </p:grpSpPr>
        <p:sp>
          <p:nvSpPr>
            <p:cNvPr id="70" name="Google Shape;70;g274a404442a_0_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74a404442a_0_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74a404442a_0_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 name="Google Shape;73;g274a404442a_0_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74" name="Google Shape;74;g274a404442a_0_0"/>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75" name="Google Shape;75;g274a404442a_0_0"/>
          <p:cNvGrpSpPr/>
          <p:nvPr/>
        </p:nvGrpSpPr>
        <p:grpSpPr>
          <a:xfrm>
            <a:off x="8325085" y="65155"/>
            <a:ext cx="763768" cy="752531"/>
            <a:chOff x="695950" y="3458000"/>
            <a:chExt cx="966550" cy="952450"/>
          </a:xfrm>
        </p:grpSpPr>
        <p:sp>
          <p:nvSpPr>
            <p:cNvPr id="76" name="Google Shape;76;g274a404442a_0_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74a404442a_0_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74a404442a_0_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74a404442a_0_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74a404442a_0_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74a404442a_0_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74a404442a_0_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274a404442a_0_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g274a404442a_0_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 name="Google Shape;85;g274a404442a_0_0"/>
          <p:cNvSpPr txBox="1"/>
          <p:nvPr/>
        </p:nvSpPr>
        <p:spPr>
          <a:xfrm>
            <a:off x="212775" y="295485"/>
            <a:ext cx="85305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Aktivitas Pendanaan - Sewa</a:t>
            </a:r>
            <a:endParaRPr sz="3600" b="1">
              <a:solidFill>
                <a:schemeClr val="lt1"/>
              </a:solidFill>
              <a:latin typeface="Roboto"/>
              <a:ea typeface="Roboto"/>
              <a:cs typeface="Roboto"/>
              <a:sym typeface="Roboto"/>
            </a:endParaRPr>
          </a:p>
          <a:p>
            <a:pPr marL="0" lvl="0" indent="0" algn="l" rtl="0">
              <a:spcBef>
                <a:spcPts val="0"/>
              </a:spcBef>
              <a:spcAft>
                <a:spcPts val="0"/>
              </a:spcAft>
              <a:buClr>
                <a:schemeClr val="dk1"/>
              </a:buClr>
              <a:buSzPts val="3600"/>
              <a:buFont typeface="Arial"/>
              <a:buNone/>
            </a:pPr>
            <a:endParaRPr sz="3600" b="1">
              <a:solidFill>
                <a:srgbClr val="18919B"/>
              </a:solidFill>
              <a:latin typeface="Roboto"/>
              <a:ea typeface="Roboto"/>
              <a:cs typeface="Roboto"/>
              <a:sym typeface="Roboto"/>
            </a:endParaRPr>
          </a:p>
        </p:txBody>
      </p:sp>
      <p:sp>
        <p:nvSpPr>
          <p:cNvPr id="86" name="Google Shape;86;g274a404442a_0_0"/>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rPr>
              <a:t>PT A berencana untuk mengembangkan produk baru dalam waktu dekat, dengan terciptanya produk ini management berharap mempercepat pertumbuhan bisnis perusahaan. Untuk mengembangkan produk baru ini, PT A membutuhkan mesin produksi khusus dan berencana untuk menyewa mesin tersebut dari PT B dan juga ada opsi membeli mesin pada harga Rp 785.000.000. Untuk opsi sewa, harga sewa mesin senilai Rp 630.000.000 untuk 8 tahun kedepan, sewa yang dibayar perbulan adalah adalah sebesar Rp 7.800.000.</a:t>
            </a: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500" b="1" dirty="0">
                <a:solidFill>
                  <a:schemeClr val="dk1"/>
                </a:solidFill>
              </a:rPr>
              <a:t>Hitunglah total biaya sewa yang dibayar PT A selama 8 tahun dan pilihlah opsi terbaik antara menyewa atau membeli mesin baru.</a:t>
            </a:r>
            <a:endParaRPr lang="en-US" sz="15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lang="en-US" sz="15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500" dirty="0">
                <a:solidFill>
                  <a:schemeClr val="tx1"/>
                </a:solidFill>
              </a:rPr>
              <a:t>7.800.000 X 12 X 8 = 748.800.00 </a:t>
            </a:r>
            <a:r>
              <a:rPr lang="en-US" sz="1500" dirty="0" err="1">
                <a:solidFill>
                  <a:schemeClr val="tx1"/>
                </a:solidFill>
              </a:rPr>
              <a:t>jadi</a:t>
            </a:r>
            <a:r>
              <a:rPr lang="en-US" sz="1500" dirty="0">
                <a:solidFill>
                  <a:schemeClr val="tx1"/>
                </a:solidFill>
              </a:rPr>
              <a:t> </a:t>
            </a:r>
            <a:r>
              <a:rPr lang="en-US" sz="1500" dirty="0" err="1">
                <a:solidFill>
                  <a:schemeClr val="tx1"/>
                </a:solidFill>
              </a:rPr>
              <a:t>opsi</a:t>
            </a:r>
            <a:r>
              <a:rPr lang="en-US" sz="1500" dirty="0">
                <a:solidFill>
                  <a:schemeClr val="tx1"/>
                </a:solidFill>
              </a:rPr>
              <a:t> </a:t>
            </a:r>
            <a:r>
              <a:rPr lang="en-US" sz="1500" dirty="0" err="1">
                <a:solidFill>
                  <a:schemeClr val="tx1"/>
                </a:solidFill>
              </a:rPr>
              <a:t>terbaik</a:t>
            </a:r>
            <a:r>
              <a:rPr lang="en-US" sz="1500" dirty="0">
                <a:solidFill>
                  <a:schemeClr val="tx1"/>
                </a:solidFill>
              </a:rPr>
              <a:t> </a:t>
            </a:r>
            <a:r>
              <a:rPr lang="en-US" sz="1500" dirty="0" err="1">
                <a:solidFill>
                  <a:schemeClr val="tx1"/>
                </a:solidFill>
              </a:rPr>
              <a:t>adalah</a:t>
            </a:r>
            <a:r>
              <a:rPr lang="en-US" sz="1500" dirty="0">
                <a:solidFill>
                  <a:schemeClr val="tx1"/>
                </a:solidFill>
              </a:rPr>
              <a:t> </a:t>
            </a:r>
            <a:r>
              <a:rPr lang="en-US" sz="1500" dirty="0" err="1">
                <a:solidFill>
                  <a:schemeClr val="tx1"/>
                </a:solidFill>
              </a:rPr>
              <a:t>sewa</a:t>
            </a:r>
            <a:endParaRPr sz="1500" dirty="0">
              <a:solidFill>
                <a:schemeClr val="tx1"/>
              </a:solidFill>
            </a:endParaRPr>
          </a:p>
          <a:p>
            <a:pPr marL="0" lvl="0" indent="0" algn="l" rtl="0">
              <a:lnSpc>
                <a:spcPct val="115000"/>
              </a:lnSpc>
              <a:spcBef>
                <a:spcPts val="0"/>
              </a:spcBef>
              <a:spcAft>
                <a:spcPts val="0"/>
              </a:spcAft>
              <a:buClr>
                <a:srgbClr val="000000"/>
              </a:buClr>
              <a:buSzPts val="1100"/>
              <a:buFont typeface="Arial"/>
              <a:buNone/>
            </a:pPr>
            <a:endParaRPr sz="1500" dirty="0">
              <a:solidFill>
                <a:srgbClr val="111111"/>
              </a:solidFill>
            </a:endParaRPr>
          </a:p>
        </p:txBody>
      </p:sp>
    </p:spTree>
    <p:extLst>
      <p:ext uri="{BB962C8B-B14F-4D97-AF65-F5344CB8AC3E}">
        <p14:creationId xmlns:p14="http://schemas.microsoft.com/office/powerpoint/2010/main" val="13587879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grpSp>
        <p:nvGrpSpPr>
          <p:cNvPr id="91" name="Google Shape;91;g274a404442a_0_67"/>
          <p:cNvGrpSpPr/>
          <p:nvPr/>
        </p:nvGrpSpPr>
        <p:grpSpPr>
          <a:xfrm>
            <a:off x="3854590" y="4740702"/>
            <a:ext cx="1434817" cy="389011"/>
            <a:chOff x="3248325" y="4588800"/>
            <a:chExt cx="2045939" cy="554700"/>
          </a:xfrm>
        </p:grpSpPr>
        <p:sp>
          <p:nvSpPr>
            <p:cNvPr id="92" name="Google Shape;92;g274a404442a_0_6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g274a404442a_0_6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g274a404442a_0_6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5" name="Google Shape;95;g274a404442a_0_6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96" name="Google Shape;96;g274a404442a_0_67"/>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97" name="Google Shape;97;g274a404442a_0_67"/>
          <p:cNvGrpSpPr/>
          <p:nvPr/>
        </p:nvGrpSpPr>
        <p:grpSpPr>
          <a:xfrm>
            <a:off x="8325085" y="65155"/>
            <a:ext cx="763768" cy="752531"/>
            <a:chOff x="695950" y="3458000"/>
            <a:chExt cx="966550" cy="952450"/>
          </a:xfrm>
        </p:grpSpPr>
        <p:sp>
          <p:nvSpPr>
            <p:cNvPr id="98" name="Google Shape;98;g274a404442a_0_6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g274a404442a_0_6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g274a404442a_0_6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74a404442a_0_6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274a404442a_0_6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4a404442a_0_6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4a404442a_0_6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4a404442a_0_6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4a404442a_0_6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7" name="Google Shape;107;g274a404442a_0_67"/>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Aktivitas Pendanaan - Utang</a:t>
            </a:r>
            <a:endParaRPr sz="3600" b="1">
              <a:solidFill>
                <a:srgbClr val="18919B"/>
              </a:solidFill>
              <a:latin typeface="Roboto"/>
              <a:ea typeface="Roboto"/>
              <a:cs typeface="Roboto"/>
              <a:sym typeface="Roboto"/>
            </a:endParaRPr>
          </a:p>
        </p:txBody>
      </p:sp>
      <p:sp>
        <p:nvSpPr>
          <p:cNvPr id="108" name="Google Shape;108;g274a404442a_0_67"/>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rPr>
              <a:t>PT A mengambil pinjaman dari bank sebesar Rp 800.000.000 dengan tingkat bunga 6,5% per tahun. Pinjaman ini akan jatuh tempo dalam 5 tahun.</a:t>
            </a: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rPr>
              <a:t>Berapakah bunga tahunan yang harus dibayar serta total yang harus dibayarkan PT A saat jatuh tempo?</a:t>
            </a: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dirty="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dirty="0">
              <a:solidFill>
                <a:schemeClr val="dk1"/>
              </a:solidFill>
            </a:endParaRPr>
          </a:p>
        </p:txBody>
      </p:sp>
      <p:pic>
        <p:nvPicPr>
          <p:cNvPr id="3" name="Picture 2">
            <a:extLst>
              <a:ext uri="{FF2B5EF4-FFF2-40B4-BE49-F238E27FC236}">
                <a16:creationId xmlns:a16="http://schemas.microsoft.com/office/drawing/2014/main" id="{A6F28BED-8FE1-600B-5FDA-025BE7589120}"/>
              </a:ext>
            </a:extLst>
          </p:cNvPr>
          <p:cNvPicPr>
            <a:picLocks noChangeAspect="1"/>
          </p:cNvPicPr>
          <p:nvPr/>
        </p:nvPicPr>
        <p:blipFill>
          <a:blip r:embed="rId4"/>
          <a:stretch>
            <a:fillRect/>
          </a:stretch>
        </p:blipFill>
        <p:spPr>
          <a:xfrm>
            <a:off x="442761" y="2646984"/>
            <a:ext cx="2162477" cy="1428949"/>
          </a:xfrm>
          <a:prstGeom prst="rect">
            <a:avLst/>
          </a:prstGeom>
        </p:spPr>
      </p:pic>
      <p:sp>
        <p:nvSpPr>
          <p:cNvPr id="4" name="Rectangle 3">
            <a:extLst>
              <a:ext uri="{FF2B5EF4-FFF2-40B4-BE49-F238E27FC236}">
                <a16:creationId xmlns:a16="http://schemas.microsoft.com/office/drawing/2014/main" id="{04C9E470-8B2D-1B67-D36C-177576043F9F}"/>
              </a:ext>
            </a:extLst>
          </p:cNvPr>
          <p:cNvSpPr/>
          <p:nvPr/>
        </p:nvSpPr>
        <p:spPr>
          <a:xfrm>
            <a:off x="3297381" y="2640056"/>
            <a:ext cx="4689764" cy="153384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Bunga yang </a:t>
            </a:r>
            <a:r>
              <a:rPr lang="en-US" dirty="0" err="1"/>
              <a:t>dibayarkan</a:t>
            </a:r>
            <a:r>
              <a:rPr lang="en-US" dirty="0"/>
              <a:t> </a:t>
            </a:r>
            <a:r>
              <a:rPr lang="en-US" dirty="0" err="1"/>
              <a:t>pertahun</a:t>
            </a:r>
            <a:r>
              <a:rPr lang="en-US" dirty="0"/>
              <a:t> </a:t>
            </a:r>
            <a:r>
              <a:rPr lang="en-US" dirty="0" err="1"/>
              <a:t>sebesar</a:t>
            </a:r>
            <a:r>
              <a:rPr lang="en-US" dirty="0"/>
              <a:t> Rp 52.000. bunga </a:t>
            </a:r>
            <a:r>
              <a:rPr lang="en-US" dirty="0" err="1"/>
              <a:t>jatuh</a:t>
            </a:r>
            <a:r>
              <a:rPr lang="en-US" dirty="0"/>
              <a:t> tempo yang di </a:t>
            </a:r>
            <a:r>
              <a:rPr lang="en-US" dirty="0" err="1"/>
              <a:t>bayarkan</a:t>
            </a:r>
            <a:r>
              <a:rPr lang="en-US" dirty="0"/>
              <a:t> </a:t>
            </a:r>
            <a:r>
              <a:rPr lang="en-US" dirty="0" err="1"/>
              <a:t>selama</a:t>
            </a:r>
            <a:r>
              <a:rPr lang="en-US" dirty="0"/>
              <a:t> 5 </a:t>
            </a:r>
            <a:r>
              <a:rPr lang="en-US" dirty="0" err="1"/>
              <a:t>tahun</a:t>
            </a:r>
            <a:r>
              <a:rPr lang="en-US" dirty="0"/>
              <a:t> </a:t>
            </a:r>
          </a:p>
          <a:p>
            <a:pPr algn="ctr"/>
            <a:r>
              <a:rPr lang="en-US" dirty="0"/>
              <a:t>Rp 260.000 dan </a:t>
            </a:r>
            <a:r>
              <a:rPr lang="en-US" dirty="0" err="1"/>
              <a:t>jika</a:t>
            </a:r>
            <a:r>
              <a:rPr lang="en-US" dirty="0"/>
              <a:t> </a:t>
            </a:r>
            <a:r>
              <a:rPr lang="en-US" dirty="0" err="1"/>
              <a:t>ditotal</a:t>
            </a:r>
            <a:r>
              <a:rPr lang="en-US" dirty="0"/>
              <a:t> </a:t>
            </a:r>
            <a:r>
              <a:rPr lang="en-US" dirty="0" err="1"/>
              <a:t>antara</a:t>
            </a:r>
            <a:r>
              <a:rPr lang="en-US" dirty="0"/>
              <a:t> </a:t>
            </a:r>
            <a:r>
              <a:rPr lang="en-US" dirty="0" err="1"/>
              <a:t>jumlah</a:t>
            </a:r>
            <a:r>
              <a:rPr lang="en-US" dirty="0"/>
              <a:t> </a:t>
            </a:r>
            <a:r>
              <a:rPr lang="en-US" dirty="0" err="1"/>
              <a:t>pembayaraan</a:t>
            </a:r>
            <a:r>
              <a:rPr lang="en-US" dirty="0"/>
              <a:t> utang dan bunga pada </a:t>
            </a:r>
            <a:r>
              <a:rPr lang="en-US" dirty="0" err="1"/>
              <a:t>jatuh</a:t>
            </a:r>
            <a:r>
              <a:rPr lang="en-US" dirty="0"/>
              <a:t> </a:t>
            </a:r>
            <a:r>
              <a:rPr lang="en-US" dirty="0" err="1"/>
              <a:t>tempomaka</a:t>
            </a:r>
            <a:r>
              <a:rPr lang="en-US" dirty="0"/>
              <a:t> Rp 1.060.000</a:t>
            </a:r>
            <a:endParaRPr lang="en-ID" dirty="0"/>
          </a:p>
        </p:txBody>
      </p:sp>
    </p:spTree>
    <p:extLst>
      <p:ext uri="{BB962C8B-B14F-4D97-AF65-F5344CB8AC3E}">
        <p14:creationId xmlns:p14="http://schemas.microsoft.com/office/powerpoint/2010/main" val="10470495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grpSp>
        <p:nvGrpSpPr>
          <p:cNvPr id="139" name="Google Shape;139;g274a404442a_0_113"/>
          <p:cNvGrpSpPr/>
          <p:nvPr/>
        </p:nvGrpSpPr>
        <p:grpSpPr>
          <a:xfrm>
            <a:off x="3854590" y="4740702"/>
            <a:ext cx="1434817" cy="389011"/>
            <a:chOff x="3248325" y="4588800"/>
            <a:chExt cx="2045939" cy="554700"/>
          </a:xfrm>
        </p:grpSpPr>
        <p:sp>
          <p:nvSpPr>
            <p:cNvPr id="140" name="Google Shape;140;g274a404442a_0_113"/>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g274a404442a_0_113"/>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g274a404442a_0_113"/>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3" name="Google Shape;143;g274a404442a_0_113"/>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44" name="Google Shape;144;g274a404442a_0_113"/>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45" name="Google Shape;145;g274a404442a_0_113"/>
          <p:cNvGrpSpPr/>
          <p:nvPr/>
        </p:nvGrpSpPr>
        <p:grpSpPr>
          <a:xfrm>
            <a:off x="8325085" y="65155"/>
            <a:ext cx="763768" cy="752531"/>
            <a:chOff x="695950" y="3458000"/>
            <a:chExt cx="966550" cy="952450"/>
          </a:xfrm>
        </p:grpSpPr>
        <p:sp>
          <p:nvSpPr>
            <p:cNvPr id="146" name="Google Shape;146;g274a404442a_0_113"/>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g274a404442a_0_113"/>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g274a404442a_0_113"/>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74a404442a_0_113"/>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g274a404442a_0_113"/>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g274a404442a_0_113"/>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74a404442a_0_113"/>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g274a404442a_0_113"/>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274a404442a_0_113"/>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5" name="Google Shape;155;g274a404442a_0_113"/>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Arus Kas - Aktivitas Pendanaan</a:t>
            </a:r>
            <a:endParaRPr sz="3600" b="1">
              <a:solidFill>
                <a:srgbClr val="17919B"/>
              </a:solidFill>
              <a:latin typeface="Roboto"/>
              <a:ea typeface="Roboto"/>
              <a:cs typeface="Roboto"/>
              <a:sym typeface="Roboto"/>
            </a:endParaRPr>
          </a:p>
        </p:txBody>
      </p:sp>
      <p:sp>
        <p:nvSpPr>
          <p:cNvPr id="156" name="Google Shape;156;g274a404442a_0_113"/>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rPr>
              <a:t>Buatlah analisa sumber dan penggunaan dana PT Charoen Pokphand Indonesia dari aktivitas pendanaan tersebut!</a:t>
            </a:r>
            <a:endParaRPr sz="1500" dirty="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lang="en-US" sz="1500" dirty="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lang="en-ID" sz="1500" dirty="0">
              <a:solidFill>
                <a:schemeClr val="dk1"/>
              </a:solidFill>
            </a:endParaRPr>
          </a:p>
        </p:txBody>
      </p:sp>
      <p:pic>
        <p:nvPicPr>
          <p:cNvPr id="7" name="Picture 6">
            <a:extLst>
              <a:ext uri="{FF2B5EF4-FFF2-40B4-BE49-F238E27FC236}">
                <a16:creationId xmlns:a16="http://schemas.microsoft.com/office/drawing/2014/main" id="{1DDF6F0D-C0F6-829C-AF03-0E0FA5A46D22}"/>
              </a:ext>
            </a:extLst>
          </p:cNvPr>
          <p:cNvPicPr>
            <a:picLocks noChangeAspect="1"/>
          </p:cNvPicPr>
          <p:nvPr/>
        </p:nvPicPr>
        <p:blipFill>
          <a:blip r:embed="rId4"/>
          <a:stretch>
            <a:fillRect/>
          </a:stretch>
        </p:blipFill>
        <p:spPr>
          <a:xfrm>
            <a:off x="62345" y="1636805"/>
            <a:ext cx="7827819" cy="2764150"/>
          </a:xfrm>
          <a:prstGeom prst="rect">
            <a:avLst/>
          </a:prstGeom>
        </p:spPr>
      </p:pic>
    </p:spTree>
    <p:extLst>
      <p:ext uri="{BB962C8B-B14F-4D97-AF65-F5344CB8AC3E}">
        <p14:creationId xmlns:p14="http://schemas.microsoft.com/office/powerpoint/2010/main" val="12783022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38">
          <a:extLst>
            <a:ext uri="{FF2B5EF4-FFF2-40B4-BE49-F238E27FC236}">
              <a16:creationId xmlns:a16="http://schemas.microsoft.com/office/drawing/2014/main" id="{51FE9253-31AD-2E50-A2E7-7CA1706FC167}"/>
            </a:ext>
          </a:extLst>
        </p:cNvPr>
        <p:cNvGrpSpPr/>
        <p:nvPr/>
      </p:nvGrpSpPr>
      <p:grpSpPr>
        <a:xfrm>
          <a:off x="0" y="0"/>
          <a:ext cx="0" cy="0"/>
          <a:chOff x="0" y="0"/>
          <a:chExt cx="0" cy="0"/>
        </a:xfrm>
      </p:grpSpPr>
      <p:grpSp>
        <p:nvGrpSpPr>
          <p:cNvPr id="139" name="Google Shape;139;g274a404442a_0_113">
            <a:extLst>
              <a:ext uri="{FF2B5EF4-FFF2-40B4-BE49-F238E27FC236}">
                <a16:creationId xmlns:a16="http://schemas.microsoft.com/office/drawing/2014/main" id="{079267D4-DDF7-EA32-3BA9-21B97EC5A780}"/>
              </a:ext>
            </a:extLst>
          </p:cNvPr>
          <p:cNvGrpSpPr/>
          <p:nvPr/>
        </p:nvGrpSpPr>
        <p:grpSpPr>
          <a:xfrm>
            <a:off x="3854590" y="4740702"/>
            <a:ext cx="1434817" cy="389011"/>
            <a:chOff x="3248325" y="4588800"/>
            <a:chExt cx="2045939" cy="554700"/>
          </a:xfrm>
        </p:grpSpPr>
        <p:sp>
          <p:nvSpPr>
            <p:cNvPr id="140" name="Google Shape;140;g274a404442a_0_113">
              <a:extLst>
                <a:ext uri="{FF2B5EF4-FFF2-40B4-BE49-F238E27FC236}">
                  <a16:creationId xmlns:a16="http://schemas.microsoft.com/office/drawing/2014/main" id="{9E5FF7B3-7E15-5EA7-129D-2129B472EAB7}"/>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g274a404442a_0_113">
              <a:extLst>
                <a:ext uri="{FF2B5EF4-FFF2-40B4-BE49-F238E27FC236}">
                  <a16:creationId xmlns:a16="http://schemas.microsoft.com/office/drawing/2014/main" id="{EAC0D230-122C-FDBB-073A-F1522A94DD44}"/>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g274a404442a_0_113">
              <a:extLst>
                <a:ext uri="{FF2B5EF4-FFF2-40B4-BE49-F238E27FC236}">
                  <a16:creationId xmlns:a16="http://schemas.microsoft.com/office/drawing/2014/main" id="{FA2C1808-AE92-FC6A-CCF2-88AC1D207C19}"/>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3" name="Google Shape;143;g274a404442a_0_113">
            <a:extLst>
              <a:ext uri="{FF2B5EF4-FFF2-40B4-BE49-F238E27FC236}">
                <a16:creationId xmlns:a16="http://schemas.microsoft.com/office/drawing/2014/main" id="{1DB92D92-C795-141A-55A2-BE77E92B5F34}"/>
              </a:ext>
            </a:extLst>
          </p:cNvPr>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44" name="Google Shape;144;g274a404442a_0_113">
            <a:extLst>
              <a:ext uri="{FF2B5EF4-FFF2-40B4-BE49-F238E27FC236}">
                <a16:creationId xmlns:a16="http://schemas.microsoft.com/office/drawing/2014/main" id="{E56A66D0-7A75-EE14-0955-08E9EA4AE013}"/>
              </a:ext>
            </a:extLst>
          </p:cNvPr>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45" name="Google Shape;145;g274a404442a_0_113">
            <a:extLst>
              <a:ext uri="{FF2B5EF4-FFF2-40B4-BE49-F238E27FC236}">
                <a16:creationId xmlns:a16="http://schemas.microsoft.com/office/drawing/2014/main" id="{55F87CAD-1EC1-DD72-DC59-F60DBC416EBD}"/>
              </a:ext>
            </a:extLst>
          </p:cNvPr>
          <p:cNvGrpSpPr/>
          <p:nvPr/>
        </p:nvGrpSpPr>
        <p:grpSpPr>
          <a:xfrm>
            <a:off x="8325085" y="65155"/>
            <a:ext cx="763768" cy="752531"/>
            <a:chOff x="695950" y="3458000"/>
            <a:chExt cx="966550" cy="952450"/>
          </a:xfrm>
        </p:grpSpPr>
        <p:sp>
          <p:nvSpPr>
            <p:cNvPr id="146" name="Google Shape;146;g274a404442a_0_113">
              <a:extLst>
                <a:ext uri="{FF2B5EF4-FFF2-40B4-BE49-F238E27FC236}">
                  <a16:creationId xmlns:a16="http://schemas.microsoft.com/office/drawing/2014/main" id="{3861341F-B840-DF65-0A88-6B29A9A9BC3E}"/>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g274a404442a_0_113">
              <a:extLst>
                <a:ext uri="{FF2B5EF4-FFF2-40B4-BE49-F238E27FC236}">
                  <a16:creationId xmlns:a16="http://schemas.microsoft.com/office/drawing/2014/main" id="{3D462EF0-05E5-78F1-D74A-12F7DBD480B9}"/>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g274a404442a_0_113">
              <a:extLst>
                <a:ext uri="{FF2B5EF4-FFF2-40B4-BE49-F238E27FC236}">
                  <a16:creationId xmlns:a16="http://schemas.microsoft.com/office/drawing/2014/main" id="{FAD32FDC-3859-0531-2525-1F09076E159B}"/>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74a404442a_0_113">
              <a:extLst>
                <a:ext uri="{FF2B5EF4-FFF2-40B4-BE49-F238E27FC236}">
                  <a16:creationId xmlns:a16="http://schemas.microsoft.com/office/drawing/2014/main" id="{DFB7C00F-E9DA-0D99-02D1-2439689F1658}"/>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g274a404442a_0_113">
              <a:extLst>
                <a:ext uri="{FF2B5EF4-FFF2-40B4-BE49-F238E27FC236}">
                  <a16:creationId xmlns:a16="http://schemas.microsoft.com/office/drawing/2014/main" id="{8D791605-AE54-D1FE-B358-1B237D211316}"/>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g274a404442a_0_113">
              <a:extLst>
                <a:ext uri="{FF2B5EF4-FFF2-40B4-BE49-F238E27FC236}">
                  <a16:creationId xmlns:a16="http://schemas.microsoft.com/office/drawing/2014/main" id="{A65CA3DC-6704-C26A-A6A5-41764BD4AF06}"/>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74a404442a_0_113">
              <a:extLst>
                <a:ext uri="{FF2B5EF4-FFF2-40B4-BE49-F238E27FC236}">
                  <a16:creationId xmlns:a16="http://schemas.microsoft.com/office/drawing/2014/main" id="{3C618257-06E0-75C5-F5FA-4C1F757663EC}"/>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g274a404442a_0_113">
              <a:extLst>
                <a:ext uri="{FF2B5EF4-FFF2-40B4-BE49-F238E27FC236}">
                  <a16:creationId xmlns:a16="http://schemas.microsoft.com/office/drawing/2014/main" id="{3B3A10FA-AA12-1F09-5318-3500FF523549}"/>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274a404442a_0_113">
              <a:extLst>
                <a:ext uri="{FF2B5EF4-FFF2-40B4-BE49-F238E27FC236}">
                  <a16:creationId xmlns:a16="http://schemas.microsoft.com/office/drawing/2014/main" id="{6FE678FE-A566-27A1-4330-A69CE683C807}"/>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5" name="Google Shape;155;g274a404442a_0_113">
            <a:extLst>
              <a:ext uri="{FF2B5EF4-FFF2-40B4-BE49-F238E27FC236}">
                <a16:creationId xmlns:a16="http://schemas.microsoft.com/office/drawing/2014/main" id="{4C93FDA1-4452-350F-3379-D143BC057FAE}"/>
              </a:ext>
            </a:extLst>
          </p:cNvPr>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Arus Kas - Aktivitas Pendanaan</a:t>
            </a:r>
            <a:endParaRPr sz="3600" b="1">
              <a:solidFill>
                <a:srgbClr val="17919B"/>
              </a:solidFill>
              <a:latin typeface="Roboto"/>
              <a:ea typeface="Roboto"/>
              <a:cs typeface="Roboto"/>
              <a:sym typeface="Roboto"/>
            </a:endParaRPr>
          </a:p>
        </p:txBody>
      </p:sp>
      <p:sp>
        <p:nvSpPr>
          <p:cNvPr id="156" name="Google Shape;156;g274a404442a_0_113">
            <a:extLst>
              <a:ext uri="{FF2B5EF4-FFF2-40B4-BE49-F238E27FC236}">
                <a16:creationId xmlns:a16="http://schemas.microsoft.com/office/drawing/2014/main" id="{488C1D19-2B7C-9BC4-32FB-FC03DDAFC0BB}"/>
              </a:ext>
            </a:extLst>
          </p:cNvPr>
          <p:cNvSpPr txBox="1"/>
          <p:nvPr/>
        </p:nvSpPr>
        <p:spPr>
          <a:xfrm>
            <a:off x="212775" y="862485"/>
            <a:ext cx="8530500" cy="3686927"/>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US" sz="1000" b="1" dirty="0" err="1">
                <a:solidFill>
                  <a:schemeClr val="dk1"/>
                </a:solidFill>
              </a:rPr>
              <a:t>Arus</a:t>
            </a:r>
            <a:r>
              <a:rPr lang="en-US" sz="1000" b="1" dirty="0">
                <a:solidFill>
                  <a:schemeClr val="dk1"/>
                </a:solidFill>
              </a:rPr>
              <a:t> kas </a:t>
            </a:r>
            <a:r>
              <a:rPr lang="en-US" sz="1000" b="1" dirty="0" err="1">
                <a:solidFill>
                  <a:schemeClr val="dk1"/>
                </a:solidFill>
              </a:rPr>
              <a:t>dari</a:t>
            </a:r>
            <a:r>
              <a:rPr lang="en-US" sz="1000" b="1" dirty="0">
                <a:solidFill>
                  <a:schemeClr val="dk1"/>
                </a:solidFill>
              </a:rPr>
              <a:t> </a:t>
            </a:r>
            <a:r>
              <a:rPr lang="en-US" sz="1000" b="1" dirty="0" err="1">
                <a:solidFill>
                  <a:schemeClr val="dk1"/>
                </a:solidFill>
              </a:rPr>
              <a:t>aktivitas</a:t>
            </a:r>
            <a:r>
              <a:rPr lang="en-US" sz="1000" b="1" dirty="0">
                <a:solidFill>
                  <a:schemeClr val="dk1"/>
                </a:solidFill>
              </a:rPr>
              <a:t> </a:t>
            </a:r>
            <a:r>
              <a:rPr lang="en-US" sz="1000" b="1" dirty="0" err="1">
                <a:solidFill>
                  <a:schemeClr val="dk1"/>
                </a:solidFill>
              </a:rPr>
              <a:t>pendanaaan</a:t>
            </a:r>
            <a:endParaRPr lang="en-US" sz="1000" b="1" dirty="0">
              <a:solidFill>
                <a:schemeClr val="dk1"/>
              </a:solidFill>
            </a:endParaRP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2011 : Rp79.767   (-)</a:t>
            </a: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2012 : Rp142.630 (+)</a:t>
            </a:r>
          </a:p>
          <a:p>
            <a:pPr marL="0" lvl="0" indent="0" algn="l" rtl="0">
              <a:lnSpc>
                <a:spcPct val="150000"/>
              </a:lnSpc>
              <a:spcBef>
                <a:spcPts val="0"/>
              </a:spcBef>
              <a:spcAft>
                <a:spcPts val="0"/>
              </a:spcAft>
              <a:buClr>
                <a:srgbClr val="000000"/>
              </a:buClr>
              <a:buSzPts val="1100"/>
              <a:buFont typeface="Arial"/>
              <a:buNone/>
            </a:pPr>
            <a:r>
              <a:rPr lang="en-US" sz="1000" dirty="0" err="1">
                <a:solidFill>
                  <a:schemeClr val="dk1"/>
                </a:solidFill>
              </a:rPr>
              <a:t>Kenaikan</a:t>
            </a:r>
            <a:r>
              <a:rPr lang="en-US" sz="1000" dirty="0">
                <a:solidFill>
                  <a:schemeClr val="dk1"/>
                </a:solidFill>
              </a:rPr>
              <a:t> Rp 222.397 (279%)</a:t>
            </a:r>
          </a:p>
          <a:p>
            <a:pPr marL="0" lvl="0" indent="0" algn="l" rtl="0">
              <a:spcBef>
                <a:spcPts val="0"/>
              </a:spcBef>
              <a:spcAft>
                <a:spcPts val="0"/>
              </a:spcAft>
              <a:buClr>
                <a:srgbClr val="000000"/>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r>
              <a:rPr lang="en-US" sz="1000" b="1" dirty="0" err="1">
                <a:solidFill>
                  <a:schemeClr val="dk1"/>
                </a:solidFill>
              </a:rPr>
              <a:t>Sumber</a:t>
            </a:r>
            <a:r>
              <a:rPr lang="en-US" sz="1000" b="1" dirty="0">
                <a:solidFill>
                  <a:schemeClr val="dk1"/>
                </a:solidFill>
              </a:rPr>
              <a:t> dana :</a:t>
            </a: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Pada </a:t>
            </a:r>
            <a:r>
              <a:rPr lang="en-US" sz="1000" dirty="0" err="1">
                <a:solidFill>
                  <a:schemeClr val="dk1"/>
                </a:solidFill>
              </a:rPr>
              <a:t>tahun</a:t>
            </a:r>
            <a:r>
              <a:rPr lang="en-US" sz="1000" dirty="0">
                <a:solidFill>
                  <a:schemeClr val="dk1"/>
                </a:solidFill>
              </a:rPr>
              <a:t> 2011 utang </a:t>
            </a:r>
            <a:r>
              <a:rPr lang="en-US" sz="1000" dirty="0" err="1">
                <a:solidFill>
                  <a:schemeClr val="dk1"/>
                </a:solidFill>
              </a:rPr>
              <a:t>jangka</a:t>
            </a:r>
            <a:r>
              <a:rPr lang="en-US" sz="1000" dirty="0">
                <a:solidFill>
                  <a:schemeClr val="dk1"/>
                </a:solidFill>
              </a:rPr>
              <a:t> </a:t>
            </a:r>
            <a:r>
              <a:rPr lang="en-US" sz="1000" dirty="0" err="1">
                <a:solidFill>
                  <a:schemeClr val="dk1"/>
                </a:solidFill>
              </a:rPr>
              <a:t>pendek</a:t>
            </a:r>
            <a:r>
              <a:rPr lang="en-US" sz="1000" dirty="0">
                <a:solidFill>
                  <a:schemeClr val="dk1"/>
                </a:solidFill>
              </a:rPr>
              <a:t> </a:t>
            </a:r>
            <a:r>
              <a:rPr lang="en-US" sz="1000" dirty="0" err="1">
                <a:solidFill>
                  <a:schemeClr val="dk1"/>
                </a:solidFill>
              </a:rPr>
              <a:t>perusahaan</a:t>
            </a:r>
            <a:r>
              <a:rPr lang="en-US" sz="1000" dirty="0">
                <a:solidFill>
                  <a:schemeClr val="dk1"/>
                </a:solidFill>
              </a:rPr>
              <a:t> </a:t>
            </a:r>
            <a:r>
              <a:rPr lang="en-US" sz="1000" dirty="0" err="1">
                <a:solidFill>
                  <a:schemeClr val="dk1"/>
                </a:solidFill>
              </a:rPr>
              <a:t>sebesar</a:t>
            </a:r>
            <a:r>
              <a:rPr lang="en-US" sz="1000" dirty="0">
                <a:solidFill>
                  <a:schemeClr val="dk1"/>
                </a:solidFill>
              </a:rPr>
              <a:t> Rp 660.818.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utang </a:t>
            </a:r>
            <a:r>
              <a:rPr lang="en-US" sz="1000" dirty="0" err="1">
                <a:solidFill>
                  <a:schemeClr val="dk1"/>
                </a:solidFill>
              </a:rPr>
              <a:t>jangka</a:t>
            </a:r>
            <a:r>
              <a:rPr lang="en-US" sz="1000" dirty="0">
                <a:solidFill>
                  <a:schemeClr val="dk1"/>
                </a:solidFill>
              </a:rPr>
              <a:t> </a:t>
            </a:r>
            <a:r>
              <a:rPr lang="en-US" sz="1000" dirty="0" err="1">
                <a:solidFill>
                  <a:schemeClr val="dk1"/>
                </a:solidFill>
              </a:rPr>
              <a:t>pendek</a:t>
            </a:r>
            <a:r>
              <a:rPr lang="en-US" sz="1000" dirty="0">
                <a:solidFill>
                  <a:schemeClr val="dk1"/>
                </a:solidFill>
              </a:rPr>
              <a:t> </a:t>
            </a:r>
            <a:r>
              <a:rPr lang="en-US" sz="1000" dirty="0" err="1">
                <a:solidFill>
                  <a:schemeClr val="dk1"/>
                </a:solidFill>
              </a:rPr>
              <a:t>turun</a:t>
            </a:r>
            <a:r>
              <a:rPr lang="en-US" sz="1000" dirty="0">
                <a:solidFill>
                  <a:schemeClr val="dk1"/>
                </a:solidFill>
              </a:rPr>
              <a:t> </a:t>
            </a:r>
            <a:r>
              <a:rPr lang="en-US" sz="1000" dirty="0" err="1">
                <a:solidFill>
                  <a:schemeClr val="dk1"/>
                </a:solidFill>
              </a:rPr>
              <a:t>sebesar</a:t>
            </a:r>
            <a:r>
              <a:rPr lang="en-US" sz="1000" dirty="0">
                <a:solidFill>
                  <a:schemeClr val="dk1"/>
                </a:solidFill>
              </a:rPr>
              <a:t> Rp 342.380 </a:t>
            </a: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(-52%) </a:t>
            </a:r>
            <a:r>
              <a:rPr lang="en-US" sz="1000" dirty="0" err="1">
                <a:solidFill>
                  <a:schemeClr val="dk1"/>
                </a:solidFill>
              </a:rPr>
              <a:t>menjadi</a:t>
            </a:r>
            <a:r>
              <a:rPr lang="en-US" sz="1000" dirty="0">
                <a:solidFill>
                  <a:schemeClr val="dk1"/>
                </a:solidFill>
              </a:rPr>
              <a:t> Rp 318.438</a:t>
            </a: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Pada </a:t>
            </a:r>
            <a:r>
              <a:rPr lang="en-US" sz="1000" dirty="0" err="1">
                <a:solidFill>
                  <a:schemeClr val="dk1"/>
                </a:solidFill>
              </a:rPr>
              <a:t>tahun</a:t>
            </a:r>
            <a:r>
              <a:rPr lang="en-US" sz="1000" dirty="0">
                <a:solidFill>
                  <a:schemeClr val="dk1"/>
                </a:solidFill>
              </a:rPr>
              <a:t> 2011 utang </a:t>
            </a:r>
            <a:r>
              <a:rPr lang="en-US" sz="1000" dirty="0" err="1">
                <a:solidFill>
                  <a:schemeClr val="dk1"/>
                </a:solidFill>
              </a:rPr>
              <a:t>jangka</a:t>
            </a:r>
            <a:r>
              <a:rPr lang="en-US" sz="1000" dirty="0">
                <a:solidFill>
                  <a:schemeClr val="dk1"/>
                </a:solidFill>
              </a:rPr>
              <a:t> Panjang Perusahaan </a:t>
            </a:r>
            <a:r>
              <a:rPr lang="en-US" sz="1000" dirty="0" err="1">
                <a:solidFill>
                  <a:schemeClr val="dk1"/>
                </a:solidFill>
              </a:rPr>
              <a:t>sebesar</a:t>
            </a:r>
            <a:r>
              <a:rPr lang="en-US" sz="1000" dirty="0">
                <a:solidFill>
                  <a:schemeClr val="dk1"/>
                </a:solidFill>
              </a:rPr>
              <a:t> Rp 884.834.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utang </a:t>
            </a:r>
            <a:r>
              <a:rPr lang="en-US" sz="1000" dirty="0" err="1">
                <a:solidFill>
                  <a:schemeClr val="dk1"/>
                </a:solidFill>
              </a:rPr>
              <a:t>jangka</a:t>
            </a:r>
            <a:r>
              <a:rPr lang="en-US" sz="1000" dirty="0">
                <a:solidFill>
                  <a:schemeClr val="dk1"/>
                </a:solidFill>
              </a:rPr>
              <a:t> Panjang Perusahaan </a:t>
            </a:r>
            <a:r>
              <a:rPr lang="en-US" sz="1000" dirty="0" err="1">
                <a:solidFill>
                  <a:schemeClr val="dk1"/>
                </a:solidFill>
              </a:rPr>
              <a:t>turun</a:t>
            </a:r>
            <a:r>
              <a:rPr lang="en-US" sz="1000" dirty="0">
                <a:solidFill>
                  <a:schemeClr val="dk1"/>
                </a:solidFill>
              </a:rPr>
              <a:t> </a:t>
            </a:r>
            <a:r>
              <a:rPr lang="en-US" sz="1000" dirty="0" err="1">
                <a:solidFill>
                  <a:schemeClr val="dk1"/>
                </a:solidFill>
              </a:rPr>
              <a:t>sebesar</a:t>
            </a: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Rp 237.584 (-27%) </a:t>
            </a:r>
            <a:r>
              <a:rPr lang="en-US" sz="1000" dirty="0" err="1">
                <a:solidFill>
                  <a:schemeClr val="dk1"/>
                </a:solidFill>
              </a:rPr>
              <a:t>menjadi</a:t>
            </a:r>
            <a:r>
              <a:rPr lang="en-US" sz="1000" dirty="0">
                <a:solidFill>
                  <a:schemeClr val="dk1"/>
                </a:solidFill>
              </a:rPr>
              <a:t> Rp 648.800</a:t>
            </a: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Total </a:t>
            </a:r>
            <a:r>
              <a:rPr lang="en-US" sz="1000" dirty="0" err="1">
                <a:solidFill>
                  <a:schemeClr val="dk1"/>
                </a:solidFill>
              </a:rPr>
              <a:t>penggunaan</a:t>
            </a:r>
            <a:r>
              <a:rPr lang="en-US" sz="1000" dirty="0">
                <a:solidFill>
                  <a:schemeClr val="dk1"/>
                </a:solidFill>
              </a:rPr>
              <a:t> dana 2011 </a:t>
            </a:r>
            <a:r>
              <a:rPr lang="en-US" sz="1000" dirty="0" err="1">
                <a:solidFill>
                  <a:schemeClr val="dk1"/>
                </a:solidFill>
              </a:rPr>
              <a:t>sebesar</a:t>
            </a:r>
            <a:r>
              <a:rPr lang="en-US" sz="1000" dirty="0">
                <a:solidFill>
                  <a:schemeClr val="dk1"/>
                </a:solidFill>
              </a:rPr>
              <a:t> Rp 1.545.202. </a:t>
            </a:r>
            <a:r>
              <a:rPr lang="en-US" sz="1000" dirty="0" err="1">
                <a:solidFill>
                  <a:schemeClr val="dk1"/>
                </a:solidFill>
              </a:rPr>
              <a:t>Sementara</a:t>
            </a:r>
            <a:r>
              <a:rPr lang="en-US" sz="1000" dirty="0">
                <a:solidFill>
                  <a:schemeClr val="dk1"/>
                </a:solidFill>
              </a:rPr>
              <a:t> </a:t>
            </a:r>
            <a:r>
              <a:rPr lang="en-US" sz="1000" dirty="0" err="1">
                <a:solidFill>
                  <a:schemeClr val="dk1"/>
                </a:solidFill>
              </a:rPr>
              <a:t>dirahun</a:t>
            </a:r>
            <a:r>
              <a:rPr lang="en-US" sz="1000" dirty="0">
                <a:solidFill>
                  <a:schemeClr val="dk1"/>
                </a:solidFill>
              </a:rPr>
              <a:t> 2012 </a:t>
            </a:r>
            <a:r>
              <a:rPr lang="en-US" sz="1000" dirty="0" err="1">
                <a:solidFill>
                  <a:schemeClr val="dk1"/>
                </a:solidFill>
              </a:rPr>
              <a:t>turun</a:t>
            </a:r>
            <a:r>
              <a:rPr lang="en-US" sz="1000" dirty="0">
                <a:solidFill>
                  <a:schemeClr val="dk1"/>
                </a:solidFill>
              </a:rPr>
              <a:t> </a:t>
            </a:r>
            <a:r>
              <a:rPr lang="en-US" sz="1000" dirty="0" err="1">
                <a:solidFill>
                  <a:schemeClr val="dk1"/>
                </a:solidFill>
              </a:rPr>
              <a:t>sebesar</a:t>
            </a:r>
            <a:r>
              <a:rPr lang="en-US" sz="1000" dirty="0">
                <a:solidFill>
                  <a:schemeClr val="dk1"/>
                </a:solidFill>
              </a:rPr>
              <a:t> Rp 579.964 (-38%) </a:t>
            </a:r>
            <a:r>
              <a:rPr lang="en-US" sz="1000" dirty="0" err="1">
                <a:solidFill>
                  <a:schemeClr val="dk1"/>
                </a:solidFill>
              </a:rPr>
              <a:t>menjadi</a:t>
            </a:r>
            <a:r>
              <a:rPr lang="en-US" sz="1000" dirty="0">
                <a:solidFill>
                  <a:schemeClr val="dk1"/>
                </a:solidFill>
              </a:rPr>
              <a:t> Rp 965.238</a:t>
            </a:r>
          </a:p>
          <a:p>
            <a:pPr marL="0" lvl="0" indent="0" algn="l" rtl="0">
              <a:lnSpc>
                <a:spcPct val="150000"/>
              </a:lnSpc>
              <a:spcBef>
                <a:spcPts val="0"/>
              </a:spcBef>
              <a:spcAft>
                <a:spcPts val="0"/>
              </a:spcAft>
              <a:buClr>
                <a:srgbClr val="000000"/>
              </a:buClr>
              <a:buSzPts val="1100"/>
              <a:buFont typeface="Arial"/>
              <a:buNone/>
            </a:pPr>
            <a:r>
              <a:rPr lang="en-US" sz="1000" b="1" dirty="0" err="1">
                <a:solidFill>
                  <a:schemeClr val="dk1"/>
                </a:solidFill>
              </a:rPr>
              <a:t>Penggunaan</a:t>
            </a:r>
            <a:r>
              <a:rPr lang="en-US" sz="1000" b="1" dirty="0">
                <a:solidFill>
                  <a:schemeClr val="dk1"/>
                </a:solidFill>
              </a:rPr>
              <a:t> dana :</a:t>
            </a: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Pada </a:t>
            </a:r>
            <a:r>
              <a:rPr lang="en-US" sz="1000" dirty="0" err="1">
                <a:solidFill>
                  <a:schemeClr val="dk1"/>
                </a:solidFill>
              </a:rPr>
              <a:t>tahun</a:t>
            </a:r>
            <a:r>
              <a:rPr lang="en-US" sz="1000" dirty="0">
                <a:solidFill>
                  <a:schemeClr val="dk1"/>
                </a:solidFill>
              </a:rPr>
              <a:t> 2011 </a:t>
            </a:r>
            <a:r>
              <a:rPr lang="en-US" sz="1000" dirty="0" err="1">
                <a:solidFill>
                  <a:schemeClr val="dk1"/>
                </a:solidFill>
              </a:rPr>
              <a:t>pembayaran</a:t>
            </a:r>
            <a:r>
              <a:rPr lang="en-US" sz="1000" dirty="0">
                <a:solidFill>
                  <a:schemeClr val="dk1"/>
                </a:solidFill>
              </a:rPr>
              <a:t> </a:t>
            </a:r>
            <a:r>
              <a:rPr lang="en-US" sz="1000" dirty="0" err="1">
                <a:solidFill>
                  <a:schemeClr val="dk1"/>
                </a:solidFill>
              </a:rPr>
              <a:t>deviden</a:t>
            </a:r>
            <a:r>
              <a:rPr lang="en-US" sz="1000" dirty="0">
                <a:solidFill>
                  <a:schemeClr val="dk1"/>
                </a:solidFill>
              </a:rPr>
              <a:t> </a:t>
            </a:r>
            <a:r>
              <a:rPr lang="en-US" sz="1000" dirty="0" err="1">
                <a:solidFill>
                  <a:schemeClr val="dk1"/>
                </a:solidFill>
              </a:rPr>
              <a:t>tunai</a:t>
            </a:r>
            <a:r>
              <a:rPr lang="en-US" sz="1000" dirty="0">
                <a:solidFill>
                  <a:schemeClr val="dk1"/>
                </a:solidFill>
              </a:rPr>
              <a:t> </a:t>
            </a:r>
            <a:r>
              <a:rPr lang="en-US" sz="1000" dirty="0" err="1">
                <a:solidFill>
                  <a:schemeClr val="dk1"/>
                </a:solidFill>
              </a:rPr>
              <a:t>sebesar</a:t>
            </a:r>
            <a:r>
              <a:rPr lang="en-US" sz="1000" dirty="0">
                <a:solidFill>
                  <a:schemeClr val="dk1"/>
                </a:solidFill>
              </a:rPr>
              <a:t> Rp 652.640.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a:t>
            </a:r>
            <a:r>
              <a:rPr lang="en-US" sz="1000" dirty="0" err="1">
                <a:solidFill>
                  <a:schemeClr val="dk1"/>
                </a:solidFill>
              </a:rPr>
              <a:t>deviden</a:t>
            </a:r>
            <a:r>
              <a:rPr lang="en-US" sz="1000" dirty="0">
                <a:solidFill>
                  <a:schemeClr val="dk1"/>
                </a:solidFill>
              </a:rPr>
              <a:t> </a:t>
            </a:r>
            <a:r>
              <a:rPr lang="en-US" sz="1000" dirty="0" err="1">
                <a:solidFill>
                  <a:schemeClr val="dk1"/>
                </a:solidFill>
              </a:rPr>
              <a:t>tunai</a:t>
            </a:r>
            <a:r>
              <a:rPr lang="en-US" sz="1000" dirty="0">
                <a:solidFill>
                  <a:schemeClr val="dk1"/>
                </a:solidFill>
              </a:rPr>
              <a:t> naik </a:t>
            </a:r>
            <a:r>
              <a:rPr lang="en-US" sz="1000" dirty="0" err="1">
                <a:solidFill>
                  <a:schemeClr val="dk1"/>
                </a:solidFill>
              </a:rPr>
              <a:t>sebesar</a:t>
            </a:r>
            <a:r>
              <a:rPr lang="en-US" sz="1000" dirty="0">
                <a:solidFill>
                  <a:schemeClr val="dk1"/>
                </a:solidFill>
              </a:rPr>
              <a:t> Rp 36.076 (6%) </a:t>
            </a:r>
            <a:r>
              <a:rPr lang="en-US" sz="1000" dirty="0" err="1">
                <a:solidFill>
                  <a:schemeClr val="dk1"/>
                </a:solidFill>
              </a:rPr>
              <a:t>menjadi</a:t>
            </a:r>
            <a:r>
              <a:rPr lang="en-US" sz="1000" dirty="0">
                <a:solidFill>
                  <a:schemeClr val="dk1"/>
                </a:solidFill>
              </a:rPr>
              <a:t> </a:t>
            </a: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Rp 668.716</a:t>
            </a: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Pada </a:t>
            </a:r>
            <a:r>
              <a:rPr lang="en-US" sz="1000" dirty="0" err="1">
                <a:solidFill>
                  <a:schemeClr val="dk1"/>
                </a:solidFill>
              </a:rPr>
              <a:t>tahun</a:t>
            </a:r>
            <a:r>
              <a:rPr lang="en-US" sz="1000" dirty="0">
                <a:solidFill>
                  <a:schemeClr val="dk1"/>
                </a:solidFill>
              </a:rPr>
              <a:t> 2011 </a:t>
            </a:r>
            <a:r>
              <a:rPr lang="en-US" sz="1000" dirty="0" err="1">
                <a:solidFill>
                  <a:schemeClr val="dk1"/>
                </a:solidFill>
              </a:rPr>
              <a:t>pembayaran</a:t>
            </a:r>
            <a:r>
              <a:rPr lang="en-US" sz="1000" dirty="0">
                <a:solidFill>
                  <a:schemeClr val="dk1"/>
                </a:solidFill>
              </a:rPr>
              <a:t> utang </a:t>
            </a:r>
            <a:r>
              <a:rPr lang="en-US" sz="1000" dirty="0" err="1">
                <a:solidFill>
                  <a:schemeClr val="dk1"/>
                </a:solidFill>
              </a:rPr>
              <a:t>jangka</a:t>
            </a:r>
            <a:r>
              <a:rPr lang="en-US" sz="1000" dirty="0">
                <a:solidFill>
                  <a:schemeClr val="dk1"/>
                </a:solidFill>
              </a:rPr>
              <a:t> </a:t>
            </a:r>
            <a:r>
              <a:rPr lang="en-US" sz="1000" dirty="0" err="1">
                <a:solidFill>
                  <a:schemeClr val="dk1"/>
                </a:solidFill>
              </a:rPr>
              <a:t>pendek</a:t>
            </a:r>
            <a:r>
              <a:rPr lang="en-US" sz="1000" dirty="0">
                <a:solidFill>
                  <a:schemeClr val="dk1"/>
                </a:solidFill>
              </a:rPr>
              <a:t> </a:t>
            </a:r>
            <a:r>
              <a:rPr lang="en-US" sz="1000" dirty="0" err="1">
                <a:solidFill>
                  <a:schemeClr val="dk1"/>
                </a:solidFill>
              </a:rPr>
              <a:t>sebesar</a:t>
            </a:r>
            <a:r>
              <a:rPr lang="en-US" sz="1000" dirty="0">
                <a:solidFill>
                  <a:schemeClr val="dk1"/>
                </a:solidFill>
              </a:rPr>
              <a:t> RP 426.640.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a:t>
            </a:r>
            <a:r>
              <a:rPr lang="en-US" sz="1000" dirty="0" err="1">
                <a:solidFill>
                  <a:schemeClr val="dk1"/>
                </a:solidFill>
              </a:rPr>
              <a:t>pembayaraan</a:t>
            </a:r>
            <a:r>
              <a:rPr lang="en-US" sz="1000" dirty="0">
                <a:solidFill>
                  <a:schemeClr val="dk1"/>
                </a:solidFill>
              </a:rPr>
              <a:t> </a:t>
            </a:r>
            <a:r>
              <a:rPr lang="en-US" sz="1000" dirty="0" err="1">
                <a:solidFill>
                  <a:schemeClr val="dk1"/>
                </a:solidFill>
              </a:rPr>
              <a:t>ini</a:t>
            </a:r>
            <a:r>
              <a:rPr lang="en-US" sz="1000" dirty="0">
                <a:solidFill>
                  <a:schemeClr val="dk1"/>
                </a:solidFill>
              </a:rPr>
              <a:t> </a:t>
            </a:r>
            <a:r>
              <a:rPr lang="en-US" sz="1000" dirty="0" err="1">
                <a:solidFill>
                  <a:schemeClr val="dk1"/>
                </a:solidFill>
              </a:rPr>
              <a:t>turun</a:t>
            </a:r>
            <a:r>
              <a:rPr lang="en-US" sz="1000" dirty="0">
                <a:solidFill>
                  <a:schemeClr val="dk1"/>
                </a:solidFill>
              </a:rPr>
              <a:t> </a:t>
            </a:r>
            <a:r>
              <a:rPr lang="en-US" sz="1000" dirty="0" err="1">
                <a:solidFill>
                  <a:schemeClr val="dk1"/>
                </a:solidFill>
              </a:rPr>
              <a:t>sebesar</a:t>
            </a:r>
            <a:r>
              <a:rPr lang="en-US" sz="1000" dirty="0">
                <a:solidFill>
                  <a:schemeClr val="dk1"/>
                </a:solidFill>
              </a:rPr>
              <a:t> Rp 335.790 </a:t>
            </a: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(-79%) </a:t>
            </a:r>
            <a:r>
              <a:rPr lang="en-US" sz="1000" dirty="0" err="1">
                <a:solidFill>
                  <a:schemeClr val="dk1"/>
                </a:solidFill>
              </a:rPr>
              <a:t>menjadi</a:t>
            </a:r>
            <a:r>
              <a:rPr lang="en-US" sz="1000" dirty="0">
                <a:solidFill>
                  <a:schemeClr val="dk1"/>
                </a:solidFill>
              </a:rPr>
              <a:t> Rp 90.680.</a:t>
            </a:r>
          </a:p>
          <a:p>
            <a:pPr marL="0" lvl="0" indent="0" algn="l" rtl="0">
              <a:lnSpc>
                <a:spcPct val="150000"/>
              </a:lnSpc>
              <a:spcBef>
                <a:spcPts val="0"/>
              </a:spcBef>
              <a:spcAft>
                <a:spcPts val="0"/>
              </a:spcAft>
              <a:buClr>
                <a:srgbClr val="000000"/>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ID"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ID" sz="1000" dirty="0">
              <a:solidFill>
                <a:schemeClr val="dk1"/>
              </a:solidFill>
            </a:endParaRPr>
          </a:p>
        </p:txBody>
      </p:sp>
    </p:spTree>
    <p:extLst>
      <p:ext uri="{BB962C8B-B14F-4D97-AF65-F5344CB8AC3E}">
        <p14:creationId xmlns:p14="http://schemas.microsoft.com/office/powerpoint/2010/main" val="28036318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38">
          <a:extLst>
            <a:ext uri="{FF2B5EF4-FFF2-40B4-BE49-F238E27FC236}">
              <a16:creationId xmlns:a16="http://schemas.microsoft.com/office/drawing/2014/main" id="{385ABAF9-02EA-3C1B-6CBA-93A460E25F91}"/>
            </a:ext>
          </a:extLst>
        </p:cNvPr>
        <p:cNvGrpSpPr/>
        <p:nvPr/>
      </p:nvGrpSpPr>
      <p:grpSpPr>
        <a:xfrm>
          <a:off x="0" y="0"/>
          <a:ext cx="0" cy="0"/>
          <a:chOff x="0" y="0"/>
          <a:chExt cx="0" cy="0"/>
        </a:xfrm>
      </p:grpSpPr>
      <p:grpSp>
        <p:nvGrpSpPr>
          <p:cNvPr id="139" name="Google Shape;139;g274a404442a_0_113">
            <a:extLst>
              <a:ext uri="{FF2B5EF4-FFF2-40B4-BE49-F238E27FC236}">
                <a16:creationId xmlns:a16="http://schemas.microsoft.com/office/drawing/2014/main" id="{9E5F918F-9E04-DC26-A296-18A0DF86A08E}"/>
              </a:ext>
            </a:extLst>
          </p:cNvPr>
          <p:cNvGrpSpPr/>
          <p:nvPr/>
        </p:nvGrpSpPr>
        <p:grpSpPr>
          <a:xfrm>
            <a:off x="3854590" y="4740702"/>
            <a:ext cx="1434817" cy="389011"/>
            <a:chOff x="3248325" y="4588800"/>
            <a:chExt cx="2045939" cy="554700"/>
          </a:xfrm>
        </p:grpSpPr>
        <p:sp>
          <p:nvSpPr>
            <p:cNvPr id="140" name="Google Shape;140;g274a404442a_0_113">
              <a:extLst>
                <a:ext uri="{FF2B5EF4-FFF2-40B4-BE49-F238E27FC236}">
                  <a16:creationId xmlns:a16="http://schemas.microsoft.com/office/drawing/2014/main" id="{AA3AC8B7-D792-CF61-4D4B-71A7EEAA766A}"/>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g274a404442a_0_113">
              <a:extLst>
                <a:ext uri="{FF2B5EF4-FFF2-40B4-BE49-F238E27FC236}">
                  <a16:creationId xmlns:a16="http://schemas.microsoft.com/office/drawing/2014/main" id="{E91BE15C-19DE-EB1B-878B-5BCC88D85B47}"/>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g274a404442a_0_113">
              <a:extLst>
                <a:ext uri="{FF2B5EF4-FFF2-40B4-BE49-F238E27FC236}">
                  <a16:creationId xmlns:a16="http://schemas.microsoft.com/office/drawing/2014/main" id="{C5DBE90A-73E3-9156-4641-EFB50392DFAE}"/>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3" name="Google Shape;143;g274a404442a_0_113">
            <a:extLst>
              <a:ext uri="{FF2B5EF4-FFF2-40B4-BE49-F238E27FC236}">
                <a16:creationId xmlns:a16="http://schemas.microsoft.com/office/drawing/2014/main" id="{ACF034C5-6A8A-B434-597E-CCBC8764BB10}"/>
              </a:ext>
            </a:extLst>
          </p:cNvPr>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44" name="Google Shape;144;g274a404442a_0_113">
            <a:extLst>
              <a:ext uri="{FF2B5EF4-FFF2-40B4-BE49-F238E27FC236}">
                <a16:creationId xmlns:a16="http://schemas.microsoft.com/office/drawing/2014/main" id="{9C1A0C04-C009-0803-C490-159818A0384E}"/>
              </a:ext>
            </a:extLst>
          </p:cNvPr>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45" name="Google Shape;145;g274a404442a_0_113">
            <a:extLst>
              <a:ext uri="{FF2B5EF4-FFF2-40B4-BE49-F238E27FC236}">
                <a16:creationId xmlns:a16="http://schemas.microsoft.com/office/drawing/2014/main" id="{99F42BC7-B1C2-4F54-2E34-8997FFF2146B}"/>
              </a:ext>
            </a:extLst>
          </p:cNvPr>
          <p:cNvGrpSpPr/>
          <p:nvPr/>
        </p:nvGrpSpPr>
        <p:grpSpPr>
          <a:xfrm>
            <a:off x="8325085" y="65155"/>
            <a:ext cx="763768" cy="752531"/>
            <a:chOff x="695950" y="3458000"/>
            <a:chExt cx="966550" cy="952450"/>
          </a:xfrm>
        </p:grpSpPr>
        <p:sp>
          <p:nvSpPr>
            <p:cNvPr id="146" name="Google Shape;146;g274a404442a_0_113">
              <a:extLst>
                <a:ext uri="{FF2B5EF4-FFF2-40B4-BE49-F238E27FC236}">
                  <a16:creationId xmlns:a16="http://schemas.microsoft.com/office/drawing/2014/main" id="{73A617CA-0560-5CD2-E590-D9D6E2EEA6AB}"/>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g274a404442a_0_113">
              <a:extLst>
                <a:ext uri="{FF2B5EF4-FFF2-40B4-BE49-F238E27FC236}">
                  <a16:creationId xmlns:a16="http://schemas.microsoft.com/office/drawing/2014/main" id="{15E92140-55C7-ADBB-C67F-A29BE04286B3}"/>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g274a404442a_0_113">
              <a:extLst>
                <a:ext uri="{FF2B5EF4-FFF2-40B4-BE49-F238E27FC236}">
                  <a16:creationId xmlns:a16="http://schemas.microsoft.com/office/drawing/2014/main" id="{FE40DBBF-D7A7-DCE3-D517-C3BF3FA0732D}"/>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74a404442a_0_113">
              <a:extLst>
                <a:ext uri="{FF2B5EF4-FFF2-40B4-BE49-F238E27FC236}">
                  <a16:creationId xmlns:a16="http://schemas.microsoft.com/office/drawing/2014/main" id="{B0610578-0BEA-D5FB-3185-0DF4F75155B5}"/>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g274a404442a_0_113">
              <a:extLst>
                <a:ext uri="{FF2B5EF4-FFF2-40B4-BE49-F238E27FC236}">
                  <a16:creationId xmlns:a16="http://schemas.microsoft.com/office/drawing/2014/main" id="{23731411-2308-B9FA-80E5-A0063BB30C92}"/>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g274a404442a_0_113">
              <a:extLst>
                <a:ext uri="{FF2B5EF4-FFF2-40B4-BE49-F238E27FC236}">
                  <a16:creationId xmlns:a16="http://schemas.microsoft.com/office/drawing/2014/main" id="{76862783-45A1-DED7-0271-A2CB25575FFB}"/>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74a404442a_0_113">
              <a:extLst>
                <a:ext uri="{FF2B5EF4-FFF2-40B4-BE49-F238E27FC236}">
                  <a16:creationId xmlns:a16="http://schemas.microsoft.com/office/drawing/2014/main" id="{37CDE9D4-788B-8DF6-E851-F3E4243A601C}"/>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g274a404442a_0_113">
              <a:extLst>
                <a:ext uri="{FF2B5EF4-FFF2-40B4-BE49-F238E27FC236}">
                  <a16:creationId xmlns:a16="http://schemas.microsoft.com/office/drawing/2014/main" id="{23787210-290C-6DE4-9D1D-CF18D07F5063}"/>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274a404442a_0_113">
              <a:extLst>
                <a:ext uri="{FF2B5EF4-FFF2-40B4-BE49-F238E27FC236}">
                  <a16:creationId xmlns:a16="http://schemas.microsoft.com/office/drawing/2014/main" id="{D80364B8-2444-B17B-A13C-856359B602A4}"/>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5" name="Google Shape;155;g274a404442a_0_113">
            <a:extLst>
              <a:ext uri="{FF2B5EF4-FFF2-40B4-BE49-F238E27FC236}">
                <a16:creationId xmlns:a16="http://schemas.microsoft.com/office/drawing/2014/main" id="{A936AE91-5E7E-2AD8-ECAD-09E5BF55D389}"/>
              </a:ext>
            </a:extLst>
          </p:cNvPr>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Arus Kas - Aktivitas Pendanaan</a:t>
            </a:r>
            <a:endParaRPr sz="3600" b="1">
              <a:solidFill>
                <a:srgbClr val="17919B"/>
              </a:solidFill>
              <a:latin typeface="Roboto"/>
              <a:ea typeface="Roboto"/>
              <a:cs typeface="Roboto"/>
              <a:sym typeface="Roboto"/>
            </a:endParaRPr>
          </a:p>
        </p:txBody>
      </p:sp>
      <p:sp>
        <p:nvSpPr>
          <p:cNvPr id="156" name="Google Shape;156;g274a404442a_0_113">
            <a:extLst>
              <a:ext uri="{FF2B5EF4-FFF2-40B4-BE49-F238E27FC236}">
                <a16:creationId xmlns:a16="http://schemas.microsoft.com/office/drawing/2014/main" id="{EF89B584-A5AD-45D4-484D-952977DC97D0}"/>
              </a:ext>
            </a:extLst>
          </p:cNvPr>
          <p:cNvSpPr txBox="1"/>
          <p:nvPr/>
        </p:nvSpPr>
        <p:spPr>
          <a:xfrm>
            <a:off x="212775" y="862485"/>
            <a:ext cx="8530500" cy="3686927"/>
          </a:xfrm>
          <a:prstGeom prst="rect">
            <a:avLst/>
          </a:prstGeom>
          <a:noFill/>
          <a:ln>
            <a:noFill/>
          </a:ln>
        </p:spPr>
        <p:txBody>
          <a:bodyPr spcFirstLastPara="1" wrap="square" lIns="91425" tIns="91425" rIns="91425" bIns="91425" anchor="t" anchorCtr="0">
            <a:noAutofit/>
          </a:bodyPr>
          <a:lstStyle/>
          <a:p>
            <a:pPr lvl="0" algn="l" rtl="0">
              <a:lnSpc>
                <a:spcPct val="150000"/>
              </a:lnSpc>
              <a:spcBef>
                <a:spcPts val="0"/>
              </a:spcBef>
              <a:spcAft>
                <a:spcPts val="0"/>
              </a:spcAft>
              <a:buClr>
                <a:srgbClr val="000000"/>
              </a:buClr>
              <a:buSzPts val="1100"/>
            </a:pPr>
            <a:r>
              <a:rPr lang="en-US" sz="1000" b="1" dirty="0" err="1">
                <a:solidFill>
                  <a:schemeClr val="dk1"/>
                </a:solidFill>
              </a:rPr>
              <a:t>Peenggunaan</a:t>
            </a:r>
            <a:r>
              <a:rPr lang="en-US" sz="1000" b="1" dirty="0">
                <a:solidFill>
                  <a:schemeClr val="dk1"/>
                </a:solidFill>
              </a:rPr>
              <a:t> Dana</a:t>
            </a:r>
          </a:p>
          <a:p>
            <a:pPr lvl="0" algn="l" rtl="0">
              <a:lnSpc>
                <a:spcPct val="150000"/>
              </a:lnSpc>
              <a:spcBef>
                <a:spcPts val="0"/>
              </a:spcBef>
              <a:spcAft>
                <a:spcPts val="0"/>
              </a:spcAft>
              <a:buClr>
                <a:srgbClr val="000000"/>
              </a:buClr>
              <a:buSzPts val="1100"/>
            </a:pPr>
            <a:r>
              <a:rPr lang="en-US" sz="1000" dirty="0">
                <a:solidFill>
                  <a:schemeClr val="dk1"/>
                </a:solidFill>
              </a:rPr>
              <a:t>Di </a:t>
            </a:r>
            <a:r>
              <a:rPr lang="en-US" sz="1000" dirty="0" err="1">
                <a:solidFill>
                  <a:schemeClr val="dk1"/>
                </a:solidFill>
              </a:rPr>
              <a:t>tahun</a:t>
            </a:r>
            <a:r>
              <a:rPr lang="en-US" sz="1000" dirty="0">
                <a:solidFill>
                  <a:schemeClr val="dk1"/>
                </a:solidFill>
              </a:rPr>
              <a:t> 2011 </a:t>
            </a:r>
            <a:r>
              <a:rPr lang="en-US" sz="1000" dirty="0" err="1">
                <a:solidFill>
                  <a:schemeClr val="dk1"/>
                </a:solidFill>
              </a:rPr>
              <a:t>pembayaran</a:t>
            </a:r>
            <a:r>
              <a:rPr lang="en-US" sz="1000" dirty="0">
                <a:solidFill>
                  <a:schemeClr val="dk1"/>
                </a:solidFill>
              </a:rPr>
              <a:t> utang </a:t>
            </a:r>
            <a:r>
              <a:rPr lang="en-US" sz="1000" dirty="0" err="1">
                <a:solidFill>
                  <a:schemeClr val="dk1"/>
                </a:solidFill>
              </a:rPr>
              <a:t>jangka</a:t>
            </a:r>
            <a:r>
              <a:rPr lang="en-US" sz="1000" dirty="0">
                <a:solidFill>
                  <a:schemeClr val="dk1"/>
                </a:solidFill>
              </a:rPr>
              <a:t> Panjang </a:t>
            </a:r>
            <a:r>
              <a:rPr lang="en-US" sz="1000" dirty="0" err="1">
                <a:solidFill>
                  <a:schemeClr val="dk1"/>
                </a:solidFill>
              </a:rPr>
              <a:t>sebesar</a:t>
            </a:r>
            <a:r>
              <a:rPr lang="en-US" sz="1000" dirty="0">
                <a:solidFill>
                  <a:schemeClr val="dk1"/>
                </a:solidFill>
              </a:rPr>
              <a:t> Rp 542.574.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a:t>
            </a:r>
            <a:r>
              <a:rPr lang="en-US" sz="1000" dirty="0" err="1">
                <a:solidFill>
                  <a:schemeClr val="dk1"/>
                </a:solidFill>
              </a:rPr>
              <a:t>turun</a:t>
            </a:r>
            <a:r>
              <a:rPr lang="en-US" sz="1000" dirty="0">
                <a:solidFill>
                  <a:schemeClr val="dk1"/>
                </a:solidFill>
              </a:rPr>
              <a:t> </a:t>
            </a:r>
            <a:r>
              <a:rPr lang="en-US" sz="1000" dirty="0" err="1">
                <a:solidFill>
                  <a:schemeClr val="dk1"/>
                </a:solidFill>
              </a:rPr>
              <a:t>sebesar</a:t>
            </a:r>
            <a:r>
              <a:rPr lang="en-US" sz="1000" dirty="0">
                <a:solidFill>
                  <a:schemeClr val="dk1"/>
                </a:solidFill>
              </a:rPr>
              <a:t> Rp 504.877 (93%%) </a:t>
            </a:r>
            <a:r>
              <a:rPr lang="en-US" sz="1000" dirty="0" err="1">
                <a:solidFill>
                  <a:schemeClr val="dk1"/>
                </a:solidFill>
              </a:rPr>
              <a:t>menjadi</a:t>
            </a:r>
            <a:r>
              <a:rPr lang="en-US" sz="1000" dirty="0">
                <a:solidFill>
                  <a:schemeClr val="dk1"/>
                </a:solidFill>
              </a:rPr>
              <a:t> </a:t>
            </a:r>
          </a:p>
          <a:p>
            <a:pPr lvl="0" algn="l" rtl="0">
              <a:lnSpc>
                <a:spcPct val="150000"/>
              </a:lnSpc>
              <a:spcBef>
                <a:spcPts val="0"/>
              </a:spcBef>
              <a:spcAft>
                <a:spcPts val="0"/>
              </a:spcAft>
              <a:buClr>
                <a:srgbClr val="000000"/>
              </a:buClr>
              <a:buSzPts val="1100"/>
            </a:pPr>
            <a:r>
              <a:rPr lang="en-US" sz="1000" dirty="0">
                <a:solidFill>
                  <a:schemeClr val="dk1"/>
                </a:solidFill>
              </a:rPr>
              <a:t>Rp 37.697</a:t>
            </a:r>
          </a:p>
          <a:p>
            <a:pPr lvl="0" algn="l" rtl="0">
              <a:lnSpc>
                <a:spcPct val="150000"/>
              </a:lnSpc>
              <a:spcBef>
                <a:spcPts val="0"/>
              </a:spcBef>
              <a:spcAft>
                <a:spcPts val="0"/>
              </a:spcAft>
              <a:buClr>
                <a:srgbClr val="000000"/>
              </a:buClr>
              <a:buSzPts val="1100"/>
            </a:pPr>
            <a:r>
              <a:rPr lang="en-US" sz="1000" dirty="0" err="1">
                <a:solidFill>
                  <a:schemeClr val="dk1"/>
                </a:solidFill>
              </a:rPr>
              <a:t>Ditahun</a:t>
            </a:r>
            <a:r>
              <a:rPr lang="en-US" sz="1000" dirty="0">
                <a:solidFill>
                  <a:schemeClr val="dk1"/>
                </a:solidFill>
              </a:rPr>
              <a:t> 2011 </a:t>
            </a:r>
            <a:r>
              <a:rPr lang="en-US" sz="1000" dirty="0" err="1">
                <a:solidFill>
                  <a:schemeClr val="dk1"/>
                </a:solidFill>
              </a:rPr>
              <a:t>pembayaran</a:t>
            </a:r>
            <a:r>
              <a:rPr lang="en-US" sz="1000" dirty="0">
                <a:solidFill>
                  <a:schemeClr val="dk1"/>
                </a:solidFill>
              </a:rPr>
              <a:t> </a:t>
            </a:r>
            <a:r>
              <a:rPr lang="en-US" sz="1000" dirty="0" err="1">
                <a:solidFill>
                  <a:schemeClr val="dk1"/>
                </a:solidFill>
              </a:rPr>
              <a:t>deviden</a:t>
            </a:r>
            <a:r>
              <a:rPr lang="en-US" sz="1000" dirty="0">
                <a:solidFill>
                  <a:schemeClr val="dk1"/>
                </a:solidFill>
              </a:rPr>
              <a:t> </a:t>
            </a:r>
            <a:r>
              <a:rPr lang="en-US" sz="1000" dirty="0" err="1">
                <a:solidFill>
                  <a:schemeClr val="dk1"/>
                </a:solidFill>
              </a:rPr>
              <a:t>kepada</a:t>
            </a:r>
            <a:r>
              <a:rPr lang="en-US" sz="1000" dirty="0">
                <a:solidFill>
                  <a:schemeClr val="dk1"/>
                </a:solidFill>
              </a:rPr>
              <a:t> non </a:t>
            </a:r>
            <a:r>
              <a:rPr lang="en-US" sz="1000" dirty="0" err="1">
                <a:solidFill>
                  <a:schemeClr val="dk1"/>
                </a:solidFill>
              </a:rPr>
              <a:t>etitas</a:t>
            </a:r>
            <a:r>
              <a:rPr lang="en-US" sz="1000" dirty="0">
                <a:solidFill>
                  <a:schemeClr val="dk1"/>
                </a:solidFill>
              </a:rPr>
              <a:t> </a:t>
            </a:r>
            <a:r>
              <a:rPr lang="en-US" sz="1000" dirty="0" err="1">
                <a:solidFill>
                  <a:schemeClr val="dk1"/>
                </a:solidFill>
              </a:rPr>
              <a:t>anak</a:t>
            </a:r>
            <a:r>
              <a:rPr lang="en-US" sz="1000" dirty="0">
                <a:solidFill>
                  <a:schemeClr val="dk1"/>
                </a:solidFill>
              </a:rPr>
              <a:t> </a:t>
            </a:r>
            <a:r>
              <a:rPr lang="en-US" sz="1000" dirty="0" err="1">
                <a:solidFill>
                  <a:schemeClr val="dk1"/>
                </a:solidFill>
              </a:rPr>
              <a:t>sebesar</a:t>
            </a:r>
            <a:r>
              <a:rPr lang="en-US" sz="1000" dirty="0">
                <a:solidFill>
                  <a:schemeClr val="dk1"/>
                </a:solidFill>
              </a:rPr>
              <a:t> Rp 2.423.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naik </a:t>
            </a:r>
            <a:r>
              <a:rPr lang="en-US" sz="1000" dirty="0" err="1">
                <a:solidFill>
                  <a:schemeClr val="dk1"/>
                </a:solidFill>
              </a:rPr>
              <a:t>sebesar</a:t>
            </a:r>
            <a:r>
              <a:rPr lang="en-US" sz="1000" dirty="0">
                <a:solidFill>
                  <a:schemeClr val="dk1"/>
                </a:solidFill>
              </a:rPr>
              <a:t> Rp 2.739 (113%)</a:t>
            </a:r>
            <a:r>
              <a:rPr lang="en-US" sz="1000" dirty="0" err="1">
                <a:solidFill>
                  <a:schemeClr val="dk1"/>
                </a:solidFill>
              </a:rPr>
              <a:t>menjadi</a:t>
            </a:r>
            <a:r>
              <a:rPr lang="en-US" sz="1000" dirty="0">
                <a:solidFill>
                  <a:schemeClr val="dk1"/>
                </a:solidFill>
              </a:rPr>
              <a:t> </a:t>
            </a:r>
          </a:p>
          <a:p>
            <a:pPr lvl="0" algn="l" rtl="0">
              <a:lnSpc>
                <a:spcPct val="150000"/>
              </a:lnSpc>
              <a:spcBef>
                <a:spcPts val="0"/>
              </a:spcBef>
              <a:spcAft>
                <a:spcPts val="0"/>
              </a:spcAft>
              <a:buClr>
                <a:srgbClr val="000000"/>
              </a:buClr>
              <a:buSzPts val="1100"/>
            </a:pPr>
            <a:r>
              <a:rPr lang="en-US" sz="1000" dirty="0">
                <a:solidFill>
                  <a:schemeClr val="dk1"/>
                </a:solidFill>
              </a:rPr>
              <a:t>Rp 5.162</a:t>
            </a:r>
          </a:p>
          <a:p>
            <a:pPr lvl="0" algn="l" rtl="0">
              <a:lnSpc>
                <a:spcPct val="150000"/>
              </a:lnSpc>
              <a:spcBef>
                <a:spcPts val="0"/>
              </a:spcBef>
              <a:spcAft>
                <a:spcPts val="0"/>
              </a:spcAft>
              <a:buClr>
                <a:srgbClr val="000000"/>
              </a:buClr>
              <a:buSzPts val="1100"/>
            </a:pPr>
            <a:r>
              <a:rPr lang="en-US" sz="1000" dirty="0">
                <a:solidFill>
                  <a:schemeClr val="dk1"/>
                </a:solidFill>
              </a:rPr>
              <a:t>Pada </a:t>
            </a:r>
            <a:r>
              <a:rPr lang="en-US" sz="1000" dirty="0" err="1">
                <a:solidFill>
                  <a:schemeClr val="dk1"/>
                </a:solidFill>
              </a:rPr>
              <a:t>tahun</a:t>
            </a:r>
            <a:r>
              <a:rPr lang="en-US" sz="1000" dirty="0">
                <a:solidFill>
                  <a:schemeClr val="dk1"/>
                </a:solidFill>
              </a:rPr>
              <a:t> 2011 </a:t>
            </a:r>
            <a:r>
              <a:rPr lang="en-US" sz="1000" dirty="0" err="1">
                <a:solidFill>
                  <a:schemeClr val="dk1"/>
                </a:solidFill>
              </a:rPr>
              <a:t>sewa</a:t>
            </a:r>
            <a:r>
              <a:rPr lang="en-US" sz="1000" dirty="0">
                <a:solidFill>
                  <a:schemeClr val="dk1"/>
                </a:solidFill>
              </a:rPr>
              <a:t> </a:t>
            </a:r>
            <a:r>
              <a:rPr lang="en-US" sz="1000" dirty="0" err="1">
                <a:solidFill>
                  <a:schemeClr val="dk1"/>
                </a:solidFill>
              </a:rPr>
              <a:t>pembiyaan</a:t>
            </a:r>
            <a:r>
              <a:rPr lang="en-US" sz="1000" dirty="0">
                <a:solidFill>
                  <a:schemeClr val="dk1"/>
                </a:solidFill>
              </a:rPr>
              <a:t> </a:t>
            </a:r>
            <a:r>
              <a:rPr lang="en-US" sz="1000" dirty="0" err="1">
                <a:solidFill>
                  <a:schemeClr val="dk1"/>
                </a:solidFill>
              </a:rPr>
              <a:t>sebesar</a:t>
            </a:r>
            <a:r>
              <a:rPr lang="en-US" sz="1000" dirty="0">
                <a:solidFill>
                  <a:schemeClr val="dk1"/>
                </a:solidFill>
              </a:rPr>
              <a:t> Rp 842.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a:t>
            </a:r>
            <a:r>
              <a:rPr lang="en-US" sz="1000" dirty="0" err="1">
                <a:solidFill>
                  <a:schemeClr val="dk1"/>
                </a:solidFill>
              </a:rPr>
              <a:t>turun</a:t>
            </a:r>
            <a:r>
              <a:rPr lang="en-US" sz="1000" dirty="0">
                <a:solidFill>
                  <a:schemeClr val="dk1"/>
                </a:solidFill>
              </a:rPr>
              <a:t> </a:t>
            </a:r>
            <a:r>
              <a:rPr lang="en-US" sz="1000" dirty="0" err="1">
                <a:solidFill>
                  <a:schemeClr val="dk1"/>
                </a:solidFill>
              </a:rPr>
              <a:t>sebesar</a:t>
            </a:r>
            <a:r>
              <a:rPr lang="en-US" sz="1000" dirty="0">
                <a:solidFill>
                  <a:schemeClr val="dk1"/>
                </a:solidFill>
              </a:rPr>
              <a:t> Rp 659 (-78%) </a:t>
            </a:r>
            <a:r>
              <a:rPr lang="en-US" sz="1000" dirty="0" err="1">
                <a:solidFill>
                  <a:schemeClr val="dk1"/>
                </a:solidFill>
              </a:rPr>
              <a:t>menjadi</a:t>
            </a:r>
            <a:r>
              <a:rPr lang="en-US" sz="1000" dirty="0">
                <a:solidFill>
                  <a:schemeClr val="dk1"/>
                </a:solidFill>
              </a:rPr>
              <a:t> Rp 183.</a:t>
            </a:r>
          </a:p>
          <a:p>
            <a:pPr lvl="0" algn="l" rtl="0">
              <a:lnSpc>
                <a:spcPct val="150000"/>
              </a:lnSpc>
              <a:spcBef>
                <a:spcPts val="0"/>
              </a:spcBef>
              <a:spcAft>
                <a:spcPts val="0"/>
              </a:spcAft>
              <a:buClr>
                <a:srgbClr val="000000"/>
              </a:buClr>
              <a:buSzPts val="1100"/>
            </a:pPr>
            <a:r>
              <a:rPr lang="en-US" sz="1000" dirty="0">
                <a:solidFill>
                  <a:schemeClr val="dk1"/>
                </a:solidFill>
              </a:rPr>
              <a:t>Total </a:t>
            </a:r>
            <a:r>
              <a:rPr lang="en-US" sz="1000" dirty="0" err="1">
                <a:solidFill>
                  <a:schemeClr val="dk1"/>
                </a:solidFill>
              </a:rPr>
              <a:t>pengeluaraan</a:t>
            </a:r>
            <a:r>
              <a:rPr lang="en-US" sz="1000" dirty="0">
                <a:solidFill>
                  <a:schemeClr val="dk1"/>
                </a:solidFill>
              </a:rPr>
              <a:t> dana 2011 </a:t>
            </a:r>
            <a:r>
              <a:rPr lang="en-US" sz="1000" dirty="0" err="1">
                <a:solidFill>
                  <a:schemeClr val="dk1"/>
                </a:solidFill>
              </a:rPr>
              <a:t>sebesar</a:t>
            </a:r>
            <a:r>
              <a:rPr lang="en-US" sz="1000" dirty="0">
                <a:solidFill>
                  <a:schemeClr val="dk1"/>
                </a:solidFill>
              </a:rPr>
              <a:t> Rp 1.625.119 </a:t>
            </a:r>
            <a:r>
              <a:rPr lang="en-US" sz="1000" dirty="0" err="1">
                <a:solidFill>
                  <a:schemeClr val="dk1"/>
                </a:solidFill>
              </a:rPr>
              <a:t>Sementara</a:t>
            </a:r>
            <a:r>
              <a:rPr lang="en-US" sz="1000" dirty="0">
                <a:solidFill>
                  <a:schemeClr val="dk1"/>
                </a:solidFill>
              </a:rPr>
              <a:t> </a:t>
            </a:r>
            <a:r>
              <a:rPr lang="en-US" sz="1000" dirty="0" err="1">
                <a:solidFill>
                  <a:schemeClr val="dk1"/>
                </a:solidFill>
              </a:rPr>
              <a:t>dirahun</a:t>
            </a:r>
            <a:r>
              <a:rPr lang="en-US" sz="1000" dirty="0">
                <a:solidFill>
                  <a:schemeClr val="dk1"/>
                </a:solidFill>
              </a:rPr>
              <a:t> 2012 </a:t>
            </a:r>
            <a:r>
              <a:rPr lang="en-US" sz="1000" dirty="0" err="1">
                <a:solidFill>
                  <a:schemeClr val="dk1"/>
                </a:solidFill>
              </a:rPr>
              <a:t>turun</a:t>
            </a:r>
            <a:r>
              <a:rPr lang="en-US" sz="1000" dirty="0">
                <a:solidFill>
                  <a:schemeClr val="dk1"/>
                </a:solidFill>
              </a:rPr>
              <a:t> </a:t>
            </a:r>
            <a:r>
              <a:rPr lang="en-US" sz="1000" dirty="0" err="1">
                <a:solidFill>
                  <a:schemeClr val="dk1"/>
                </a:solidFill>
              </a:rPr>
              <a:t>sebesar</a:t>
            </a:r>
            <a:r>
              <a:rPr lang="en-US" sz="1000" dirty="0">
                <a:solidFill>
                  <a:schemeClr val="dk1"/>
                </a:solidFill>
              </a:rPr>
              <a:t> Rp 802.511 (-49%) </a:t>
            </a:r>
            <a:r>
              <a:rPr lang="en-US" sz="1000" dirty="0" err="1">
                <a:solidFill>
                  <a:schemeClr val="dk1"/>
                </a:solidFill>
              </a:rPr>
              <a:t>menjadi</a:t>
            </a:r>
            <a:r>
              <a:rPr lang="en-US" sz="1000" dirty="0">
                <a:solidFill>
                  <a:schemeClr val="dk1"/>
                </a:solidFill>
              </a:rPr>
              <a:t> Rp 822.608</a:t>
            </a:r>
          </a:p>
          <a:p>
            <a:pPr lvl="0" algn="l" rtl="0">
              <a:lnSpc>
                <a:spcPct val="150000"/>
              </a:lnSpc>
              <a:spcBef>
                <a:spcPts val="0"/>
              </a:spcBef>
              <a:spcAft>
                <a:spcPts val="0"/>
              </a:spcAft>
              <a:buClr>
                <a:srgbClr val="000000"/>
              </a:buClr>
              <a:buSzPts val="1100"/>
            </a:pPr>
            <a:endParaRPr lang="en-US" sz="1000" dirty="0">
              <a:solidFill>
                <a:schemeClr val="dk1"/>
              </a:solidFill>
            </a:endParaRPr>
          </a:p>
          <a:p>
            <a:pPr lvl="0" algn="l" rtl="0">
              <a:lnSpc>
                <a:spcPct val="150000"/>
              </a:lnSpc>
              <a:spcBef>
                <a:spcPts val="0"/>
              </a:spcBef>
              <a:spcAft>
                <a:spcPts val="0"/>
              </a:spcAft>
              <a:buClr>
                <a:srgbClr val="000000"/>
              </a:buClr>
              <a:buSzPts val="1100"/>
            </a:pPr>
            <a:endParaRPr lang="en-US" sz="1000" dirty="0">
              <a:solidFill>
                <a:schemeClr val="dk1"/>
              </a:solidFill>
            </a:endParaRPr>
          </a:p>
          <a:p>
            <a:pPr lvl="0" algn="l" rtl="0">
              <a:lnSpc>
                <a:spcPct val="150000"/>
              </a:lnSpc>
              <a:spcBef>
                <a:spcPts val="0"/>
              </a:spcBef>
              <a:spcAft>
                <a:spcPts val="0"/>
              </a:spcAft>
              <a:buClr>
                <a:srgbClr val="000000"/>
              </a:buClr>
              <a:buSzPts val="1100"/>
            </a:pPr>
            <a:endParaRPr lang="en-US" sz="1000" dirty="0">
              <a:solidFill>
                <a:schemeClr val="dk1"/>
              </a:solidFill>
            </a:endParaRPr>
          </a:p>
          <a:p>
            <a:pPr marL="0" lvl="0" indent="0" algn="l" rtl="0">
              <a:lnSpc>
                <a:spcPct val="150000"/>
              </a:lnSpc>
              <a:spcBef>
                <a:spcPts val="0"/>
              </a:spcBef>
              <a:spcAft>
                <a:spcPts val="0"/>
              </a:spcAft>
              <a:buClr>
                <a:srgbClr val="000000"/>
              </a:buClr>
              <a:buSzPts val="1100"/>
            </a:pPr>
            <a:r>
              <a:rPr lang="en-US" sz="1000" dirty="0">
                <a:solidFill>
                  <a:schemeClr val="dk1"/>
                </a:solidFill>
              </a:rPr>
              <a:t>   </a:t>
            </a:r>
          </a:p>
          <a:p>
            <a:pPr marL="0" lvl="0" indent="0" algn="l" rtl="0">
              <a:lnSpc>
                <a:spcPct val="150000"/>
              </a:lnSpc>
              <a:spcBef>
                <a:spcPts val="0"/>
              </a:spcBef>
              <a:spcAft>
                <a:spcPts val="0"/>
              </a:spcAft>
              <a:buClr>
                <a:srgbClr val="000000"/>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ID"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ID" sz="1000" dirty="0">
              <a:solidFill>
                <a:schemeClr val="dk1"/>
              </a:solidFill>
            </a:endParaRPr>
          </a:p>
        </p:txBody>
      </p:sp>
    </p:spTree>
    <p:extLst>
      <p:ext uri="{BB962C8B-B14F-4D97-AF65-F5344CB8AC3E}">
        <p14:creationId xmlns:p14="http://schemas.microsoft.com/office/powerpoint/2010/main" val="3496284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grpSp>
        <p:nvGrpSpPr>
          <p:cNvPr id="137" name="Google Shape;137;p18"/>
          <p:cNvGrpSpPr/>
          <p:nvPr/>
        </p:nvGrpSpPr>
        <p:grpSpPr>
          <a:xfrm>
            <a:off x="3854590" y="4740703"/>
            <a:ext cx="1434817" cy="389011"/>
            <a:chOff x="3248325" y="4588800"/>
            <a:chExt cx="2045939" cy="554700"/>
          </a:xfrm>
        </p:grpSpPr>
        <p:sp>
          <p:nvSpPr>
            <p:cNvPr id="138" name="Google Shape;138;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39" name="Google Shape;139;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0" name="Google Shape;140;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141" name="Google Shape;141;p18"/>
          <p:cNvGrpSpPr/>
          <p:nvPr/>
        </p:nvGrpSpPr>
        <p:grpSpPr>
          <a:xfrm>
            <a:off x="8325085" y="65154"/>
            <a:ext cx="763768" cy="752531"/>
            <a:chOff x="695950" y="3458000"/>
            <a:chExt cx="966550" cy="952450"/>
          </a:xfrm>
        </p:grpSpPr>
        <p:sp>
          <p:nvSpPr>
            <p:cNvPr id="142" name="Google Shape;142;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3" name="Google Shape;143;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4" name="Google Shape;144;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5" name="Google Shape;145;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6" name="Google Shape;146;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7" name="Google Shape;147;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8" name="Google Shape;148;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9" name="Google Shape;149;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50" name="Google Shape;150;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51" name="Google Shape;151;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dirty="0">
              <a:solidFill>
                <a:srgbClr val="18919B"/>
              </a:solidFill>
              <a:latin typeface="Caveat"/>
              <a:ea typeface="Caveat"/>
              <a:cs typeface="Caveat"/>
              <a:sym typeface="Caveat"/>
            </a:endParaRPr>
          </a:p>
        </p:txBody>
      </p:sp>
      <p:pic>
        <p:nvPicPr>
          <p:cNvPr id="152" name="Google Shape;152;p18"/>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3" name="Google Shape;153;p18"/>
          <p:cNvSpPr/>
          <p:nvPr/>
        </p:nvSpPr>
        <p:spPr>
          <a:xfrm>
            <a:off x="287034" y="1152525"/>
            <a:ext cx="11007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154" name="Google Shape;154;p18"/>
          <p:cNvSpPr/>
          <p:nvPr/>
        </p:nvSpPr>
        <p:spPr>
          <a:xfrm>
            <a:off x="3736975" y="1090613"/>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graphicFrame>
        <p:nvGraphicFramePr>
          <p:cNvPr id="155" name="Google Shape;155;p18"/>
          <p:cNvGraphicFramePr/>
          <p:nvPr/>
        </p:nvGraphicFramePr>
        <p:xfrm>
          <a:off x="375608" y="1059360"/>
          <a:ext cx="6580475" cy="358153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Nama : Kas</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dirty="0">
                          <a:solidFill>
                            <a:srgbClr val="000000"/>
                          </a:solidFill>
                          <a:latin typeface="Roboto"/>
                          <a:ea typeface="Roboto"/>
                          <a:cs typeface="Roboto"/>
                          <a:sym typeface="Roboto"/>
                        </a:rPr>
                        <a:t>No : 101</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46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dirty="0">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rPr>
                        <a:t> </a:t>
                      </a:r>
                      <a:endParaRPr sz="1100" dirty="0">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rPr>
                        <a:t> </a:t>
                      </a:r>
                      <a:endParaRPr sz="1100" dirty="0">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rPr>
                        <a:t> </a:t>
                      </a:r>
                      <a:endParaRPr sz="1100" dirty="0">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rPr>
                        <a:t> </a:t>
                      </a:r>
                      <a:endParaRPr sz="1100" dirty="0">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32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1</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Saldo</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rPr>
                        <a:t>40.000.000</a:t>
                      </a:r>
                    </a:p>
                    <a:p>
                      <a:pPr marL="0" marR="0" lvl="0" indent="0" algn="l"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rPr>
                        <a:t>40.000.000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246275">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3</a:t>
                      </a:r>
                      <a:endParaRPr sz="1100" u="none" strike="noStrike" cap="none" dirty="0">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dirty="0">
                          <a:highlight>
                            <a:srgbClr val="FFFFFF"/>
                          </a:highlight>
                          <a:latin typeface="Roboto"/>
                          <a:ea typeface="Roboto"/>
                          <a:cs typeface="Roboto"/>
                          <a:sym typeface="Roboto"/>
                        </a:rPr>
                        <a:t>Pembelian </a:t>
                      </a:r>
                      <a:r>
                        <a:rPr lang="en-US" sz="1100" u="none" strike="noStrike" cap="none" dirty="0" err="1">
                          <a:highlight>
                            <a:srgbClr val="FFFFFF"/>
                          </a:highlight>
                          <a:latin typeface="Roboto"/>
                          <a:ea typeface="Roboto"/>
                          <a:cs typeface="Roboto"/>
                          <a:sym typeface="Roboto"/>
                        </a:rPr>
                        <a:t>Peralatan</a:t>
                      </a:r>
                      <a:endParaRPr sz="1100" u="none" strike="noStrike" cap="none" dirty="0">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2.000.000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38.000.000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46275">
                <a:tc>
                  <a:txBody>
                    <a:bodyPr/>
                    <a:lstStyle/>
                    <a:p>
                      <a:pPr marL="0" marR="0" lvl="0" indent="0" algn="l"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5</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u="none" strike="noStrike" cap="none" dirty="0">
                          <a:highlight>
                            <a:srgbClr val="F3F3F3"/>
                          </a:highlight>
                          <a:latin typeface="Roboto"/>
                          <a:ea typeface="Roboto"/>
                          <a:cs typeface="Roboto"/>
                          <a:sym typeface="Roboto"/>
                        </a:rPr>
                        <a:t>Pembelian Peralatan</a:t>
                      </a: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35.000.000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r h="246275">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15</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Pendapatan</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2.000.000</a:t>
                      </a: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37.000.000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46275">
                <a:tc>
                  <a:txBody>
                    <a:bodyPr/>
                    <a:lstStyle/>
                    <a:p>
                      <a:pPr marL="0" marR="0" lvl="0" indent="0" algn="l"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16</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Beban Listrik</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36.700.000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246275">
                <a:tc>
                  <a:txBody>
                    <a:bodyPr/>
                    <a:lstStyle/>
                    <a:p>
                      <a:pPr marL="0" marR="0" lvl="0" indent="0" algn="l"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23</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Bayar Utang</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5.000.000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31.700.000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246275">
                <a:tc>
                  <a:txBody>
                    <a:bodyPr/>
                    <a:lstStyle/>
                    <a:p>
                      <a:pPr marL="0" marR="0" lvl="0" indent="0" algn="l"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26</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Beban Sewa</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700.000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31.000.000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r h="246275">
                <a:tc>
                  <a:txBody>
                    <a:bodyPr/>
                    <a:lstStyle/>
                    <a:p>
                      <a:pPr marL="0" marR="0" lvl="0" indent="0" algn="l"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31</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Beban Gaji</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1.000.000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30.000.000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r h="246275">
                <a:tc>
                  <a:txBody>
                    <a:bodyPr/>
                    <a:lstStyle/>
                    <a:p>
                      <a:pPr marL="0" marR="0" lvl="0" indent="0" algn="l"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31</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Prive</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500.000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29.500.000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12"/>
                  </a:ext>
                </a:extLst>
              </a:tr>
            </a:tbl>
          </a:graphicData>
        </a:graphic>
      </p:graphicFrame>
      <p:sp>
        <p:nvSpPr>
          <p:cNvPr id="156" name="Google Shape;156;p18"/>
          <p:cNvSpPr/>
          <p:nvPr/>
        </p:nvSpPr>
        <p:spPr>
          <a:xfrm>
            <a:off x="2276475" y="1320800"/>
            <a:ext cx="7524900" cy="216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7" name="Google Shape;157;p18"/>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Buku Besar</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42046564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23775" y="1525800"/>
            <a:ext cx="5352000" cy="1916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5500">
                <a:solidFill>
                  <a:srgbClr val="FFFFFF"/>
                </a:solidFill>
                <a:latin typeface="Roboto Black"/>
                <a:ea typeface="Roboto Black"/>
                <a:cs typeface="Roboto Black"/>
                <a:sym typeface="Roboto Black"/>
              </a:rPr>
              <a:t>PPh Orang Pribadi</a:t>
            </a:r>
            <a:endParaRPr sz="5500">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34523198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7216800" cy="4899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100" b="1">
                <a:solidFill>
                  <a:srgbClr val="17919B"/>
                </a:solidFill>
                <a:latin typeface="Roboto"/>
                <a:ea typeface="Roboto"/>
                <a:cs typeface="Roboto"/>
                <a:sym typeface="Roboto"/>
              </a:rPr>
              <a:t>PPh Orang Pribadi</a:t>
            </a:r>
            <a:endParaRPr sz="3100" b="1">
              <a:solidFill>
                <a:srgbClr val="17919B"/>
              </a:solidFill>
              <a:latin typeface="Roboto"/>
              <a:ea typeface="Roboto"/>
              <a:cs typeface="Roboto"/>
              <a:sym typeface="Roboto"/>
            </a:endParaRPr>
          </a:p>
        </p:txBody>
      </p:sp>
      <p:sp>
        <p:nvSpPr>
          <p:cNvPr id="86" name="Google Shape;86;p15"/>
          <p:cNvSpPr txBox="1"/>
          <p:nvPr/>
        </p:nvSpPr>
        <p:spPr>
          <a:xfrm>
            <a:off x="2277725" y="1067100"/>
            <a:ext cx="6564900" cy="3510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200">
                <a:latin typeface="Roboto"/>
                <a:ea typeface="Roboto"/>
                <a:cs typeface="Roboto"/>
                <a:sym typeface="Roboto"/>
              </a:rPr>
              <a:t>Kamu adalah seorang Tax Consultant di MAB Consulting, sebuah konsultan pajak terbaik &amp; profesional di Surabaya. Saat ini kamu sedang menangani salah satu klien kamu yaitu Bpk. Hendra dan istrinya. Beliau merupakan direktur Bank Mandiri yang memiliki istri dan 3 anak. Untuk kewajiban perpajakannya, Bpk. Hendra dan istri menghendaki hanya mempunyai satu NPWP. </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200">
                <a:latin typeface="Roboto"/>
                <a:ea typeface="Roboto"/>
                <a:cs typeface="Roboto"/>
                <a:sym typeface="Roboto"/>
              </a:rPr>
              <a:t>Berikut rincian bukti potong yang diterima oleh Bpk. Hendra dan istri:</a:t>
            </a:r>
            <a:endParaRPr sz="1200">
              <a:latin typeface="Roboto"/>
              <a:ea typeface="Roboto"/>
              <a:cs typeface="Roboto"/>
              <a:sym typeface="Roboto"/>
            </a:endParaRPr>
          </a:p>
          <a:p>
            <a:pPr marL="179999" lvl="0" indent="-171450" algn="l" rtl="0">
              <a:lnSpc>
                <a:spcPct val="115000"/>
              </a:lnSpc>
              <a:spcBef>
                <a:spcPts val="0"/>
              </a:spcBef>
              <a:spcAft>
                <a:spcPts val="0"/>
              </a:spcAft>
              <a:buSzPts val="1200"/>
              <a:buFont typeface="Roboto"/>
              <a:buChar char="●"/>
            </a:pPr>
            <a:r>
              <a:rPr lang="id" sz="1200">
                <a:latin typeface="Roboto"/>
                <a:ea typeface="Roboto"/>
                <a:cs typeface="Roboto"/>
                <a:sym typeface="Roboto"/>
              </a:rPr>
              <a:t>Bpk. Hendra bekerja di Bank Mandiri dengan penghasilan netto selama satu tahun sebesar Rp 480.000.000, pajak yang telah dipotong oleh perusahaan sebesar 54.000.000</a:t>
            </a:r>
            <a:endParaRPr sz="1200">
              <a:latin typeface="Roboto"/>
              <a:ea typeface="Roboto"/>
              <a:cs typeface="Roboto"/>
              <a:sym typeface="Roboto"/>
            </a:endParaRPr>
          </a:p>
          <a:p>
            <a:pPr marL="179999" lvl="0" indent="-171450" algn="l" rtl="0">
              <a:lnSpc>
                <a:spcPct val="115000"/>
              </a:lnSpc>
              <a:spcBef>
                <a:spcPts val="0"/>
              </a:spcBef>
              <a:spcAft>
                <a:spcPts val="0"/>
              </a:spcAft>
              <a:buSzPts val="1200"/>
              <a:buFont typeface="Roboto"/>
              <a:buChar char="●"/>
            </a:pPr>
            <a:r>
              <a:rPr lang="id" sz="1200">
                <a:latin typeface="Roboto"/>
                <a:ea typeface="Roboto"/>
                <a:cs typeface="Roboto"/>
                <a:sym typeface="Roboto"/>
              </a:rPr>
              <a:t>Istri Bpk. Hendra bekerja di Clarice Beauty Clinic dengan penghasilan netto selama satu tahun sebesar Rp 60.000.000, pajak yang telah dipotong oleh perusahaan sebesar Rp 250.000</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200" b="1">
                <a:latin typeface="Roboto"/>
                <a:ea typeface="Roboto"/>
                <a:cs typeface="Roboto"/>
                <a:sym typeface="Roboto"/>
              </a:rPr>
              <a:t>Sebagai seorang Tax Consultant, kamu harus membantu klien tersebut untuk mengetahui kewajiban PPh akhir tahun yang wajib dibayar. Buatlah perhitungan di Google Sheet.</a:t>
            </a:r>
            <a:endParaRPr sz="1200" b="1">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272450" y="1771512"/>
            <a:ext cx="1838700" cy="1838700"/>
          </a:xfrm>
          <a:prstGeom prst="rect">
            <a:avLst/>
          </a:prstGeom>
          <a:noFill/>
          <a:ln>
            <a:noFill/>
          </a:ln>
        </p:spPr>
      </p:pic>
    </p:spTree>
    <p:extLst>
      <p:ext uri="{BB962C8B-B14F-4D97-AF65-F5344CB8AC3E}">
        <p14:creationId xmlns:p14="http://schemas.microsoft.com/office/powerpoint/2010/main" val="25966114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2075" y="242225"/>
            <a:ext cx="7216800" cy="4899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100" b="1">
                <a:solidFill>
                  <a:srgbClr val="17919B"/>
                </a:solidFill>
                <a:latin typeface="Roboto"/>
                <a:ea typeface="Roboto"/>
                <a:cs typeface="Roboto"/>
                <a:sym typeface="Roboto"/>
              </a:rPr>
              <a:t>PPh Orang Pribadi</a:t>
            </a:r>
            <a:endParaRPr sz="3100" b="1">
              <a:solidFill>
                <a:srgbClr val="17919B"/>
              </a:solidFill>
              <a:latin typeface="Roboto"/>
              <a:ea typeface="Roboto"/>
              <a:cs typeface="Roboto"/>
              <a:sym typeface="Roboto"/>
            </a:endParaRPr>
          </a:p>
        </p:txBody>
      </p:sp>
      <p:graphicFrame>
        <p:nvGraphicFramePr>
          <p:cNvPr id="109" name="Google Shape;109;p16"/>
          <p:cNvGraphicFramePr/>
          <p:nvPr/>
        </p:nvGraphicFramePr>
        <p:xfrm>
          <a:off x="312063" y="836063"/>
          <a:ext cx="6863950" cy="2924186"/>
        </p:xfrm>
        <a:graphic>
          <a:graphicData uri="http://schemas.openxmlformats.org/drawingml/2006/table">
            <a:tbl>
              <a:tblPr bandRow="1" bandCol="1">
                <a:noFill/>
              </a:tblPr>
              <a:tblGrid>
                <a:gridCol w="1759225">
                  <a:extLst>
                    <a:ext uri="{9D8B030D-6E8A-4147-A177-3AD203B41FA5}">
                      <a16:colId xmlns:a16="http://schemas.microsoft.com/office/drawing/2014/main" val="20000"/>
                    </a:ext>
                  </a:extLst>
                </a:gridCol>
                <a:gridCol w="2064900">
                  <a:extLst>
                    <a:ext uri="{9D8B030D-6E8A-4147-A177-3AD203B41FA5}">
                      <a16:colId xmlns:a16="http://schemas.microsoft.com/office/drawing/2014/main" val="20001"/>
                    </a:ext>
                  </a:extLst>
                </a:gridCol>
                <a:gridCol w="1878075">
                  <a:extLst>
                    <a:ext uri="{9D8B030D-6E8A-4147-A177-3AD203B41FA5}">
                      <a16:colId xmlns:a16="http://schemas.microsoft.com/office/drawing/2014/main" val="20002"/>
                    </a:ext>
                  </a:extLst>
                </a:gridCol>
                <a:gridCol w="1161750">
                  <a:extLst>
                    <a:ext uri="{9D8B030D-6E8A-4147-A177-3AD203B41FA5}">
                      <a16:colId xmlns:a16="http://schemas.microsoft.com/office/drawing/2014/main" val="20003"/>
                    </a:ext>
                  </a:extLst>
                </a:gridCol>
              </a:tblGrid>
              <a:tr h="211575">
                <a:tc gridSpan="4">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Penghasilan Netto (Tidak Final)</a:t>
                      </a:r>
                      <a:endParaRPr sz="900">
                        <a:solidFill>
                          <a:srgbClr val="FFFFFF"/>
                        </a:solidFill>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accent5"/>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31400">
                <a:tc>
                  <a:txBody>
                    <a:bodyPr/>
                    <a:lstStyle/>
                    <a:p>
                      <a:pPr marL="0" lvl="0" indent="0" algn="l" rtl="0">
                        <a:spcBef>
                          <a:spcPts val="0"/>
                        </a:spcBef>
                        <a:spcAft>
                          <a:spcPts val="0"/>
                        </a:spcAft>
                        <a:buNone/>
                      </a:pPr>
                      <a:r>
                        <a:rPr lang="id" sz="900">
                          <a:latin typeface="Roboto"/>
                          <a:ea typeface="Roboto"/>
                          <a:cs typeface="Roboto"/>
                          <a:sym typeface="Roboto"/>
                        </a:rPr>
                        <a:t>Gaji</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US" sz="900" dirty="0">
                          <a:latin typeface="Roboto"/>
                          <a:ea typeface="Roboto"/>
                          <a:cs typeface="Roboto"/>
                          <a:sym typeface="Roboto"/>
                        </a:rPr>
                        <a:t>480.000.000</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115675">
                <a:tc>
                  <a:txBody>
                    <a:bodyPr/>
                    <a:lstStyle/>
                    <a:p>
                      <a:pPr marL="0" lvl="0" indent="0" algn="l" rtl="0">
                        <a:spcBef>
                          <a:spcPts val="0"/>
                        </a:spcBef>
                        <a:spcAft>
                          <a:spcPts val="0"/>
                        </a:spcAft>
                        <a:buNone/>
                      </a:pPr>
                      <a:r>
                        <a:rPr lang="id" sz="900">
                          <a:latin typeface="Roboto"/>
                          <a:ea typeface="Roboto"/>
                          <a:cs typeface="Roboto"/>
                          <a:sym typeface="Roboto"/>
                        </a:rPr>
                        <a:t>Dikurangi</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rgbClr val="E7E6E6"/>
                    </a:solidFill>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rgbClr val="E7E6E6"/>
                    </a:solidFill>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extLst>
                  <a:ext uri="{0D108BD9-81ED-4DB2-BD59-A6C34878D82A}">
                    <a16:rowId xmlns:a16="http://schemas.microsoft.com/office/drawing/2014/main" val="10002"/>
                  </a:ext>
                </a:extLst>
              </a:tr>
              <a:tr h="185075">
                <a:tc rowSpan="4">
                  <a:txBody>
                    <a:bodyPr/>
                    <a:lstStyle/>
                    <a:p>
                      <a:pPr marL="0" lvl="0" indent="0" algn="ctr" rtl="0">
                        <a:spcBef>
                          <a:spcPts val="0"/>
                        </a:spcBef>
                        <a:spcAft>
                          <a:spcPts val="0"/>
                        </a:spcAft>
                        <a:buNone/>
                      </a:pPr>
                      <a:r>
                        <a:rPr lang="id" sz="900">
                          <a:latin typeface="Roboto"/>
                          <a:ea typeface="Roboto"/>
                          <a:cs typeface="Roboto"/>
                          <a:sym typeface="Roboto"/>
                        </a:rPr>
                        <a:t>PTKP (K/3)</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dirty="0">
                          <a:latin typeface="Roboto"/>
                          <a:ea typeface="Roboto"/>
                          <a:cs typeface="Roboto"/>
                          <a:sym typeface="Roboto"/>
                        </a:rPr>
                        <a:t> WP OP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54.000.000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185075">
                <a:tc vMerge="1">
                  <a:txBody>
                    <a:bodyPr/>
                    <a:lstStyle/>
                    <a:p>
                      <a:endParaRPr lang="en-US"/>
                    </a:p>
                  </a:txBody>
                  <a:tcPr/>
                </a:tc>
                <a:tc>
                  <a:txBody>
                    <a:bodyPr/>
                    <a:lstStyle/>
                    <a:p>
                      <a:pPr marL="0" lvl="0" indent="0" algn="ctr" rtl="0">
                        <a:spcBef>
                          <a:spcPts val="0"/>
                        </a:spcBef>
                        <a:spcAft>
                          <a:spcPts val="0"/>
                        </a:spcAft>
                        <a:buNone/>
                      </a:pPr>
                      <a:r>
                        <a:rPr lang="id" sz="900" dirty="0">
                          <a:latin typeface="Roboto"/>
                          <a:ea typeface="Roboto"/>
                          <a:cs typeface="Roboto"/>
                          <a:sym typeface="Roboto"/>
                        </a:rPr>
                        <a:t> Kawin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dirty="0">
                          <a:latin typeface="Roboto"/>
                          <a:ea typeface="Roboto"/>
                          <a:cs typeface="Roboto"/>
                          <a:sym typeface="Roboto"/>
                        </a:rPr>
                        <a:t>                              4.500.000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4"/>
                  </a:ext>
                </a:extLst>
              </a:tr>
              <a:tr h="185075">
                <a:tc vMerge="1">
                  <a:txBody>
                    <a:bodyPr/>
                    <a:lstStyle/>
                    <a:p>
                      <a:endParaRPr lang="en-US"/>
                    </a:p>
                  </a:txBody>
                  <a:tcPr/>
                </a:tc>
                <a:tc>
                  <a:txBody>
                    <a:bodyPr/>
                    <a:lstStyle/>
                    <a:p>
                      <a:pPr marL="0" lvl="0" indent="0" algn="ctr" rtl="0">
                        <a:spcBef>
                          <a:spcPts val="0"/>
                        </a:spcBef>
                        <a:spcAft>
                          <a:spcPts val="0"/>
                        </a:spcAft>
                        <a:buNone/>
                      </a:pPr>
                      <a:r>
                        <a:rPr lang="id" sz="900">
                          <a:latin typeface="Roboto"/>
                          <a:ea typeface="Roboto"/>
                          <a:cs typeface="Roboto"/>
                          <a:sym typeface="Roboto"/>
                        </a:rPr>
                        <a:t> Tanggungan 3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dirty="0">
                          <a:latin typeface="Roboto"/>
                          <a:ea typeface="Roboto"/>
                          <a:cs typeface="Roboto"/>
                          <a:sym typeface="Roboto"/>
                        </a:rPr>
                        <a:t>                            13.500.000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5"/>
                  </a:ext>
                </a:extLst>
              </a:tr>
              <a:tr h="185075">
                <a:tc vMerge="1">
                  <a:txBody>
                    <a:bodyPr/>
                    <a:lstStyle/>
                    <a:p>
                      <a:endParaRPr lang="en-US"/>
                    </a:p>
                  </a:txBody>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rgbClr val="E7E6E6"/>
                    </a:solidFill>
                  </a:tcPr>
                </a:tc>
                <a:extLst>
                  <a:ext uri="{0D108BD9-81ED-4DB2-BD59-A6C34878D82A}">
                    <a16:rowId xmlns:a16="http://schemas.microsoft.com/office/drawing/2014/main" val="10006"/>
                  </a:ext>
                </a:extLst>
              </a:tr>
              <a:tr h="237021">
                <a:tc gridSpan="2">
                  <a:txBody>
                    <a:bodyPr/>
                    <a:lstStyle/>
                    <a:p>
                      <a:pPr marL="0" lvl="0" indent="0" algn="l" rtl="0">
                        <a:spcBef>
                          <a:spcPts val="0"/>
                        </a:spcBef>
                        <a:spcAft>
                          <a:spcPts val="0"/>
                        </a:spcAft>
                        <a:buNone/>
                      </a:pPr>
                      <a:r>
                        <a:rPr lang="id" sz="900" b="1">
                          <a:latin typeface="Roboto"/>
                          <a:ea typeface="Roboto"/>
                          <a:cs typeface="Roboto"/>
                          <a:sym typeface="Roboto"/>
                        </a:rPr>
                        <a:t>Penghasilan Kena Pajak</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tc hMerge="1">
                  <a:txBody>
                    <a:bodyPr/>
                    <a:lstStyle/>
                    <a:p>
                      <a:endParaRPr lang="en-US"/>
                    </a:p>
                  </a:txBody>
                  <a:tcPr/>
                </a:tc>
                <a:tc>
                  <a:txBody>
                    <a:bodyPr/>
                    <a:lstStyle/>
                    <a:p>
                      <a:pPr marL="0" lvl="0" indent="0" algn="ctr" rtl="0">
                        <a:spcBef>
                          <a:spcPts val="0"/>
                        </a:spcBef>
                        <a:spcAft>
                          <a:spcPts val="0"/>
                        </a:spcAft>
                        <a:buNone/>
                      </a:pPr>
                      <a:r>
                        <a:rPr lang="id" sz="900" b="1">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tc>
                  <a:txBody>
                    <a:bodyPr/>
                    <a:lstStyle/>
                    <a:p>
                      <a:pPr marL="0" lvl="0" indent="0" algn="ctr" rtl="0">
                        <a:spcBef>
                          <a:spcPts val="0"/>
                        </a:spcBef>
                        <a:spcAft>
                          <a:spcPts val="0"/>
                        </a:spcAft>
                        <a:buNone/>
                      </a:pPr>
                      <a:r>
                        <a:rPr lang="id" sz="900" b="1" dirty="0">
                          <a:latin typeface="Roboto"/>
                          <a:ea typeface="Roboto"/>
                          <a:cs typeface="Roboto"/>
                          <a:sym typeface="Roboto"/>
                        </a:rPr>
                        <a:t>(72.000.000)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extLst>
                  <a:ext uri="{0D108BD9-81ED-4DB2-BD59-A6C34878D82A}">
                    <a16:rowId xmlns:a16="http://schemas.microsoft.com/office/drawing/2014/main" val="10007"/>
                  </a:ext>
                </a:extLst>
              </a:tr>
              <a:tr h="185075">
                <a:tc gridSpan="2">
                  <a:txBody>
                    <a:bodyPr/>
                    <a:lstStyle/>
                    <a:p>
                      <a:pPr marL="0" lvl="0" indent="0" algn="l" rtl="0">
                        <a:spcBef>
                          <a:spcPts val="0"/>
                        </a:spcBef>
                        <a:spcAft>
                          <a:spcPts val="0"/>
                        </a:spcAft>
                        <a:buNone/>
                      </a:pPr>
                      <a:r>
                        <a:rPr lang="id" sz="900" b="1">
                          <a:latin typeface="Roboto"/>
                          <a:ea typeface="Roboto"/>
                          <a:cs typeface="Roboto"/>
                          <a:sym typeface="Roboto"/>
                        </a:rPr>
                        <a:t>PPh Terutang</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tc hMerge="1">
                  <a:txBody>
                    <a:bodyPr/>
                    <a:lstStyle/>
                    <a:p>
                      <a:endParaRPr lang="en-US"/>
                    </a:p>
                  </a:txBody>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rgbClr val="E7E6E6"/>
                    </a:solidFill>
                  </a:tcPr>
                </a:tc>
                <a:tc>
                  <a:txBody>
                    <a:bodyPr/>
                    <a:lstStyle/>
                    <a:p>
                      <a:pPr marL="0" lvl="0" indent="0" algn="ctr" rtl="0">
                        <a:spcBef>
                          <a:spcPts val="0"/>
                        </a:spcBef>
                        <a:spcAft>
                          <a:spcPts val="0"/>
                        </a:spcAft>
                        <a:buNone/>
                      </a:pPr>
                      <a:r>
                        <a:rPr lang="id" sz="900" b="1" dirty="0">
                          <a:latin typeface="Roboto"/>
                          <a:ea typeface="Roboto"/>
                          <a:cs typeface="Roboto"/>
                          <a:sym typeface="Roboto"/>
                        </a:rPr>
                        <a:t> 408.000.000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extLst>
                  <a:ext uri="{0D108BD9-81ED-4DB2-BD59-A6C34878D82A}">
                    <a16:rowId xmlns:a16="http://schemas.microsoft.com/office/drawing/2014/main" val="10008"/>
                  </a:ext>
                </a:extLst>
              </a:tr>
              <a:tr h="185075">
                <a:tc>
                  <a:txBody>
                    <a:bodyPr/>
                    <a:lstStyle/>
                    <a:p>
                      <a:pPr marL="0" lvl="0" indent="0" algn="r" rtl="0">
                        <a:spcBef>
                          <a:spcPts val="0"/>
                        </a:spcBef>
                        <a:spcAft>
                          <a:spcPts val="0"/>
                        </a:spcAft>
                        <a:buNone/>
                      </a:pPr>
                      <a:r>
                        <a:rPr lang="id" sz="900">
                          <a:latin typeface="Roboto"/>
                          <a:ea typeface="Roboto"/>
                          <a:cs typeface="Roboto"/>
                          <a:sym typeface="Roboto"/>
                        </a:rPr>
                        <a:t>5%</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60.000.000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dirty="0">
                          <a:latin typeface="Roboto"/>
                          <a:ea typeface="Roboto"/>
                          <a:cs typeface="Roboto"/>
                          <a:sym typeface="Roboto"/>
                        </a:rPr>
                        <a:t>                              3.000.000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9"/>
                  </a:ext>
                </a:extLst>
              </a:tr>
              <a:tr h="185075">
                <a:tc>
                  <a:txBody>
                    <a:bodyPr/>
                    <a:lstStyle/>
                    <a:p>
                      <a:pPr marL="0" lvl="0" indent="0" algn="r" rtl="0">
                        <a:spcBef>
                          <a:spcPts val="0"/>
                        </a:spcBef>
                        <a:spcAft>
                          <a:spcPts val="0"/>
                        </a:spcAft>
                        <a:buNone/>
                      </a:pPr>
                      <a:r>
                        <a:rPr lang="id" sz="900">
                          <a:latin typeface="Roboto"/>
                          <a:ea typeface="Roboto"/>
                          <a:cs typeface="Roboto"/>
                          <a:sym typeface="Roboto"/>
                        </a:rPr>
                        <a:t>15%</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 250.000.000 - 60.000.000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dirty="0">
                          <a:latin typeface="Roboto"/>
                          <a:ea typeface="Roboto"/>
                          <a:cs typeface="Roboto"/>
                          <a:sym typeface="Roboto"/>
                        </a:rPr>
                        <a:t>                            28.500.000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10"/>
                  </a:ext>
                </a:extLst>
              </a:tr>
              <a:tr h="185075">
                <a:tc>
                  <a:txBody>
                    <a:bodyPr/>
                    <a:lstStyle/>
                    <a:p>
                      <a:pPr marL="0" lvl="0" indent="0" algn="r" rtl="0">
                        <a:spcBef>
                          <a:spcPts val="0"/>
                        </a:spcBef>
                        <a:spcAft>
                          <a:spcPts val="0"/>
                        </a:spcAft>
                        <a:buNone/>
                      </a:pPr>
                      <a:r>
                        <a:rPr lang="id" sz="900">
                          <a:latin typeface="Roboto"/>
                          <a:ea typeface="Roboto"/>
                          <a:cs typeface="Roboto"/>
                          <a:sym typeface="Roboto"/>
                        </a:rPr>
                        <a:t>25%</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 408.000.000 - 250.000.000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dirty="0">
                          <a:latin typeface="Roboto"/>
                          <a:ea typeface="Roboto"/>
                          <a:cs typeface="Roboto"/>
                          <a:sym typeface="Roboto"/>
                        </a:rPr>
                        <a:t>                            39.500.000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11"/>
                  </a:ext>
                </a:extLst>
              </a:tr>
              <a:tr h="185075">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b="1" dirty="0">
                          <a:latin typeface="Roboto"/>
                          <a:ea typeface="Roboto"/>
                          <a:cs typeface="Roboto"/>
                          <a:sym typeface="Roboto"/>
                        </a:rPr>
                        <a:t>                            71.000.000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12"/>
                  </a:ext>
                </a:extLst>
              </a:tr>
              <a:tr h="115675">
                <a:tc gridSpan="2">
                  <a:txBody>
                    <a:bodyPr/>
                    <a:lstStyle/>
                    <a:p>
                      <a:pPr marL="0" lvl="0" indent="0" algn="l" rtl="0">
                        <a:spcBef>
                          <a:spcPts val="0"/>
                        </a:spcBef>
                        <a:spcAft>
                          <a:spcPts val="0"/>
                        </a:spcAft>
                        <a:buNone/>
                      </a:pPr>
                      <a:r>
                        <a:rPr lang="id" sz="900" b="1">
                          <a:latin typeface="Roboto"/>
                          <a:ea typeface="Roboto"/>
                          <a:cs typeface="Roboto"/>
                          <a:sym typeface="Roboto"/>
                        </a:rPr>
                        <a:t>Kredit Pajak</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tc hMerge="1">
                  <a:txBody>
                    <a:bodyPr/>
                    <a:lstStyle/>
                    <a:p>
                      <a:endParaRPr lang="en-US"/>
                    </a:p>
                  </a:txBody>
                  <a:tcPr/>
                </a:tc>
                <a:tc>
                  <a:txBody>
                    <a:bodyPr/>
                    <a:lstStyle/>
                    <a:p>
                      <a:pPr marL="0" lvl="0" indent="0" algn="l" rtl="0">
                        <a:spcBef>
                          <a:spcPts val="0"/>
                        </a:spcBef>
                        <a:spcAft>
                          <a:spcPts val="0"/>
                        </a:spcAft>
                        <a:buNone/>
                      </a:pPr>
                      <a:r>
                        <a:rPr lang="id" sz="900" dirty="0">
                          <a:latin typeface="Roboto"/>
                          <a:ea typeface="Roboto"/>
                          <a:cs typeface="Roboto"/>
                          <a:sym typeface="Roboto"/>
                        </a:rPr>
                        <a:t>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extLst>
                  <a:ext uri="{0D108BD9-81ED-4DB2-BD59-A6C34878D82A}">
                    <a16:rowId xmlns:a16="http://schemas.microsoft.com/office/drawing/2014/main" val="10013"/>
                  </a:ext>
                </a:extLst>
              </a:tr>
              <a:tr h="185075">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id" sz="900">
                          <a:latin typeface="Roboto"/>
                          <a:ea typeface="Roboto"/>
                          <a:cs typeface="Roboto"/>
                          <a:sym typeface="Roboto"/>
                        </a:rPr>
                        <a:t> PPh Pasal 21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id" sz="900" b="1">
                          <a:latin typeface="Roboto"/>
                          <a:ea typeface="Roboto"/>
                          <a:cs typeface="Roboto"/>
                          <a:sym typeface="Roboto"/>
                        </a:rPr>
                        <a:t>                          </a:t>
                      </a:r>
                      <a:r>
                        <a:rPr lang="id" sz="900" b="1" dirty="0">
                          <a:latin typeface="Roboto"/>
                          <a:ea typeface="Roboto"/>
                          <a:cs typeface="Roboto"/>
                          <a:sym typeface="Roboto"/>
                        </a:rPr>
                        <a:t>54.000.000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14"/>
                  </a:ext>
                </a:extLst>
              </a:tr>
              <a:tr h="185075">
                <a:tc>
                  <a:txBody>
                    <a:bodyPr/>
                    <a:lstStyle/>
                    <a:p>
                      <a:pPr marL="0" lvl="0" indent="0" algn="l" rtl="0">
                        <a:spcBef>
                          <a:spcPts val="0"/>
                        </a:spcBef>
                        <a:spcAft>
                          <a:spcPts val="0"/>
                        </a:spcAft>
                        <a:buNone/>
                      </a:pPr>
                      <a:r>
                        <a:rPr lang="id" sz="900">
                          <a:latin typeface="Roboto"/>
                          <a:ea typeface="Roboto"/>
                          <a:cs typeface="Roboto"/>
                          <a:sym typeface="Roboto"/>
                        </a:rPr>
                        <a:t>PPh Kurang / Lebih Bayar</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id" sz="900" b="1" dirty="0">
                          <a:latin typeface="Roboto"/>
                          <a:ea typeface="Roboto"/>
                          <a:cs typeface="Roboto"/>
                          <a:sym typeface="Roboto"/>
                        </a:rPr>
                        <a:t>                            17.000.000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id" sz="900" dirty="0">
                          <a:latin typeface="Roboto"/>
                          <a:ea typeface="Roboto"/>
                          <a:cs typeface="Roboto"/>
                          <a:sym typeface="Roboto"/>
                        </a:rPr>
                        <a:t> </a:t>
                      </a:r>
                      <a:endParaRPr sz="900" dirty="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15"/>
                  </a:ext>
                </a:extLst>
              </a:tr>
            </a:tbl>
          </a:graphicData>
        </a:graphic>
      </p:graphicFrame>
      <p:sp>
        <p:nvSpPr>
          <p:cNvPr id="110" name="Google Shape;110;p16"/>
          <p:cNvSpPr txBox="1"/>
          <p:nvPr/>
        </p:nvSpPr>
        <p:spPr>
          <a:xfrm>
            <a:off x="312075" y="4070485"/>
            <a:ext cx="7943100" cy="566400"/>
          </a:xfrm>
          <a:prstGeom prst="rect">
            <a:avLst/>
          </a:prstGeom>
          <a:solidFill>
            <a:srgbClr val="FFFDF5"/>
          </a:solidFill>
          <a:ln>
            <a:noFill/>
          </a:ln>
        </p:spPr>
        <p:txBody>
          <a:bodyPr spcFirstLastPara="1" wrap="square" lIns="91425" tIns="91425" rIns="91425" bIns="91425" anchor="ctr" anchorCtr="0">
            <a:noAutofit/>
          </a:bodyPr>
          <a:lstStyle/>
          <a:p>
            <a:pPr marL="50399" lvl="0" indent="0" algn="l" rtl="0">
              <a:lnSpc>
                <a:spcPct val="115000"/>
              </a:lnSpc>
              <a:spcBef>
                <a:spcPts val="1400"/>
              </a:spcBef>
              <a:spcAft>
                <a:spcPts val="1400"/>
              </a:spcAft>
              <a:buNone/>
            </a:pPr>
            <a:r>
              <a:rPr lang="id" sz="1100" b="1" dirty="0">
                <a:solidFill>
                  <a:schemeClr val="dk1"/>
                </a:solidFill>
                <a:latin typeface="Roboto"/>
                <a:ea typeface="Roboto"/>
                <a:cs typeface="Roboto"/>
                <a:sym typeface="Roboto"/>
              </a:rPr>
              <a:t>Catatan:</a:t>
            </a:r>
            <a:br>
              <a:rPr lang="id" sz="1100" dirty="0">
                <a:solidFill>
                  <a:schemeClr val="dk1"/>
                </a:solidFill>
                <a:latin typeface="Roboto"/>
                <a:ea typeface="Roboto"/>
                <a:cs typeface="Roboto"/>
                <a:sym typeface="Roboto"/>
              </a:rPr>
            </a:br>
            <a:r>
              <a:rPr lang="id" sz="1100" dirty="0">
                <a:solidFill>
                  <a:schemeClr val="dk1"/>
                </a:solidFill>
                <a:latin typeface="Roboto"/>
                <a:ea typeface="Roboto"/>
                <a:cs typeface="Roboto"/>
                <a:sym typeface="Roboto"/>
              </a:rPr>
              <a:t>Karena penghasilan istri hanya dari satu pemberi kerja, maka penghasilan istri tersebut masuk dalam kategori penghasilan yang bersifat final (tidak masuk dalam perhitungan di atas, namun masuk ke dalam lampiran 2 pada SPT 1770 S)</a:t>
            </a:r>
            <a:r>
              <a:rPr lang="en-US" sz="1100" dirty="0">
                <a:solidFill>
                  <a:srgbClr val="B7B7B7"/>
                </a:solidFill>
                <a:latin typeface="Roboto"/>
                <a:ea typeface="Roboto"/>
                <a:cs typeface="Roboto"/>
                <a:sym typeface="Roboto"/>
              </a:rPr>
              <a:t>.</a:t>
            </a:r>
            <a:endParaRPr sz="1100" dirty="0">
              <a:solidFill>
                <a:srgbClr val="B7B7B7"/>
              </a:solidFill>
              <a:latin typeface="Roboto"/>
              <a:ea typeface="Roboto"/>
              <a:cs typeface="Roboto"/>
              <a:sym typeface="Roboto"/>
            </a:endParaRPr>
          </a:p>
        </p:txBody>
      </p:sp>
    </p:spTree>
    <p:extLst>
      <p:ext uri="{BB962C8B-B14F-4D97-AF65-F5344CB8AC3E}">
        <p14:creationId xmlns:p14="http://schemas.microsoft.com/office/powerpoint/2010/main" val="35595107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23775" y="1525800"/>
            <a:ext cx="5352000" cy="1916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5300">
                <a:solidFill>
                  <a:srgbClr val="FFFFFF"/>
                </a:solidFill>
                <a:latin typeface="Roboto Black"/>
                <a:ea typeface="Roboto Black"/>
                <a:cs typeface="Roboto Black"/>
                <a:sym typeface="Roboto Black"/>
              </a:rPr>
              <a:t>Tarif Efektif Rata-rata (TER)</a:t>
            </a:r>
            <a:endParaRPr sz="5300">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25566751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7216800" cy="4899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100" b="1">
                <a:solidFill>
                  <a:srgbClr val="17919B"/>
                </a:solidFill>
                <a:latin typeface="Roboto"/>
                <a:ea typeface="Roboto"/>
                <a:cs typeface="Roboto"/>
                <a:sym typeface="Roboto"/>
              </a:rPr>
              <a:t>Tarif Efektif Rata-rata (TER)</a:t>
            </a:r>
            <a:endParaRPr sz="3100" b="1">
              <a:solidFill>
                <a:srgbClr val="17919B"/>
              </a:solidFill>
              <a:latin typeface="Roboto"/>
              <a:ea typeface="Roboto"/>
              <a:cs typeface="Roboto"/>
              <a:sym typeface="Roboto"/>
            </a:endParaRPr>
          </a:p>
        </p:txBody>
      </p:sp>
      <p:sp>
        <p:nvSpPr>
          <p:cNvPr id="86" name="Google Shape;86;p15"/>
          <p:cNvSpPr txBox="1"/>
          <p:nvPr/>
        </p:nvSpPr>
        <p:spPr>
          <a:xfrm>
            <a:off x="2832650" y="1329125"/>
            <a:ext cx="5869200" cy="3160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300">
                <a:latin typeface="Roboto"/>
                <a:ea typeface="Roboto"/>
                <a:cs typeface="Roboto"/>
                <a:sym typeface="Roboto"/>
              </a:rPr>
              <a:t>Pada tahun 2024, Budi bekerja pada PT Tanjiro dan menerima gaji setiap bulan sebesar 15.000.000. Budi berstatus belum menikah dengan tanggungan 2 (TK/2). Premi JKK dan JKM per bulan yang dibayar oleh PT Tanjiro untuk Budi masing-masing sebesar 0,5% dan 0,3% dari komponen gaji Budi.</a:t>
            </a:r>
            <a:endParaRPr sz="13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3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300">
                <a:latin typeface="Roboto"/>
                <a:ea typeface="Roboto"/>
                <a:cs typeface="Roboto"/>
                <a:sym typeface="Roboto"/>
              </a:rPr>
              <a:t>Iuran pensiun yang dibayarkan oleh PT Tanjiro sebesar Rp 200.000 per bulan sedangkan iuran pensiun yang dibayar oleh Budi melalui perusahaan sebesar Rp 100.000 per bulan. Budi juga menerima THR pada saat Idul Fitri serta menerima bonus tahunan pada November 2024 sebesar masing-masing satu kali gaji. </a:t>
            </a:r>
            <a:endParaRPr sz="13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3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300" b="1">
                <a:latin typeface="Roboto"/>
                <a:ea typeface="Roboto"/>
                <a:cs typeface="Roboto"/>
                <a:sym typeface="Roboto"/>
              </a:rPr>
              <a:t>Hitung PPh 21 yang dipotongkan setiap bulan dari gaji Budi dan kurang bayar PPh 21 di bulan Desember 2024 di Google Sheet.</a:t>
            </a:r>
            <a:endParaRPr sz="1300" b="1">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351175" y="1563700"/>
            <a:ext cx="2320774" cy="2320774"/>
          </a:xfrm>
          <a:prstGeom prst="rect">
            <a:avLst/>
          </a:prstGeom>
          <a:noFill/>
          <a:ln>
            <a:noFill/>
          </a:ln>
        </p:spPr>
      </p:pic>
    </p:spTree>
    <p:extLst>
      <p:ext uri="{BB962C8B-B14F-4D97-AF65-F5344CB8AC3E}">
        <p14:creationId xmlns:p14="http://schemas.microsoft.com/office/powerpoint/2010/main" val="17749227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7216800" cy="4899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100" b="1">
                <a:solidFill>
                  <a:srgbClr val="17919B"/>
                </a:solidFill>
                <a:latin typeface="Roboto"/>
                <a:ea typeface="Roboto"/>
                <a:cs typeface="Roboto"/>
                <a:sym typeface="Roboto"/>
              </a:rPr>
              <a:t>Tarif Efektif Rata-rata (TER)</a:t>
            </a:r>
            <a:endParaRPr sz="3100" b="1">
              <a:solidFill>
                <a:srgbClr val="17919B"/>
              </a:solidFill>
              <a:latin typeface="Roboto"/>
              <a:ea typeface="Roboto"/>
              <a:cs typeface="Roboto"/>
              <a:sym typeface="Roboto"/>
            </a:endParaRPr>
          </a:p>
        </p:txBody>
      </p:sp>
      <p:graphicFrame>
        <p:nvGraphicFramePr>
          <p:cNvPr id="86" name="Google Shape;86;p15"/>
          <p:cNvGraphicFramePr/>
          <p:nvPr/>
        </p:nvGraphicFramePr>
        <p:xfrm>
          <a:off x="312100" y="915800"/>
          <a:ext cx="8286475" cy="3651550"/>
        </p:xfrm>
        <a:graphic>
          <a:graphicData uri="http://schemas.openxmlformats.org/drawingml/2006/table">
            <a:tbl>
              <a:tblPr bandRow="1" bandCol="1">
                <a:noFill/>
              </a:tblPr>
              <a:tblGrid>
                <a:gridCol w="945525">
                  <a:extLst>
                    <a:ext uri="{9D8B030D-6E8A-4147-A177-3AD203B41FA5}">
                      <a16:colId xmlns:a16="http://schemas.microsoft.com/office/drawing/2014/main" val="20000"/>
                    </a:ext>
                  </a:extLst>
                </a:gridCol>
                <a:gridCol w="1140425">
                  <a:extLst>
                    <a:ext uri="{9D8B030D-6E8A-4147-A177-3AD203B41FA5}">
                      <a16:colId xmlns:a16="http://schemas.microsoft.com/office/drawing/2014/main" val="20001"/>
                    </a:ext>
                  </a:extLst>
                </a:gridCol>
                <a:gridCol w="1050025">
                  <a:extLst>
                    <a:ext uri="{9D8B030D-6E8A-4147-A177-3AD203B41FA5}">
                      <a16:colId xmlns:a16="http://schemas.microsoft.com/office/drawing/2014/main" val="20002"/>
                    </a:ext>
                  </a:extLst>
                </a:gridCol>
                <a:gridCol w="1064225">
                  <a:extLst>
                    <a:ext uri="{9D8B030D-6E8A-4147-A177-3AD203B41FA5}">
                      <a16:colId xmlns:a16="http://schemas.microsoft.com/office/drawing/2014/main" val="20003"/>
                    </a:ext>
                  </a:extLst>
                </a:gridCol>
                <a:gridCol w="1167175">
                  <a:extLst>
                    <a:ext uri="{9D8B030D-6E8A-4147-A177-3AD203B41FA5}">
                      <a16:colId xmlns:a16="http://schemas.microsoft.com/office/drawing/2014/main" val="20004"/>
                    </a:ext>
                  </a:extLst>
                </a:gridCol>
                <a:gridCol w="1288200">
                  <a:extLst>
                    <a:ext uri="{9D8B030D-6E8A-4147-A177-3AD203B41FA5}">
                      <a16:colId xmlns:a16="http://schemas.microsoft.com/office/drawing/2014/main" val="20005"/>
                    </a:ext>
                  </a:extLst>
                </a:gridCol>
                <a:gridCol w="672000">
                  <a:extLst>
                    <a:ext uri="{9D8B030D-6E8A-4147-A177-3AD203B41FA5}">
                      <a16:colId xmlns:a16="http://schemas.microsoft.com/office/drawing/2014/main" val="20006"/>
                    </a:ext>
                  </a:extLst>
                </a:gridCol>
                <a:gridCol w="958900">
                  <a:extLst>
                    <a:ext uri="{9D8B030D-6E8A-4147-A177-3AD203B41FA5}">
                      <a16:colId xmlns:a16="http://schemas.microsoft.com/office/drawing/2014/main" val="20007"/>
                    </a:ext>
                  </a:extLst>
                </a:gridCol>
              </a:tblGrid>
              <a:tr h="260825">
                <a:tc>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Bulan</a:t>
                      </a:r>
                      <a:endParaRPr sz="900">
                        <a:solidFill>
                          <a:srgbClr val="FFFFFF"/>
                        </a:solidFill>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Pendapatan</a:t>
                      </a:r>
                      <a:endParaRPr sz="900">
                        <a:solidFill>
                          <a:srgbClr val="FFFFFF"/>
                        </a:solidFill>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THR</a:t>
                      </a:r>
                      <a:endParaRPr sz="900">
                        <a:solidFill>
                          <a:srgbClr val="FFFFFF"/>
                        </a:solidFill>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Bonus</a:t>
                      </a:r>
                      <a:endParaRPr sz="900">
                        <a:solidFill>
                          <a:srgbClr val="FFFFFF"/>
                        </a:solidFill>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Premi JKK &amp; JKM</a:t>
                      </a:r>
                      <a:endParaRPr sz="900">
                        <a:solidFill>
                          <a:srgbClr val="FFFFFF"/>
                        </a:solidFill>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Penghasilan Bruto</a:t>
                      </a:r>
                      <a:endParaRPr sz="900">
                        <a:solidFill>
                          <a:srgbClr val="FFFFFF"/>
                        </a:solidFill>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TER gol A</a:t>
                      </a:r>
                      <a:endParaRPr sz="900">
                        <a:solidFill>
                          <a:srgbClr val="FFFFFF"/>
                        </a:solidFill>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PPh 21</a:t>
                      </a:r>
                      <a:endParaRPr sz="900">
                        <a:solidFill>
                          <a:srgbClr val="FFFFFF"/>
                        </a:solidFill>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260825">
                <a:tc>
                  <a:txBody>
                    <a:bodyPr/>
                    <a:lstStyle/>
                    <a:p>
                      <a:pPr marL="0" lvl="0" indent="0" algn="l" rtl="0">
                        <a:spcBef>
                          <a:spcPts val="0"/>
                        </a:spcBef>
                        <a:spcAft>
                          <a:spcPts val="0"/>
                        </a:spcAft>
                        <a:buNone/>
                      </a:pPr>
                      <a:r>
                        <a:rPr lang="id" sz="900">
                          <a:latin typeface="Roboto"/>
                          <a:ea typeface="Roboto"/>
                          <a:cs typeface="Roboto"/>
                          <a:sym typeface="Roboto"/>
                        </a:rPr>
                        <a:t>Januari</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260825">
                <a:tc>
                  <a:txBody>
                    <a:bodyPr/>
                    <a:lstStyle/>
                    <a:p>
                      <a:pPr marL="0" lvl="0" indent="0" algn="l" rtl="0">
                        <a:spcBef>
                          <a:spcPts val="0"/>
                        </a:spcBef>
                        <a:spcAft>
                          <a:spcPts val="0"/>
                        </a:spcAft>
                        <a:buNone/>
                      </a:pPr>
                      <a:r>
                        <a:rPr lang="id" sz="900">
                          <a:latin typeface="Roboto"/>
                          <a:ea typeface="Roboto"/>
                          <a:cs typeface="Roboto"/>
                          <a:sym typeface="Roboto"/>
                        </a:rPr>
                        <a:t>Februari</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260825">
                <a:tc>
                  <a:txBody>
                    <a:bodyPr/>
                    <a:lstStyle/>
                    <a:p>
                      <a:pPr marL="0" lvl="0" indent="0" algn="l" rtl="0">
                        <a:spcBef>
                          <a:spcPts val="0"/>
                        </a:spcBef>
                        <a:spcAft>
                          <a:spcPts val="0"/>
                        </a:spcAft>
                        <a:buNone/>
                      </a:pPr>
                      <a:r>
                        <a:rPr lang="id" sz="900">
                          <a:latin typeface="Roboto"/>
                          <a:ea typeface="Roboto"/>
                          <a:cs typeface="Roboto"/>
                          <a:sym typeface="Roboto"/>
                        </a:rPr>
                        <a:t>Maret</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260825">
                <a:tc>
                  <a:txBody>
                    <a:bodyPr/>
                    <a:lstStyle/>
                    <a:p>
                      <a:pPr marL="0" lvl="0" indent="0" algn="l" rtl="0">
                        <a:spcBef>
                          <a:spcPts val="0"/>
                        </a:spcBef>
                        <a:spcAft>
                          <a:spcPts val="0"/>
                        </a:spcAft>
                        <a:buNone/>
                      </a:pPr>
                      <a:r>
                        <a:rPr lang="id" sz="900">
                          <a:latin typeface="Roboto"/>
                          <a:ea typeface="Roboto"/>
                          <a:cs typeface="Roboto"/>
                          <a:sym typeface="Roboto"/>
                        </a:rPr>
                        <a:t>April</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30.120.000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12%</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3.614.400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260825">
                <a:tc>
                  <a:txBody>
                    <a:bodyPr/>
                    <a:lstStyle/>
                    <a:p>
                      <a:pPr marL="0" lvl="0" indent="0" algn="l" rtl="0">
                        <a:spcBef>
                          <a:spcPts val="0"/>
                        </a:spcBef>
                        <a:spcAft>
                          <a:spcPts val="0"/>
                        </a:spcAft>
                        <a:buNone/>
                      </a:pPr>
                      <a:r>
                        <a:rPr lang="id" sz="900">
                          <a:latin typeface="Roboto"/>
                          <a:ea typeface="Roboto"/>
                          <a:cs typeface="Roboto"/>
                          <a:sym typeface="Roboto"/>
                        </a:rPr>
                        <a:t>Mei</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260825">
                <a:tc>
                  <a:txBody>
                    <a:bodyPr/>
                    <a:lstStyle/>
                    <a:p>
                      <a:pPr marL="0" lvl="0" indent="0" algn="l" rtl="0">
                        <a:spcBef>
                          <a:spcPts val="0"/>
                        </a:spcBef>
                        <a:spcAft>
                          <a:spcPts val="0"/>
                        </a:spcAft>
                        <a:buNone/>
                      </a:pPr>
                      <a:r>
                        <a:rPr lang="id" sz="900">
                          <a:latin typeface="Roboto"/>
                          <a:ea typeface="Roboto"/>
                          <a:cs typeface="Roboto"/>
                          <a:sym typeface="Roboto"/>
                        </a:rPr>
                        <a:t>Juni</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260825">
                <a:tc>
                  <a:txBody>
                    <a:bodyPr/>
                    <a:lstStyle/>
                    <a:p>
                      <a:pPr marL="0" lvl="0" indent="0" algn="l" rtl="0">
                        <a:spcBef>
                          <a:spcPts val="0"/>
                        </a:spcBef>
                        <a:spcAft>
                          <a:spcPts val="0"/>
                        </a:spcAft>
                        <a:buNone/>
                      </a:pPr>
                      <a:r>
                        <a:rPr lang="id" sz="900">
                          <a:latin typeface="Roboto"/>
                          <a:ea typeface="Roboto"/>
                          <a:cs typeface="Roboto"/>
                          <a:sym typeface="Roboto"/>
                        </a:rPr>
                        <a:t>Juli</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260825">
                <a:tc>
                  <a:txBody>
                    <a:bodyPr/>
                    <a:lstStyle/>
                    <a:p>
                      <a:pPr marL="0" lvl="0" indent="0" algn="l" rtl="0">
                        <a:spcBef>
                          <a:spcPts val="0"/>
                        </a:spcBef>
                        <a:spcAft>
                          <a:spcPts val="0"/>
                        </a:spcAft>
                        <a:buNone/>
                      </a:pPr>
                      <a:r>
                        <a:rPr lang="id" sz="900">
                          <a:latin typeface="Roboto"/>
                          <a:ea typeface="Roboto"/>
                          <a:cs typeface="Roboto"/>
                          <a:sym typeface="Roboto"/>
                        </a:rPr>
                        <a:t>Agustus</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r h="260825">
                <a:tc>
                  <a:txBody>
                    <a:bodyPr/>
                    <a:lstStyle/>
                    <a:p>
                      <a:pPr marL="0" lvl="0" indent="0" algn="l" rtl="0">
                        <a:spcBef>
                          <a:spcPts val="0"/>
                        </a:spcBef>
                        <a:spcAft>
                          <a:spcPts val="0"/>
                        </a:spcAft>
                        <a:buNone/>
                      </a:pPr>
                      <a:r>
                        <a:rPr lang="id" sz="900">
                          <a:latin typeface="Roboto"/>
                          <a:ea typeface="Roboto"/>
                          <a:cs typeface="Roboto"/>
                          <a:sym typeface="Roboto"/>
                        </a:rPr>
                        <a:t>September</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9"/>
                  </a:ext>
                </a:extLst>
              </a:tr>
              <a:tr h="260825">
                <a:tc>
                  <a:txBody>
                    <a:bodyPr/>
                    <a:lstStyle/>
                    <a:p>
                      <a:pPr marL="0" lvl="0" indent="0" algn="l" rtl="0">
                        <a:spcBef>
                          <a:spcPts val="0"/>
                        </a:spcBef>
                        <a:spcAft>
                          <a:spcPts val="0"/>
                        </a:spcAft>
                        <a:buNone/>
                      </a:pPr>
                      <a:r>
                        <a:rPr lang="id" sz="900">
                          <a:latin typeface="Roboto"/>
                          <a:ea typeface="Roboto"/>
                          <a:cs typeface="Roboto"/>
                          <a:sym typeface="Roboto"/>
                        </a:rPr>
                        <a:t>Oktober</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10"/>
                  </a:ext>
                </a:extLst>
              </a:tr>
              <a:tr h="260825">
                <a:tc>
                  <a:txBody>
                    <a:bodyPr/>
                    <a:lstStyle/>
                    <a:p>
                      <a:pPr marL="0" lvl="0" indent="0" algn="l" rtl="0">
                        <a:spcBef>
                          <a:spcPts val="0"/>
                        </a:spcBef>
                        <a:spcAft>
                          <a:spcPts val="0"/>
                        </a:spcAft>
                        <a:buNone/>
                      </a:pPr>
                      <a:r>
                        <a:rPr lang="id" sz="900">
                          <a:latin typeface="Roboto"/>
                          <a:ea typeface="Roboto"/>
                          <a:cs typeface="Roboto"/>
                          <a:sym typeface="Roboto"/>
                        </a:rPr>
                        <a:t>November</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30.120.000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12%</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3.614.400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11"/>
                  </a:ext>
                </a:extLst>
              </a:tr>
              <a:tr h="260825">
                <a:tc>
                  <a:txBody>
                    <a:bodyPr/>
                    <a:lstStyle/>
                    <a:p>
                      <a:pPr marL="0" lvl="0" indent="0" algn="l" rtl="0">
                        <a:spcBef>
                          <a:spcPts val="0"/>
                        </a:spcBef>
                        <a:spcAft>
                          <a:spcPts val="0"/>
                        </a:spcAft>
                        <a:buNone/>
                      </a:pPr>
                      <a:r>
                        <a:rPr lang="id" sz="900">
                          <a:latin typeface="Roboto"/>
                          <a:ea typeface="Roboto"/>
                          <a:cs typeface="Roboto"/>
                          <a:sym typeface="Roboto"/>
                        </a:rPr>
                        <a:t>Desember</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12"/>
                  </a:ext>
                </a:extLst>
              </a:tr>
              <a:tr h="260825">
                <a:tc>
                  <a:txBody>
                    <a:bodyPr/>
                    <a:lstStyle/>
                    <a:p>
                      <a:pPr marL="0" lvl="0" indent="0" algn="l" rtl="0">
                        <a:spcBef>
                          <a:spcPts val="0"/>
                        </a:spcBef>
                        <a:spcAft>
                          <a:spcPts val="0"/>
                        </a:spcAft>
                        <a:buNone/>
                      </a:pPr>
                      <a:r>
                        <a:rPr lang="id" sz="900">
                          <a:latin typeface="Roboto"/>
                          <a:ea typeface="Roboto"/>
                          <a:cs typeface="Roboto"/>
                          <a:sym typeface="Roboto"/>
                        </a:rPr>
                        <a:t>Jumlah</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180.000.000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1.440.000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211.440.000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15.393.600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9088193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grpSp>
        <p:nvGrpSpPr>
          <p:cNvPr id="91" name="Google Shape;91;p16"/>
          <p:cNvGrpSpPr/>
          <p:nvPr/>
        </p:nvGrpSpPr>
        <p:grpSpPr>
          <a:xfrm>
            <a:off x="3854590" y="4740702"/>
            <a:ext cx="1434817" cy="389011"/>
            <a:chOff x="3248325" y="4588800"/>
            <a:chExt cx="2045939" cy="554700"/>
          </a:xfrm>
        </p:grpSpPr>
        <p:sp>
          <p:nvSpPr>
            <p:cNvPr id="92" name="Google Shape;92;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5" name="Google Shape;95;p16"/>
          <p:cNvGrpSpPr/>
          <p:nvPr/>
        </p:nvGrpSpPr>
        <p:grpSpPr>
          <a:xfrm>
            <a:off x="8325085" y="65155"/>
            <a:ext cx="763768" cy="752531"/>
            <a:chOff x="695950" y="3458000"/>
            <a:chExt cx="966550" cy="952450"/>
          </a:xfrm>
        </p:grpSpPr>
        <p:sp>
          <p:nvSpPr>
            <p:cNvPr id="96" name="Google Shape;96;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5" name="Google Shape;105;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6" name="Google Shape;106;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7" name="Google Shape;107;p16"/>
          <p:cNvSpPr txBox="1"/>
          <p:nvPr/>
        </p:nvSpPr>
        <p:spPr>
          <a:xfrm>
            <a:off x="312075" y="242225"/>
            <a:ext cx="7216800" cy="4899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100" b="1">
                <a:solidFill>
                  <a:srgbClr val="17919B"/>
                </a:solidFill>
                <a:latin typeface="Roboto"/>
                <a:ea typeface="Roboto"/>
                <a:cs typeface="Roboto"/>
                <a:sym typeface="Roboto"/>
              </a:rPr>
              <a:t>Tarif Efektif Rata-rata (TER)</a:t>
            </a:r>
            <a:endParaRPr sz="3100" b="1">
              <a:solidFill>
                <a:srgbClr val="17919B"/>
              </a:solidFill>
              <a:latin typeface="Roboto"/>
              <a:ea typeface="Roboto"/>
              <a:cs typeface="Roboto"/>
              <a:sym typeface="Roboto"/>
            </a:endParaRPr>
          </a:p>
        </p:txBody>
      </p:sp>
      <p:graphicFrame>
        <p:nvGraphicFramePr>
          <p:cNvPr id="108" name="Google Shape;108;p16"/>
          <p:cNvGraphicFramePr/>
          <p:nvPr/>
        </p:nvGraphicFramePr>
        <p:xfrm>
          <a:off x="376025" y="926875"/>
          <a:ext cx="7319650" cy="3670600"/>
        </p:xfrm>
        <a:graphic>
          <a:graphicData uri="http://schemas.openxmlformats.org/drawingml/2006/table">
            <a:tbl>
              <a:tblPr bandRow="1" bandCol="1">
                <a:noFill/>
              </a:tblPr>
              <a:tblGrid>
                <a:gridCol w="3957100">
                  <a:extLst>
                    <a:ext uri="{9D8B030D-6E8A-4147-A177-3AD203B41FA5}">
                      <a16:colId xmlns:a16="http://schemas.microsoft.com/office/drawing/2014/main" val="20000"/>
                    </a:ext>
                  </a:extLst>
                </a:gridCol>
                <a:gridCol w="1548125">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1431575">
                  <a:extLst>
                    <a:ext uri="{9D8B030D-6E8A-4147-A177-3AD203B41FA5}">
                      <a16:colId xmlns:a16="http://schemas.microsoft.com/office/drawing/2014/main" val="20003"/>
                    </a:ext>
                  </a:extLst>
                </a:gridCol>
              </a:tblGrid>
              <a:tr h="287375">
                <a:tc gridSpan="3">
                  <a:txBody>
                    <a:bodyPr/>
                    <a:lstStyle/>
                    <a:p>
                      <a:pPr marL="0" lvl="0" indent="0" algn="l" rtl="0">
                        <a:spcBef>
                          <a:spcPts val="0"/>
                        </a:spcBef>
                        <a:spcAft>
                          <a:spcPts val="0"/>
                        </a:spcAft>
                        <a:buNone/>
                      </a:pPr>
                      <a:r>
                        <a:rPr lang="id" sz="1000">
                          <a:latin typeface="Roboto"/>
                          <a:ea typeface="Roboto"/>
                          <a:cs typeface="Roboto"/>
                          <a:sym typeface="Roboto"/>
                        </a:rPr>
                        <a:t>Penghasilan bruto setahun</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r>
                        <a:rPr lang="id" sz="1000">
                          <a:latin typeface="Roboto"/>
                          <a:ea typeface="Roboto"/>
                          <a:cs typeface="Roboto"/>
                          <a:sym typeface="Roboto"/>
                        </a:rPr>
                        <a:t>         211.440.000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47050">
                <a:tc>
                  <a:txBody>
                    <a:bodyPr/>
                    <a:lstStyle/>
                    <a:p>
                      <a:pPr marL="0" lvl="0" indent="0" algn="l" rtl="0">
                        <a:spcBef>
                          <a:spcPts val="0"/>
                        </a:spcBef>
                        <a:spcAft>
                          <a:spcPts val="0"/>
                        </a:spcAft>
                        <a:buNone/>
                      </a:pPr>
                      <a:r>
                        <a:rPr lang="id" sz="1000">
                          <a:latin typeface="Roboto"/>
                          <a:ea typeface="Roboto"/>
                          <a:cs typeface="Roboto"/>
                          <a:sym typeface="Roboto"/>
                        </a:rPr>
                        <a:t>Pengurangan :</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extLst>
                  <a:ext uri="{0D108BD9-81ED-4DB2-BD59-A6C34878D82A}">
                    <a16:rowId xmlns:a16="http://schemas.microsoft.com/office/drawing/2014/main" val="10001"/>
                  </a:ext>
                </a:extLst>
              </a:tr>
              <a:tr h="147050">
                <a:tc>
                  <a:txBody>
                    <a:bodyPr/>
                    <a:lstStyle/>
                    <a:p>
                      <a:pPr marL="0" lvl="0" indent="0" algn="l" rtl="0">
                        <a:spcBef>
                          <a:spcPts val="0"/>
                        </a:spcBef>
                        <a:spcAft>
                          <a:spcPts val="0"/>
                        </a:spcAft>
                        <a:buNone/>
                      </a:pPr>
                      <a:r>
                        <a:rPr lang="id" sz="1000">
                          <a:latin typeface="Roboto"/>
                          <a:ea typeface="Roboto"/>
                          <a:cs typeface="Roboto"/>
                          <a:sym typeface="Roboto"/>
                        </a:rPr>
                        <a:t>Biaya Jabatan</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6.000.000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47050">
                <a:tc>
                  <a:txBody>
                    <a:bodyPr/>
                    <a:lstStyle/>
                    <a:p>
                      <a:pPr marL="0" lvl="0" indent="0" algn="l" rtl="0">
                        <a:spcBef>
                          <a:spcPts val="0"/>
                        </a:spcBef>
                        <a:spcAft>
                          <a:spcPts val="0"/>
                        </a:spcAft>
                        <a:buNone/>
                      </a:pPr>
                      <a:r>
                        <a:rPr lang="id" sz="1000">
                          <a:latin typeface="Roboto"/>
                          <a:ea typeface="Roboto"/>
                          <a:cs typeface="Roboto"/>
                          <a:sym typeface="Roboto"/>
                        </a:rPr>
                        <a:t>Iuran Pensiun 12 x 100.000</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1.200.000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extLst>
                  <a:ext uri="{0D108BD9-81ED-4DB2-BD59-A6C34878D82A}">
                    <a16:rowId xmlns:a16="http://schemas.microsoft.com/office/drawing/2014/main" val="10003"/>
                  </a:ext>
                </a:extLst>
              </a:tr>
              <a:tr h="287375">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7.200.000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87375">
                <a:tc gridSpan="3">
                  <a:txBody>
                    <a:bodyPr/>
                    <a:lstStyle/>
                    <a:p>
                      <a:pPr marL="0" lvl="0" indent="0" algn="l" rtl="0">
                        <a:spcBef>
                          <a:spcPts val="0"/>
                        </a:spcBef>
                        <a:spcAft>
                          <a:spcPts val="0"/>
                        </a:spcAft>
                        <a:buNone/>
                      </a:pPr>
                      <a:r>
                        <a:rPr lang="id" sz="1000">
                          <a:latin typeface="Roboto"/>
                          <a:ea typeface="Roboto"/>
                          <a:cs typeface="Roboto"/>
                          <a:sym typeface="Roboto"/>
                        </a:rPr>
                        <a:t>Penghasilan Neto Setahun</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E7E6E6"/>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r>
                        <a:rPr lang="id" sz="1000">
                          <a:latin typeface="Roboto"/>
                          <a:ea typeface="Roboto"/>
                          <a:cs typeface="Roboto"/>
                          <a:sym typeface="Roboto"/>
                        </a:rPr>
                        <a:t>         204.240.000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E7E6E6"/>
                    </a:solidFill>
                  </a:tcPr>
                </a:tc>
                <a:extLst>
                  <a:ext uri="{0D108BD9-81ED-4DB2-BD59-A6C34878D82A}">
                    <a16:rowId xmlns:a16="http://schemas.microsoft.com/office/drawing/2014/main" val="10005"/>
                  </a:ext>
                </a:extLst>
              </a:tr>
              <a:tr h="147050">
                <a:tc gridSpan="4">
                  <a:txBody>
                    <a:bodyPr/>
                    <a:lstStyle/>
                    <a:p>
                      <a:pPr marL="0" lvl="0" indent="0" algn="l" rtl="0">
                        <a:spcBef>
                          <a:spcPts val="0"/>
                        </a:spcBef>
                        <a:spcAft>
                          <a:spcPts val="0"/>
                        </a:spcAft>
                        <a:buNone/>
                      </a:pPr>
                      <a:r>
                        <a:rPr lang="id" sz="1000">
                          <a:latin typeface="Roboto"/>
                          <a:ea typeface="Roboto"/>
                          <a:cs typeface="Roboto"/>
                          <a:sym typeface="Roboto"/>
                        </a:rPr>
                        <a:t>Penghasilan Tidak Kena Pajak (PTKP)</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147050">
                <a:tc>
                  <a:txBody>
                    <a:bodyPr/>
                    <a:lstStyle/>
                    <a:p>
                      <a:pPr marL="0" lvl="0" indent="0" algn="l" rtl="0">
                        <a:spcBef>
                          <a:spcPts val="0"/>
                        </a:spcBef>
                        <a:spcAft>
                          <a:spcPts val="0"/>
                        </a:spcAft>
                        <a:buNone/>
                      </a:pPr>
                      <a:r>
                        <a:rPr lang="id" sz="1000">
                          <a:latin typeface="Roboto"/>
                          <a:ea typeface="Roboto"/>
                          <a:cs typeface="Roboto"/>
                          <a:sym typeface="Roboto"/>
                        </a:rPr>
                        <a:t>Untuk WP sendiri</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54.000.000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extLst>
                  <a:ext uri="{0D108BD9-81ED-4DB2-BD59-A6C34878D82A}">
                    <a16:rowId xmlns:a16="http://schemas.microsoft.com/office/drawing/2014/main" val="10007"/>
                  </a:ext>
                </a:extLst>
              </a:tr>
              <a:tr h="147050">
                <a:tc>
                  <a:txBody>
                    <a:bodyPr/>
                    <a:lstStyle/>
                    <a:p>
                      <a:pPr marL="0" lvl="0" indent="0" algn="l" rtl="0">
                        <a:spcBef>
                          <a:spcPts val="0"/>
                        </a:spcBef>
                        <a:spcAft>
                          <a:spcPts val="0"/>
                        </a:spcAft>
                        <a:buNone/>
                      </a:pPr>
                      <a:r>
                        <a:rPr lang="id" sz="1000">
                          <a:latin typeface="Roboto"/>
                          <a:ea typeface="Roboto"/>
                          <a:cs typeface="Roboto"/>
                          <a:sym typeface="Roboto"/>
                        </a:rPr>
                        <a:t>2 tanggungan</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9.000.000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87375">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63.000.000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extLst>
                  <a:ext uri="{0D108BD9-81ED-4DB2-BD59-A6C34878D82A}">
                    <a16:rowId xmlns:a16="http://schemas.microsoft.com/office/drawing/2014/main" val="10009"/>
                  </a:ext>
                </a:extLst>
              </a:tr>
              <a:tr h="287375">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141.240.000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147050">
                <a:tc gridSpan="4">
                  <a:txBody>
                    <a:bodyPr/>
                    <a:lstStyle/>
                    <a:p>
                      <a:pPr marL="0" lvl="0" indent="0" algn="l" rtl="0">
                        <a:spcBef>
                          <a:spcPts val="0"/>
                        </a:spcBef>
                        <a:spcAft>
                          <a:spcPts val="0"/>
                        </a:spcAft>
                        <a:buNone/>
                      </a:pPr>
                      <a:r>
                        <a:rPr lang="id" sz="1000">
                          <a:latin typeface="Roboto"/>
                          <a:ea typeface="Roboto"/>
                          <a:cs typeface="Roboto"/>
                          <a:sym typeface="Roboto"/>
                        </a:rPr>
                        <a:t>PPh 21 terutang setahun :</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r h="147050">
                <a:tc>
                  <a:txBody>
                    <a:bodyPr/>
                    <a:lstStyle/>
                    <a:p>
                      <a:pPr marL="0" lvl="0" indent="0" algn="l" rtl="0">
                        <a:spcBef>
                          <a:spcPts val="0"/>
                        </a:spcBef>
                        <a:spcAft>
                          <a:spcPts val="0"/>
                        </a:spcAft>
                        <a:buNone/>
                      </a:pPr>
                      <a:r>
                        <a:rPr lang="id" sz="1000">
                          <a:latin typeface="Roboto"/>
                          <a:ea typeface="Roboto"/>
                          <a:cs typeface="Roboto"/>
                          <a:sym typeface="Roboto"/>
                        </a:rPr>
                        <a:t>5% x 60.000.000</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3.000.000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147050">
                <a:tc>
                  <a:txBody>
                    <a:bodyPr/>
                    <a:lstStyle/>
                    <a:p>
                      <a:pPr marL="0" lvl="0" indent="0" algn="l" rtl="0">
                        <a:spcBef>
                          <a:spcPts val="0"/>
                        </a:spcBef>
                        <a:spcAft>
                          <a:spcPts val="0"/>
                        </a:spcAft>
                        <a:buNone/>
                      </a:pPr>
                      <a:r>
                        <a:rPr lang="id" sz="1000">
                          <a:latin typeface="Roboto"/>
                          <a:ea typeface="Roboto"/>
                          <a:cs typeface="Roboto"/>
                          <a:sym typeface="Roboto"/>
                        </a:rPr>
                        <a:t>15% x (145.740.000 - 60.000.000)</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12.861.000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extLst>
                  <a:ext uri="{0D108BD9-81ED-4DB2-BD59-A6C34878D82A}">
                    <a16:rowId xmlns:a16="http://schemas.microsoft.com/office/drawing/2014/main" val="10013"/>
                  </a:ext>
                </a:extLst>
              </a:tr>
              <a:tr h="287375">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15.861.000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287375">
                <a:tc gridSpan="3">
                  <a:txBody>
                    <a:bodyPr/>
                    <a:lstStyle/>
                    <a:p>
                      <a:pPr marL="0" lvl="0" indent="0" algn="l" rtl="0">
                        <a:spcBef>
                          <a:spcPts val="0"/>
                        </a:spcBef>
                        <a:spcAft>
                          <a:spcPts val="0"/>
                        </a:spcAft>
                        <a:buNone/>
                      </a:pPr>
                      <a:r>
                        <a:rPr lang="id" sz="1000">
                          <a:latin typeface="Roboto"/>
                          <a:ea typeface="Roboto"/>
                          <a:cs typeface="Roboto"/>
                          <a:sym typeface="Roboto"/>
                        </a:rPr>
                        <a:t>PPh 21 yang telah dibayar sampai Nov 2024</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E7E6E6"/>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r>
                        <a:rPr lang="id" sz="1000">
                          <a:latin typeface="Roboto"/>
                          <a:ea typeface="Roboto"/>
                          <a:cs typeface="Roboto"/>
                          <a:sym typeface="Roboto"/>
                        </a:rPr>
                        <a:t>           15.393.600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extLst>
                  <a:ext uri="{0D108BD9-81ED-4DB2-BD59-A6C34878D82A}">
                    <a16:rowId xmlns:a16="http://schemas.microsoft.com/office/drawing/2014/main" val="10015"/>
                  </a:ext>
                </a:extLst>
              </a:tr>
              <a:tr h="287375">
                <a:tc gridSpan="3">
                  <a:txBody>
                    <a:bodyPr/>
                    <a:lstStyle/>
                    <a:p>
                      <a:pPr marL="0" lvl="0" indent="0" algn="l" rtl="0">
                        <a:spcBef>
                          <a:spcPts val="0"/>
                        </a:spcBef>
                        <a:spcAft>
                          <a:spcPts val="0"/>
                        </a:spcAft>
                        <a:buNone/>
                      </a:pPr>
                      <a:r>
                        <a:rPr lang="id" sz="1000" b="1">
                          <a:latin typeface="Roboto"/>
                          <a:ea typeface="Roboto"/>
                          <a:cs typeface="Roboto"/>
                          <a:sym typeface="Roboto"/>
                        </a:rPr>
                        <a:t>PPh 21 kurang bayar Des 2024</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r>
                        <a:rPr lang="id" sz="1000" b="1">
                          <a:latin typeface="Roboto"/>
                          <a:ea typeface="Roboto"/>
                          <a:cs typeface="Roboto"/>
                          <a:sym typeface="Roboto"/>
                        </a:rPr>
                        <a:t>                 467.400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8853122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a:solidFill>
                  <a:srgbClr val="FFFFFF"/>
                </a:solidFill>
                <a:latin typeface="Open Sans"/>
                <a:ea typeface="Open Sans"/>
                <a:cs typeface="Open Sans"/>
                <a:sym typeface="Open Sans"/>
              </a:rPr>
              <a:t>Case Study</a:t>
            </a:r>
            <a:r>
              <a:rPr lang="id" sz="2000" b="1" i="0" u="none" strike="noStrike" cap="none">
                <a:solidFill>
                  <a:srgbClr val="FFFFFF"/>
                </a:solidFill>
                <a:latin typeface="Open Sans"/>
                <a:ea typeface="Open Sans"/>
                <a:cs typeface="Open Sans"/>
                <a:sym typeface="Open Sans"/>
              </a:rPr>
              <a:t>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3" name="Google Shape;63;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
        <p:nvSpPr>
          <p:cNvPr id="64" name="Google Shape;64;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0000"/>
              </a:buClr>
              <a:buSzPts val="8000"/>
              <a:buFont typeface="Arial"/>
              <a:buNone/>
            </a:pPr>
            <a:r>
              <a:rPr lang="id" sz="5400">
                <a:solidFill>
                  <a:srgbClr val="FFFFFF"/>
                </a:solidFill>
                <a:latin typeface="Roboto Black"/>
                <a:ea typeface="Roboto Black"/>
                <a:cs typeface="Roboto Black"/>
                <a:sym typeface="Roboto Black"/>
              </a:rPr>
              <a:t>Hutang</a:t>
            </a:r>
            <a:endParaRPr sz="5400">
              <a:solidFill>
                <a:srgbClr val="FFFFFF"/>
              </a:solidFill>
              <a:latin typeface="Roboto Black"/>
              <a:ea typeface="Roboto Black"/>
              <a:cs typeface="Roboto Black"/>
              <a:sym typeface="Roboto Black"/>
            </a:endParaRPr>
          </a:p>
          <a:p>
            <a:pPr marL="0" marR="0" lvl="0" indent="0" algn="l" rtl="0">
              <a:lnSpc>
                <a:spcPct val="90000"/>
              </a:lnSpc>
              <a:spcBef>
                <a:spcPts val="0"/>
              </a:spcBef>
              <a:spcAft>
                <a:spcPts val="0"/>
              </a:spcAft>
              <a:buClr>
                <a:srgbClr val="000000"/>
              </a:buClr>
              <a:buSzPts val="8000"/>
              <a:buFont typeface="Arial"/>
              <a:buNone/>
            </a:pPr>
            <a:r>
              <a:rPr lang="id" sz="5400">
                <a:solidFill>
                  <a:srgbClr val="FFFFFF"/>
                </a:solidFill>
                <a:latin typeface="Roboto Black"/>
                <a:ea typeface="Roboto Black"/>
                <a:cs typeface="Roboto Black"/>
                <a:sym typeface="Roboto Black"/>
              </a:rPr>
              <a:t>Jangka Panjang</a:t>
            </a:r>
            <a:endParaRPr sz="5400" b="0" i="0" u="none" strike="noStrike" cap="none">
              <a:solidFill>
                <a:srgbClr val="FFFFFF"/>
              </a:solidFill>
              <a:latin typeface="Roboto Black"/>
              <a:ea typeface="Roboto Black"/>
              <a:cs typeface="Roboto Black"/>
              <a:sym typeface="Roboto Black"/>
            </a:endParaRPr>
          </a:p>
        </p:txBody>
      </p:sp>
    </p:spTree>
    <p:extLst>
      <p:ext uri="{BB962C8B-B14F-4D97-AF65-F5344CB8AC3E}">
        <p14:creationId xmlns:p14="http://schemas.microsoft.com/office/powerpoint/2010/main" val="31053683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Hutang Jangka Panjang</a:t>
            </a:r>
            <a:endParaRPr sz="3600" b="1" dirty="0">
              <a:solidFill>
                <a:srgbClr val="17919B"/>
              </a:solidFill>
              <a:latin typeface="Roboto"/>
              <a:ea typeface="Roboto"/>
              <a:cs typeface="Roboto"/>
              <a:sym typeface="Roboto"/>
            </a:endParaRPr>
          </a:p>
        </p:txBody>
      </p:sp>
      <p:sp>
        <p:nvSpPr>
          <p:cNvPr id="86" name="Google Shape;86;p15"/>
          <p:cNvSpPr txBox="1"/>
          <p:nvPr/>
        </p:nvSpPr>
        <p:spPr>
          <a:xfrm>
            <a:off x="3441975" y="12222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500" dirty="0">
                <a:solidFill>
                  <a:schemeClr val="dk1"/>
                </a:solidFill>
                <a:latin typeface="Roboto"/>
                <a:ea typeface="Roboto"/>
                <a:cs typeface="Roboto"/>
                <a:sym typeface="Roboto"/>
              </a:rPr>
              <a:t>PT. Semen Gresik menerbitkan sebuah obligasi dengan nilai nominal Rp. 15.000.000 untuk 5 tahun dengan bunga tercatat 7 % dan bunga yang berlaku di pasar (bunga Efektif) sebesar 10 %. </a:t>
            </a:r>
          </a:p>
          <a:p>
            <a:pPr marL="0" lvl="0" indent="0" algn="l" rtl="0">
              <a:lnSpc>
                <a:spcPct val="115000"/>
              </a:lnSpc>
              <a:spcBef>
                <a:spcPts val="1000"/>
              </a:spcBef>
              <a:spcAft>
                <a:spcPts val="1000"/>
              </a:spcAft>
              <a:buNone/>
            </a:pPr>
            <a:r>
              <a:rPr lang="en-ID" sz="1500" b="1" dirty="0" err="1">
                <a:solidFill>
                  <a:schemeClr val="dk1"/>
                </a:solidFill>
                <a:latin typeface="Roboto"/>
                <a:ea typeface="Roboto"/>
                <a:cs typeface="Roboto"/>
                <a:sym typeface="Roboto"/>
              </a:rPr>
              <a:t>Sebagai</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akuntan</a:t>
            </a:r>
            <a:r>
              <a:rPr lang="en-ID" sz="1500" b="1" dirty="0">
                <a:solidFill>
                  <a:schemeClr val="dk1"/>
                </a:solidFill>
                <a:latin typeface="Roboto"/>
                <a:ea typeface="Roboto"/>
                <a:cs typeface="Roboto"/>
                <a:sym typeface="Roboto"/>
              </a:rPr>
              <a:t> di </a:t>
            </a:r>
            <a:r>
              <a:rPr lang="en-ID" sz="1500" b="1" dirty="0" err="1">
                <a:solidFill>
                  <a:schemeClr val="dk1"/>
                </a:solidFill>
                <a:latin typeface="Roboto"/>
                <a:ea typeface="Roboto"/>
                <a:cs typeface="Roboto"/>
                <a:sym typeface="Roboto"/>
              </a:rPr>
              <a:t>perusahaan</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tersebut</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kamu</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ditugaskan</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untuk</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menghitung</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nilai</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kini</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dari</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obligasi</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tersebut</a:t>
            </a:r>
            <a:r>
              <a:rPr lang="en-ID" sz="1500" b="1" dirty="0">
                <a:solidFill>
                  <a:schemeClr val="dk1"/>
                </a:solidFill>
                <a:latin typeface="Roboto"/>
                <a:ea typeface="Roboto"/>
                <a:cs typeface="Roboto"/>
                <a:sym typeface="Roboto"/>
              </a:rPr>
              <a:t> di Google Sheet.</a:t>
            </a:r>
          </a:p>
        </p:txBody>
      </p:sp>
      <p:pic>
        <p:nvPicPr>
          <p:cNvPr id="87" name="Google Shape;87;p15"/>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26966862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C2A58EF-DF05-39FD-D0C6-F1DE1808A423}"/>
              </a:ext>
            </a:extLst>
          </p:cNvPr>
          <p:cNvPicPr>
            <a:picLocks noChangeAspect="1"/>
          </p:cNvPicPr>
          <p:nvPr/>
        </p:nvPicPr>
        <p:blipFill>
          <a:blip r:embed="rId2"/>
          <a:srcRect l="-2046" t="-662" r="39394" b="46509"/>
          <a:stretch/>
        </p:blipFill>
        <p:spPr>
          <a:xfrm>
            <a:off x="831273" y="1270035"/>
            <a:ext cx="7225607" cy="2858620"/>
          </a:xfrm>
          <a:prstGeom prst="rect">
            <a:avLst/>
          </a:prstGeom>
        </p:spPr>
      </p:pic>
      <p:sp>
        <p:nvSpPr>
          <p:cNvPr id="13" name="TextBox 12">
            <a:extLst>
              <a:ext uri="{FF2B5EF4-FFF2-40B4-BE49-F238E27FC236}">
                <a16:creationId xmlns:a16="http://schemas.microsoft.com/office/drawing/2014/main" id="{CEC8BFA1-9841-806F-D2A8-D25561AEFD9C}"/>
              </a:ext>
            </a:extLst>
          </p:cNvPr>
          <p:cNvSpPr txBox="1"/>
          <p:nvPr/>
        </p:nvSpPr>
        <p:spPr>
          <a:xfrm>
            <a:off x="2556163" y="457200"/>
            <a:ext cx="3108543" cy="646331"/>
          </a:xfrm>
          <a:prstGeom prst="rect">
            <a:avLst/>
          </a:prstGeom>
          <a:noFill/>
        </p:spPr>
        <p:txBody>
          <a:bodyPr wrap="none" rtlCol="0">
            <a:spAutoFit/>
          </a:bodyPr>
          <a:lstStyle/>
          <a:p>
            <a:r>
              <a:rPr lang="en-US" sz="3600" b="1" dirty="0" err="1">
                <a:solidFill>
                  <a:schemeClr val="accent5"/>
                </a:solidFill>
              </a:rPr>
              <a:t>Penyelesaian</a:t>
            </a:r>
            <a:endParaRPr lang="en-ID" sz="3600" b="1" dirty="0">
              <a:solidFill>
                <a:schemeClr val="accent5"/>
              </a:solidFill>
            </a:endParaRPr>
          </a:p>
        </p:txBody>
      </p:sp>
    </p:spTree>
    <p:extLst>
      <p:ext uri="{BB962C8B-B14F-4D97-AF65-F5344CB8AC3E}">
        <p14:creationId xmlns:p14="http://schemas.microsoft.com/office/powerpoint/2010/main" val="348001191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3423</TotalTime>
  <Words>14564</Words>
  <Application>Microsoft Office PowerPoint</Application>
  <PresentationFormat>Peragaan Layar (16:9)</PresentationFormat>
  <Paragraphs>3711</Paragraphs>
  <Slides>208</Slides>
  <Notes>168</Notes>
  <HiddenSlides>0</HiddenSlides>
  <MMClips>0</MMClips>
  <ScaleCrop>false</ScaleCrop>
  <HeadingPairs>
    <vt:vector size="4" baseType="variant">
      <vt:variant>
        <vt:lpstr>Tema</vt:lpstr>
      </vt:variant>
      <vt:variant>
        <vt:i4>1</vt:i4>
      </vt:variant>
      <vt:variant>
        <vt:lpstr>Judul Slide</vt:lpstr>
      </vt:variant>
      <vt:variant>
        <vt:i4>208</vt:i4>
      </vt:variant>
    </vt:vector>
  </HeadingPairs>
  <TitlesOfParts>
    <vt:vector size="209" baseType="lpstr">
      <vt:lpstr>Simple Light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Analisis Rasio Keuangan Perusahaan Terbuka</vt:lpstr>
      <vt:lpstr>Presentasi PowerPoint</vt:lpstr>
      <vt:lpstr>Presentasi PowerPoint</vt:lpstr>
      <vt:lpstr>Presentasi PowerPoint</vt:lpstr>
      <vt:lpstr>Presentasi PowerPoint</vt:lpstr>
      <vt:lpstr>Presentasi PowerPoint</vt:lpstr>
      <vt:lpstr>Presentasi PowerPoint</vt:lpstr>
      <vt:lpstr>Analisis Komparatif </vt:lpstr>
      <vt:lpstr>Presentasi PowerPoint</vt:lpstr>
      <vt:lpstr>Analisis Komparatif </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Analisis Arus Kas - Aktivitas Operasi</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n</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Presentasi PowerPoint</dc:title>
  <dc:creator>pakuy</dc:creator>
  <cp:lastModifiedBy>Yahya Ppakuy</cp:lastModifiedBy>
  <cp:revision>178</cp:revision>
  <dcterms:modified xsi:type="dcterms:W3CDTF">2025-08-15T14:02:48Z</dcterms:modified>
</cp:coreProperties>
</file>